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31.xml" ContentType="application/vnd.openxmlformats-officedocument.drawingml.char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diagrams/layout6.xml" ContentType="application/vnd.openxmlformats-officedocument.drawingml.diagramLayou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2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2" r:id="rId3"/>
    <p:sldId id="313" r:id="rId4"/>
    <p:sldId id="260" r:id="rId5"/>
    <p:sldId id="343" r:id="rId6"/>
    <p:sldId id="314" r:id="rId7"/>
    <p:sldId id="315" r:id="rId8"/>
    <p:sldId id="316" r:id="rId9"/>
    <p:sldId id="344" r:id="rId10"/>
    <p:sldId id="317" r:id="rId11"/>
    <p:sldId id="318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19" r:id="rId24"/>
    <p:sldId id="356" r:id="rId25"/>
    <p:sldId id="320" r:id="rId26"/>
    <p:sldId id="321" r:id="rId27"/>
    <p:sldId id="322" r:id="rId28"/>
    <p:sldId id="323" r:id="rId29"/>
    <p:sldId id="324" r:id="rId30"/>
    <p:sldId id="357" r:id="rId31"/>
    <p:sldId id="358" r:id="rId32"/>
    <p:sldId id="327" r:id="rId33"/>
    <p:sldId id="359" r:id="rId34"/>
    <p:sldId id="361" r:id="rId35"/>
    <p:sldId id="363" r:id="rId36"/>
    <p:sldId id="365" r:id="rId37"/>
    <p:sldId id="367" r:id="rId38"/>
    <p:sldId id="369" r:id="rId39"/>
    <p:sldId id="371" r:id="rId40"/>
    <p:sldId id="373" r:id="rId41"/>
    <p:sldId id="375" r:id="rId42"/>
    <p:sldId id="377" r:id="rId43"/>
    <p:sldId id="379" r:id="rId44"/>
    <p:sldId id="381" r:id="rId45"/>
    <p:sldId id="383" r:id="rId46"/>
    <p:sldId id="384" r:id="rId47"/>
    <p:sldId id="386" r:id="rId48"/>
    <p:sldId id="385" r:id="rId49"/>
    <p:sldId id="387" r:id="rId50"/>
    <p:sldId id="311" r:id="rId51"/>
  </p:sldIdLst>
  <p:sldSz cx="9144000" cy="6858000" type="screen4x3"/>
  <p:notesSz cx="979963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0C0C3"/>
    <a:srgbClr val="777777"/>
    <a:srgbClr val="CFD8D9"/>
    <a:srgbClr val="CCECFF"/>
    <a:srgbClr val="0066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1722" y="-90"/>
      </p:cViewPr>
      <p:guideLst>
        <p:guide orient="horz" pos="2122"/>
        <p:guide pos="308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Հարցվածներն ըստ սեռի</c:v>
                </c:pt>
              </c:strCache>
            </c:strRef>
          </c:tx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Արական</c:v>
                </c:pt>
                <c:pt idx="1">
                  <c:v>Իգական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0.37000000000000038</c:v>
                </c:pt>
                <c:pt idx="1">
                  <c:v>0.630000000000001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>
          <a:latin typeface="Arial AMU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explosion val="21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Միայն պարտադիր</c:v>
                </c:pt>
                <c:pt idx="1">
                  <c:v>Միայն կամավոր</c:v>
                </c:pt>
                <c:pt idx="2">
                  <c:v>Եվ պարտադիր, եւ կամավոր</c:v>
                </c:pt>
                <c:pt idx="3">
                  <c:v>Չգիտեն / դժվարացել են պատասխանել</c:v>
                </c:pt>
                <c:pt idx="4">
                  <c:v>Չեն լսել կենսաթոշ. բարեփոխումների մասին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0.54054054054054068</c:v>
                </c:pt>
                <c:pt idx="1">
                  <c:v>3.7837837837837895E-2</c:v>
                </c:pt>
                <c:pt idx="2">
                  <c:v>0.18918918918918945</c:v>
                </c:pt>
                <c:pt idx="3">
                  <c:v>0.13513513513513539</c:v>
                </c:pt>
                <c:pt idx="4">
                  <c:v>9.7297297297297303E-2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44"/>
          <c:y val="3.9007092198581582E-2"/>
          <c:w val="0.15476788683857301"/>
          <c:h val="0.869539007092199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Չեն լսել կենսաթոշակային բարեփոխումների մասին</c:v>
                </c:pt>
                <c:pt idx="1">
                  <c:v>Չգիտեն պարտադիր կուտակ. կենսաթոշ. բաղադրիչի մասին</c:v>
                </c:pt>
                <c:pt idx="2">
                  <c:v>Չգիտեն / դժվարացել են պատասխանել</c:v>
                </c:pt>
                <c:pt idx="3">
                  <c:v>Այլ</c:v>
                </c:pt>
                <c:pt idx="4">
                  <c:v>Բոլոր անձանց համար, ովքեր ծնվել են 01.01.1974թ.-ին եւ դրանից հետո</c:v>
                </c:pt>
                <c:pt idx="5">
                  <c:v>Բոլոր անձանց համար, ովքեր ունեն աշխատանք</c:v>
                </c:pt>
                <c:pt idx="6">
                  <c:v>Բոլոր անձանց համար, ովքեր ունեն աշխատանք եւ ծնվել են 01.01.1974թ.-ին եւ դրանից հետո</c:v>
                </c:pt>
                <c:pt idx="7">
                  <c:v>Բոլորի համար անխտիր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0.14333333333333359</c:v>
                </c:pt>
                <c:pt idx="1">
                  <c:v>0.28333333333333333</c:v>
                </c:pt>
                <c:pt idx="2">
                  <c:v>5.6666666666666664E-2</c:v>
                </c:pt>
                <c:pt idx="3">
                  <c:v>4.6666666666666683E-2</c:v>
                </c:pt>
                <c:pt idx="4">
                  <c:v>0.19666666666666666</c:v>
                </c:pt>
                <c:pt idx="5">
                  <c:v>0.16500000000000001</c:v>
                </c:pt>
                <c:pt idx="6">
                  <c:v>7.8333333333333505E-2</c:v>
                </c:pt>
                <c:pt idx="7">
                  <c:v>3.0000000000000002E-2</c:v>
                </c:pt>
              </c:numCache>
            </c:numRef>
          </c:val>
        </c:ser>
        <c:gapWidth val="50"/>
        <c:axId val="109900160"/>
        <c:axId val="109890176"/>
      </c:barChart>
      <c:valAx>
        <c:axId val="109890176"/>
        <c:scaling>
          <c:orientation val="minMax"/>
        </c:scaling>
        <c:delete val="1"/>
        <c:axPos val="b"/>
        <c:numFmt formatCode="0%" sourceLinked="1"/>
        <c:tickLblPos val="none"/>
        <c:crossAx val="109900160"/>
        <c:crosses val="autoZero"/>
        <c:crossBetween val="between"/>
      </c:valAx>
      <c:catAx>
        <c:axId val="10990016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89017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66"/>
          <c:y val="3.9007092198581582E-2"/>
          <c:w val="0.15476788683857307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Չեն լսել կենսաթոշակային բարեփոխումների մասին</c:v>
                </c:pt>
                <c:pt idx="1">
                  <c:v>Չգիտեն պարտադիր կուտակ. կենսաթոշ. բաղադրիչի մասին</c:v>
                </c:pt>
                <c:pt idx="2">
                  <c:v>Չգիտեն / դժվարացել են պատասխանել  </c:v>
                </c:pt>
                <c:pt idx="3">
                  <c:v>Այլ</c:v>
                </c:pt>
                <c:pt idx="4">
                  <c:v>Անձը ինքը եւ պետությունը</c:v>
                </c:pt>
                <c:pt idx="5">
                  <c:v>Գործատուն</c:v>
                </c:pt>
                <c:pt idx="6">
                  <c:v>Պետությունը</c:v>
                </c:pt>
                <c:pt idx="7">
                  <c:v>Անձը ինքը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0.14333333333333359</c:v>
                </c:pt>
                <c:pt idx="1">
                  <c:v>0.28333333333333333</c:v>
                </c:pt>
                <c:pt idx="2">
                  <c:v>5.1666666666666673E-2</c:v>
                </c:pt>
                <c:pt idx="3">
                  <c:v>1.2500000000000001E-2</c:v>
                </c:pt>
                <c:pt idx="4">
                  <c:v>0.15583333333333368</c:v>
                </c:pt>
                <c:pt idx="5">
                  <c:v>4.1666666666666683E-3</c:v>
                </c:pt>
                <c:pt idx="6">
                  <c:v>9.1666666666666962E-3</c:v>
                </c:pt>
                <c:pt idx="7">
                  <c:v>0.34</c:v>
                </c:pt>
              </c:numCache>
            </c:numRef>
          </c:val>
        </c:ser>
        <c:gapWidth val="50"/>
        <c:axId val="109762432"/>
        <c:axId val="109760896"/>
      </c:barChart>
      <c:valAx>
        <c:axId val="109760896"/>
        <c:scaling>
          <c:orientation val="minMax"/>
        </c:scaling>
        <c:delete val="1"/>
        <c:axPos val="b"/>
        <c:numFmt formatCode="0%" sourceLinked="1"/>
        <c:tickLblPos val="none"/>
        <c:crossAx val="109762432"/>
        <c:crosses val="autoZero"/>
        <c:crossBetween val="between"/>
      </c:valAx>
      <c:catAx>
        <c:axId val="10976243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76089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88"/>
          <c:y val="3.9007092198581582E-2"/>
          <c:w val="0.15476788683857318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Sheet1!$A$2:$A$8</c:f>
              <c:strCache>
                <c:ptCount val="7"/>
                <c:pt idx="0">
                  <c:v>Չեն լսել կենսաթոշակային բարեփոխումների մասին</c:v>
                </c:pt>
                <c:pt idx="1">
                  <c:v>Չգիտեն պարտադիր կուտակ. կենսաթոշ. բաղադրիչի մասին</c:v>
                </c:pt>
                <c:pt idx="2">
                  <c:v>Չգիտեն / դժվարացել են պատասխանել</c:v>
                </c:pt>
                <c:pt idx="3">
                  <c:v>Այլ</c:v>
                </c:pt>
                <c:pt idx="4">
                  <c:v>Ճիշտ պատասխան</c:v>
                </c:pt>
                <c:pt idx="5">
                  <c:v>Անձը ինքը՝ ամսական աշխատավարձի 5%-ի չափով եւ պետությունը եւս 5%</c:v>
                </c:pt>
                <c:pt idx="6">
                  <c:v>Անձը ինքը՝ ամսական աշխատավարձի 5%-ի չափով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0.14333333333333359</c:v>
                </c:pt>
                <c:pt idx="1">
                  <c:v>0.28333333333333333</c:v>
                </c:pt>
                <c:pt idx="2">
                  <c:v>0.14500000000000021</c:v>
                </c:pt>
                <c:pt idx="3">
                  <c:v>7.3333333333333486E-2</c:v>
                </c:pt>
                <c:pt idx="4">
                  <c:v>4.0000000000000022E-2</c:v>
                </c:pt>
                <c:pt idx="5">
                  <c:v>0.13</c:v>
                </c:pt>
                <c:pt idx="6">
                  <c:v>0.18500000000000022</c:v>
                </c:pt>
              </c:numCache>
            </c:numRef>
          </c:val>
        </c:ser>
        <c:gapWidth val="50"/>
        <c:axId val="115467776"/>
        <c:axId val="115466240"/>
      </c:barChart>
      <c:valAx>
        <c:axId val="115466240"/>
        <c:scaling>
          <c:orientation val="minMax"/>
        </c:scaling>
        <c:delete val="1"/>
        <c:axPos val="b"/>
        <c:numFmt formatCode="0%" sourceLinked="1"/>
        <c:tickLblPos val="none"/>
        <c:crossAx val="115467776"/>
        <c:crosses val="autoZero"/>
        <c:crossBetween val="between"/>
      </c:valAx>
      <c:catAx>
        <c:axId val="11546777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46624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305"/>
          <c:y val="3.9007092198581582E-2"/>
          <c:w val="0.15476788683857326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5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Չեն լսել կենսաթոշակային բարեփոխումների մասին</c:v>
                </c:pt>
                <c:pt idx="1">
                  <c:v>Չգիտեն պարտադիր կուտակ. կենսաթոշ. բաղադրիչի մասին</c:v>
                </c:pt>
                <c:pt idx="2">
                  <c:v>Չգիտեն / դժվարացել են պատասխանել</c:v>
                </c:pt>
                <c:pt idx="3">
                  <c:v>Այլ</c:v>
                </c:pt>
                <c:pt idx="4">
                  <c:v>Առեւտրային բանկերում</c:v>
                </c:pt>
                <c:pt idx="5">
                  <c:v>Կենսաթոշակային ֆոնդերում</c:v>
                </c:pt>
                <c:pt idx="6">
                  <c:v>ՀՀ Կենտրոնական Բանկում </c:v>
                </c:pt>
                <c:pt idx="7">
                  <c:v>Պետական բյուջեում </c:v>
                </c:pt>
                <c:pt idx="8">
                  <c:v>Անհատական կենսաթոշակային հաշվում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0.14333333333333359</c:v>
                </c:pt>
                <c:pt idx="1">
                  <c:v>0.28333333333333333</c:v>
                </c:pt>
                <c:pt idx="2">
                  <c:v>0.1491666666666667</c:v>
                </c:pt>
                <c:pt idx="3">
                  <c:v>6.7500000000000004E-2</c:v>
                </c:pt>
                <c:pt idx="4">
                  <c:v>0.15916666666666671</c:v>
                </c:pt>
                <c:pt idx="5">
                  <c:v>6.0000000000000032E-2</c:v>
                </c:pt>
                <c:pt idx="6">
                  <c:v>6.3333333333333477E-2</c:v>
                </c:pt>
                <c:pt idx="7">
                  <c:v>2.7500000000000011E-2</c:v>
                </c:pt>
                <c:pt idx="8">
                  <c:v>4.6666666666666683E-2</c:v>
                </c:pt>
              </c:numCache>
            </c:numRef>
          </c:val>
        </c:ser>
        <c:gapWidth val="50"/>
        <c:axId val="117970432"/>
        <c:axId val="117968896"/>
      </c:barChart>
      <c:valAx>
        <c:axId val="117968896"/>
        <c:scaling>
          <c:orientation val="minMax"/>
        </c:scaling>
        <c:delete val="1"/>
        <c:axPos val="b"/>
        <c:numFmt formatCode="0%" sourceLinked="1"/>
        <c:tickLblPos val="none"/>
        <c:crossAx val="117970432"/>
        <c:crosses val="autoZero"/>
        <c:crossBetween val="between"/>
      </c:valAx>
      <c:catAx>
        <c:axId val="117970432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796889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327"/>
          <c:y val="3.9007092198581582E-2"/>
          <c:w val="0.15476788683857332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Չեն լսել կենսաթոշակային բարեփոխումների մասին</c:v>
                </c:pt>
                <c:pt idx="1">
                  <c:v>Չգիտեն պարտադիր կուտակ. կենսաթոշ. բաղադրիչի մասին</c:v>
                </c:pt>
                <c:pt idx="2">
                  <c:v>Չգիտեն / դժվարացել են պատասխանել </c:v>
                </c:pt>
                <c:pt idx="3">
                  <c:v>Այլ</c:v>
                </c:pt>
                <c:pt idx="4">
                  <c:v>Առեւտրային բանկերը</c:v>
                </c:pt>
                <c:pt idx="5">
                  <c:v>ՀՀ Կենտրոնական Բանկը</c:v>
                </c:pt>
                <c:pt idx="6">
                  <c:v>Պետությունը</c:v>
                </c:pt>
                <c:pt idx="7">
                  <c:v>Անձը ինքը</c:v>
                </c:pt>
                <c:pt idx="8">
                  <c:v>Կենսաթոշակային ֆոնդի կառավարիչը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0.14333333333333359</c:v>
                </c:pt>
                <c:pt idx="1">
                  <c:v>0.28333333333333333</c:v>
                </c:pt>
                <c:pt idx="2">
                  <c:v>0.20333333333333359</c:v>
                </c:pt>
                <c:pt idx="3">
                  <c:v>7.7500000000000013E-2</c:v>
                </c:pt>
                <c:pt idx="4">
                  <c:v>4.1666666666666664E-2</c:v>
                </c:pt>
                <c:pt idx="5">
                  <c:v>2.4166666666666663E-2</c:v>
                </c:pt>
                <c:pt idx="6">
                  <c:v>0.13416666666666666</c:v>
                </c:pt>
                <c:pt idx="7">
                  <c:v>8.3333333333333367E-3</c:v>
                </c:pt>
                <c:pt idx="8">
                  <c:v>8.4166666666666834E-2</c:v>
                </c:pt>
              </c:numCache>
            </c:numRef>
          </c:val>
        </c:ser>
        <c:gapWidth val="50"/>
        <c:axId val="118072448"/>
        <c:axId val="118050176"/>
      </c:barChart>
      <c:valAx>
        <c:axId val="118050176"/>
        <c:scaling>
          <c:orientation val="minMax"/>
        </c:scaling>
        <c:delete val="1"/>
        <c:axPos val="b"/>
        <c:numFmt formatCode="0%" sourceLinked="1"/>
        <c:tickLblPos val="none"/>
        <c:crossAx val="118072448"/>
        <c:crosses val="autoZero"/>
        <c:crossBetween val="between"/>
      </c:valAx>
      <c:catAx>
        <c:axId val="11807244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805017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0.40750000000000008</c:v>
                </c:pt>
                <c:pt idx="1">
                  <c:v>0.16583333333333344</c:v>
                </c:pt>
                <c:pt idx="2">
                  <c:v>0.28333333333333333</c:v>
                </c:pt>
                <c:pt idx="3">
                  <c:v>0.14333333333333359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669356955380588"/>
          <c:y val="7.6220472440944875E-2"/>
          <c:w val="0.49838106955380707"/>
          <c:h val="0.9216331291921844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0.55135135135135138</c:v>
                </c:pt>
                <c:pt idx="1">
                  <c:v>0.17837837837837839</c:v>
                </c:pt>
                <c:pt idx="2">
                  <c:v>0.17297297297297298</c:v>
                </c:pt>
                <c:pt idx="3">
                  <c:v>9.7297297297297303E-2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Հարցվածներն ըստ տարիքի</c:v>
                </c:pt>
              </c:strCache>
            </c:strRef>
          </c:tx>
          <c:dLbls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Sheet1!$A$2:$A$4</c:f>
              <c:strCache>
                <c:ptCount val="3"/>
                <c:pt idx="0">
                  <c:v>18-24 տ</c:v>
                </c:pt>
                <c:pt idx="1">
                  <c:v>25-40 տ</c:v>
                </c:pt>
                <c:pt idx="2">
                  <c:v>41-62 տ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0.39000000000000051</c:v>
                </c:pt>
                <c:pt idx="2">
                  <c:v>0.46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>
          <a:latin typeface="Arial AMU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0.29750000000000032</c:v>
                </c:pt>
                <c:pt idx="1">
                  <c:v>0.27583333333333326</c:v>
                </c:pt>
                <c:pt idx="2">
                  <c:v>0.28333333333333333</c:v>
                </c:pt>
                <c:pt idx="3">
                  <c:v>0.14333333333333356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669356955380588"/>
          <c:y val="7.6220472440944875E-2"/>
          <c:w val="0.49838106955380729"/>
          <c:h val="0.9216331291921844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0.42162162162162181</c:v>
                </c:pt>
                <c:pt idx="1">
                  <c:v>0.30810810810810818</c:v>
                </c:pt>
                <c:pt idx="2">
                  <c:v>0.17297297297297298</c:v>
                </c:pt>
                <c:pt idx="3">
                  <c:v>9.7297297297297303E-2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0.28333333333333333</c:v>
                </c:pt>
                <c:pt idx="1">
                  <c:v>0.29000000000000031</c:v>
                </c:pt>
                <c:pt idx="2">
                  <c:v>0.28333333333333333</c:v>
                </c:pt>
                <c:pt idx="3">
                  <c:v>0.14333333333333356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669356955380588"/>
          <c:y val="7.6220472440944875E-2"/>
          <c:w val="0.49838106955380757"/>
          <c:h val="0.9216331291921844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0.35135135135135137</c:v>
                </c:pt>
                <c:pt idx="1">
                  <c:v>0.37837837837837923</c:v>
                </c:pt>
                <c:pt idx="2">
                  <c:v>0.17297297297297298</c:v>
                </c:pt>
                <c:pt idx="3">
                  <c:v>9.7297297297297303E-2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0.28666666666666712</c:v>
                </c:pt>
                <c:pt idx="1">
                  <c:v>0.28666666666666712</c:v>
                </c:pt>
                <c:pt idx="2">
                  <c:v>0.28333333333333333</c:v>
                </c:pt>
                <c:pt idx="3">
                  <c:v>0.14333333333333356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669356955380588"/>
          <c:y val="7.6220472440944875E-2"/>
          <c:w val="0.49838106955380779"/>
          <c:h val="0.9216331291921844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4"/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Այո</c:v>
                </c:pt>
                <c:pt idx="1">
                  <c:v>Ոչ</c:v>
                </c:pt>
                <c:pt idx="2">
                  <c:v>Չգիտեն պարտադիր կուտակ. կենսաթոշ. բաղադրիչի մասին</c:v>
                </c:pt>
                <c:pt idx="3">
                  <c:v>Չեն լսել կենսաթոշակային բարեփոխումների մասին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0.36216216216216263</c:v>
                </c:pt>
                <c:pt idx="1">
                  <c:v>0.36756756756756814</c:v>
                </c:pt>
                <c:pt idx="2">
                  <c:v>0.17297297297297298</c:v>
                </c:pt>
                <c:pt idx="3">
                  <c:v>9.7297297297297303E-2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0.98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66"/>
          <c:y val="3.9007092198581582E-2"/>
          <c:w val="0.23873735248742819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Չեն լսել կենսաթոշակային բարեփոխումների մասին</c:v>
                </c:pt>
                <c:pt idx="1">
                  <c:v>Չգիտեն կամավոր կուտակ. կենսաթոշ. բաղադրիչի մասին</c:v>
                </c:pt>
                <c:pt idx="2">
                  <c:v>Չգիտեն / դժվար. են պատասխանել</c:v>
                </c:pt>
                <c:pt idx="3">
                  <c:v>Այլ</c:v>
                </c:pt>
                <c:pt idx="4">
                  <c:v>Ցանկացած անձ, ով ունի աշխատանք</c:v>
                </c:pt>
                <c:pt idx="5">
                  <c:v>Ցանկացած անձ 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0.14333333333333356</c:v>
                </c:pt>
                <c:pt idx="1">
                  <c:v>0.69583333333333364</c:v>
                </c:pt>
                <c:pt idx="2">
                  <c:v>3.6666666666666681E-2</c:v>
                </c:pt>
                <c:pt idx="3">
                  <c:v>3.2500000000000001E-2</c:v>
                </c:pt>
                <c:pt idx="4">
                  <c:v>1.9166666666666689E-2</c:v>
                </c:pt>
                <c:pt idx="5">
                  <c:v>7.2500000000000023E-2</c:v>
                </c:pt>
              </c:numCache>
            </c:numRef>
          </c:val>
        </c:ser>
        <c:gapWidth val="50"/>
        <c:axId val="117363072"/>
        <c:axId val="117357184"/>
      </c:barChart>
      <c:valAx>
        <c:axId val="117357184"/>
        <c:scaling>
          <c:orientation val="minMax"/>
        </c:scaling>
        <c:delete val="1"/>
        <c:axPos val="b"/>
        <c:numFmt formatCode="0%" sourceLinked="1"/>
        <c:tickLblPos val="none"/>
        <c:crossAx val="117363072"/>
        <c:crosses val="autoZero"/>
        <c:crossBetween val="between"/>
      </c:valAx>
      <c:catAx>
        <c:axId val="11736307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7357184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88"/>
          <c:y val="3.9007092198581582E-2"/>
          <c:w val="0.23873735248742836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Sheet1!$A$2:$A$9</c:f>
              <c:strCache>
                <c:ptCount val="8"/>
                <c:pt idx="0">
                  <c:v>Չեն լսել կենսաթոշակային բարեփոխումների մասին</c:v>
                </c:pt>
                <c:pt idx="1">
                  <c:v>Չգիտեն կամավոր կուտակ. կենսաթոշ. բաղադրիչի մասին</c:v>
                </c:pt>
                <c:pt idx="2">
                  <c:v>Չգիտեն / դժվար. են պատասխանել</c:v>
                </c:pt>
                <c:pt idx="3">
                  <c:v>Այլ</c:v>
                </c:pt>
                <c:pt idx="4">
                  <c:v>Պետությունը</c:v>
                </c:pt>
                <c:pt idx="5">
                  <c:v>Գործատուն</c:v>
                </c:pt>
                <c:pt idx="6">
                  <c:v>Կամավոր մասնակցի օգտին՝ երրորդ անձը</c:v>
                </c:pt>
                <c:pt idx="7">
                  <c:v>Կամավոր մասնակիցն ինքը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0.14333333333333356</c:v>
                </c:pt>
                <c:pt idx="1">
                  <c:v>0.69583333333333364</c:v>
                </c:pt>
                <c:pt idx="2">
                  <c:v>3.500000000000001E-2</c:v>
                </c:pt>
                <c:pt idx="3">
                  <c:v>1.4166666666666666E-2</c:v>
                </c:pt>
                <c:pt idx="4">
                  <c:v>1.0000000000000005E-2</c:v>
                </c:pt>
                <c:pt idx="5">
                  <c:v>5.8333333333333501E-3</c:v>
                </c:pt>
                <c:pt idx="6">
                  <c:v>8.3333333333333523E-4</c:v>
                </c:pt>
                <c:pt idx="7">
                  <c:v>9.5000000000000043E-2</c:v>
                </c:pt>
              </c:numCache>
            </c:numRef>
          </c:val>
        </c:ser>
        <c:gapWidth val="50"/>
        <c:axId val="117415936"/>
        <c:axId val="117405952"/>
      </c:barChart>
      <c:valAx>
        <c:axId val="117405952"/>
        <c:scaling>
          <c:orientation val="minMax"/>
        </c:scaling>
        <c:delete val="1"/>
        <c:axPos val="b"/>
        <c:numFmt formatCode="0%" sourceLinked="1"/>
        <c:tickLblPos val="none"/>
        <c:crossAx val="117415936"/>
        <c:crosses val="autoZero"/>
        <c:crossBetween val="between"/>
      </c:valAx>
      <c:catAx>
        <c:axId val="11741593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740595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305"/>
          <c:y val="3.9007092198581582E-2"/>
          <c:w val="0.2387373524874285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Sheet1!$A$2:$A$8</c:f>
              <c:strCache>
                <c:ptCount val="7"/>
                <c:pt idx="0">
                  <c:v>Չեն լսել կենսաթոշակային բարեփոխումների մասին</c:v>
                </c:pt>
                <c:pt idx="1">
                  <c:v>Չգիտեն կամավոր կուտակ. կենսաթոշ. բաղադրիչի մասին</c:v>
                </c:pt>
                <c:pt idx="2">
                  <c:v>Չգիտեն / դժվար. են պատասխանել</c:v>
                </c:pt>
                <c:pt idx="3">
                  <c:v>Այլ</c:v>
                </c:pt>
                <c:pt idx="4">
                  <c:v>Կամավոր մասնակցի ամսական աշխատավարձից 12%-13%</c:v>
                </c:pt>
                <c:pt idx="5">
                  <c:v>Կամավոր մասնակցի ամսական աշխատավարձից 5%-10%</c:v>
                </c:pt>
                <c:pt idx="6">
                  <c:v>Սահմանաչափ չկա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0.14333333333333356</c:v>
                </c:pt>
                <c:pt idx="1">
                  <c:v>0.69583333333333364</c:v>
                </c:pt>
                <c:pt idx="2">
                  <c:v>8.1666666666666818E-2</c:v>
                </c:pt>
                <c:pt idx="3">
                  <c:v>1.6666666666666691E-2</c:v>
                </c:pt>
                <c:pt idx="4">
                  <c:v>1.6666666666666689E-3</c:v>
                </c:pt>
                <c:pt idx="5">
                  <c:v>2.1666666666666671E-2</c:v>
                </c:pt>
                <c:pt idx="6">
                  <c:v>3.9166666666666669E-2</c:v>
                </c:pt>
              </c:numCache>
            </c:numRef>
          </c:val>
        </c:ser>
        <c:gapWidth val="50"/>
        <c:axId val="114565504"/>
        <c:axId val="114182400"/>
      </c:barChart>
      <c:valAx>
        <c:axId val="114182400"/>
        <c:scaling>
          <c:orientation val="minMax"/>
        </c:scaling>
        <c:delete val="1"/>
        <c:axPos val="b"/>
        <c:numFmt formatCode="0%" sourceLinked="1"/>
        <c:tickLblPos val="none"/>
        <c:crossAx val="114565504"/>
        <c:crosses val="autoZero"/>
        <c:crossBetween val="between"/>
      </c:valAx>
      <c:catAx>
        <c:axId val="114565504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418240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Sheet1!$A$2:$A$10</c:f>
              <c:strCache>
                <c:ptCount val="9"/>
                <c:pt idx="0">
                  <c:v>Կրթություն չունեն</c:v>
                </c:pt>
                <c:pt idx="1">
                  <c:v>Տարրական</c:v>
                </c:pt>
                <c:pt idx="2">
                  <c:v>Հիմնական</c:v>
                </c:pt>
                <c:pt idx="3">
                  <c:v>Միջնակարգ</c:v>
                </c:pt>
                <c:pt idx="4">
                  <c:v>Նախնական մասնագիտական</c:v>
                </c:pt>
                <c:pt idx="5">
                  <c:v>Միջին մասնագիտական</c:v>
                </c:pt>
                <c:pt idx="6">
                  <c:v>Թերի բարձրագույն եւ ուսանող</c:v>
                </c:pt>
                <c:pt idx="7">
                  <c:v>Բարձրագույն</c:v>
                </c:pt>
                <c:pt idx="8">
                  <c:v>Հետբուհական գիտական աստիճան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1.0000000000000018E-3</c:v>
                </c:pt>
                <c:pt idx="1">
                  <c:v>1.0000000000000018E-3</c:v>
                </c:pt>
                <c:pt idx="2" formatCode="0%">
                  <c:v>7.0000000000000021E-2</c:v>
                </c:pt>
                <c:pt idx="3" formatCode="0%">
                  <c:v>0.3800000000000005</c:v>
                </c:pt>
                <c:pt idx="4" formatCode="0%">
                  <c:v>1.0000000000000005E-2</c:v>
                </c:pt>
                <c:pt idx="5" formatCode="0%">
                  <c:v>0.23689516129032287</c:v>
                </c:pt>
                <c:pt idx="6" formatCode="0%">
                  <c:v>7.0000000000000021E-2</c:v>
                </c:pt>
                <c:pt idx="7" formatCode="0%">
                  <c:v>0.22</c:v>
                </c:pt>
                <c:pt idx="8" formatCode="0%">
                  <c:v>1.0000000000000005E-2</c:v>
                </c:pt>
              </c:numCache>
            </c:numRef>
          </c:val>
        </c:ser>
        <c:gapWidth val="40"/>
        <c:axId val="100095104"/>
        <c:axId val="100096640"/>
      </c:barChart>
      <c:catAx>
        <c:axId val="10009510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096640"/>
        <c:crosses val="autoZero"/>
        <c:auto val="1"/>
        <c:lblAlgn val="ctr"/>
        <c:lblOffset val="100"/>
      </c:catAx>
      <c:valAx>
        <c:axId val="100096640"/>
        <c:scaling>
          <c:orientation val="minMax"/>
        </c:scaling>
        <c:axPos val="b"/>
        <c:majorGridlines/>
        <c:numFmt formatCode="0%" sourceLinked="0"/>
        <c:tickLblPos val="nextTo"/>
        <c:crossAx val="100095104"/>
        <c:crosses val="autoZero"/>
        <c:crossBetween val="between"/>
      </c:valAx>
    </c:plotArea>
    <c:plotVisOnly val="1"/>
  </c:chart>
  <c:txPr>
    <a:bodyPr/>
    <a:lstStyle/>
    <a:p>
      <a:pPr>
        <a:defRPr sz="1300">
          <a:latin typeface="Arial AMU" pitchFamily="34" charset="0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327"/>
          <c:y val="3.9007092198581582E-2"/>
          <c:w val="0.23873735248742867"/>
          <c:h val="0.869539007092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dLbl>
              <c:idx val="6"/>
              <c:numFmt formatCode="0%" sourceLinked="0"/>
              <c:spPr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Sheet1!$A$2:$A$11</c:f>
              <c:strCache>
                <c:ptCount val="10"/>
                <c:pt idx="0">
                  <c:v>Չեն լսել կենսաթոշակային բարեփոխումների մասին</c:v>
                </c:pt>
                <c:pt idx="1">
                  <c:v>Չգիտեն կամավոր կուտակ. կենսաթոշ. բաղադրիչի մասին</c:v>
                </c:pt>
                <c:pt idx="2">
                  <c:v>Չգիտեն / դժվարացել են պատասխանել</c:v>
                </c:pt>
                <c:pt idx="3">
                  <c:v>Այլ</c:v>
                </c:pt>
                <c:pt idx="4">
                  <c:v>Պետական կառույցները</c:v>
                </c:pt>
                <c:pt idx="5">
                  <c:v>Կենսաթոշակային ֆոնդը / ֆոնդի կառավարիչը</c:v>
                </c:pt>
                <c:pt idx="6">
                  <c:v>Ներդրումային ֆոնդի կառավարիչը</c:v>
                </c:pt>
                <c:pt idx="7">
                  <c:v>Ապահովագրական ընկերությունները</c:v>
                </c:pt>
                <c:pt idx="8">
                  <c:v>Առեւտրային բանկերը</c:v>
                </c:pt>
                <c:pt idx="9">
                  <c:v>ՀՀ Կենտրոնական Բանկը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0.14333333333333356</c:v>
                </c:pt>
                <c:pt idx="1">
                  <c:v>0.69583333333333364</c:v>
                </c:pt>
                <c:pt idx="2">
                  <c:v>8.6666666666666878E-2</c:v>
                </c:pt>
                <c:pt idx="3">
                  <c:v>7.5000000000000101E-3</c:v>
                </c:pt>
                <c:pt idx="4">
                  <c:v>8.3333333333333367E-3</c:v>
                </c:pt>
                <c:pt idx="5">
                  <c:v>8.3333333333333523E-4</c:v>
                </c:pt>
                <c:pt idx="6">
                  <c:v>1.6666666666666689E-3</c:v>
                </c:pt>
                <c:pt idx="7">
                  <c:v>5.8333333333333501E-3</c:v>
                </c:pt>
                <c:pt idx="8">
                  <c:v>3.8333333333333351E-2</c:v>
                </c:pt>
                <c:pt idx="9">
                  <c:v>1.1666666666666685E-2</c:v>
                </c:pt>
              </c:numCache>
            </c:numRef>
          </c:val>
        </c:ser>
        <c:gapWidth val="50"/>
        <c:axId val="124043648"/>
        <c:axId val="124041856"/>
      </c:barChart>
      <c:valAx>
        <c:axId val="124041856"/>
        <c:scaling>
          <c:orientation val="minMax"/>
        </c:scaling>
        <c:delete val="1"/>
        <c:axPos val="b"/>
        <c:numFmt formatCode="0%" sourceLinked="1"/>
        <c:tickLblPos val="none"/>
        <c:crossAx val="124043648"/>
        <c:crosses val="autoZero"/>
        <c:crossBetween val="between"/>
      </c:valAx>
      <c:catAx>
        <c:axId val="12404364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404185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0.98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0.35000000000000026</c:v>
                </c:pt>
                <c:pt idx="1">
                  <c:v>0.6500000000000008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0.86000000000000054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4.0000000000000022E-2</c:v>
                </c:pt>
                <c:pt idx="1">
                  <c:v>0.96000000000000052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>
        <c:manualLayout>
          <c:layoutTarget val="inner"/>
          <c:xMode val="edge"/>
          <c:yMode val="edge"/>
          <c:x val="0.5860432479723815"/>
          <c:y val="3.9007092198581582E-2"/>
          <c:w val="0.35146461422052"/>
          <c:h val="0.86953900709219989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dLbls>
            <c:dLblPos val="outEnd"/>
            <c:showVal val="1"/>
          </c:dLbls>
          <c:cat>
            <c:strRef>
              <c:f>Sheet1!$A$2:$A$5</c:f>
              <c:strCache>
                <c:ptCount val="4"/>
                <c:pt idx="0">
                  <c:v>Կնպաստի շահառուների խնդիրների ավելի արագ եւ օպերատիվ լուծմանը   </c:v>
                </c:pt>
                <c:pt idx="1">
                  <c:v>Կնվազեցնի/կվերացնի կաշառակերությունը</c:v>
                </c:pt>
                <c:pt idx="2">
                  <c:v>Զգալիորեն կնվազեցնի բյուրոկրատական քաշքշուկը եւ ժամանակ կխնայի    </c:v>
                </c:pt>
                <c:pt idx="3">
                  <c:v>Կնպաստի սոցիալական ծառայությունների որակի բարձրացմանը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0.67500000000000082</c:v>
                </c:pt>
                <c:pt idx="1">
                  <c:v>0.22</c:v>
                </c:pt>
                <c:pt idx="2">
                  <c:v>0.71250000000000002</c:v>
                </c:pt>
                <c:pt idx="3">
                  <c:v>0.47500000000000026</c:v>
                </c:pt>
              </c:numCache>
            </c:numRef>
          </c:val>
        </c:ser>
        <c:gapWidth val="70"/>
        <c:axId val="127578112"/>
        <c:axId val="127576320"/>
      </c:barChart>
      <c:valAx>
        <c:axId val="127576320"/>
        <c:scaling>
          <c:orientation val="minMax"/>
        </c:scaling>
        <c:delete val="1"/>
        <c:axPos val="b"/>
        <c:numFmt formatCode="0%" sourceLinked="1"/>
        <c:tickLblPos val="none"/>
        <c:crossAx val="127578112"/>
        <c:crosses val="autoZero"/>
        <c:crossBetween val="between"/>
      </c:valAx>
      <c:catAx>
        <c:axId val="127578112"/>
        <c:scaling>
          <c:orientation val="minMax"/>
        </c:scaling>
        <c:axPos val="l"/>
        <c:tickLblPos val="nextTo"/>
        <c:crossAx val="12757632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500" b="1">
          <a:latin typeface="Arial AMU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Հարցվածներն ըստ սեռի</c:v>
                </c:pt>
              </c:strCache>
            </c:strRef>
          </c:tx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Sheet1!$A$2:$A$11</c:f>
              <c:strCache>
                <c:ptCount val="10"/>
                <c:pt idx="0">
                  <c:v>Այլ</c:v>
                </c:pt>
                <c:pt idx="1">
                  <c:v>Տնային տնտես(ուհի)</c:v>
                </c:pt>
                <c:pt idx="2">
                  <c:v>Չաշխատող հաշմանդամության պատճառով</c:v>
                </c:pt>
                <c:pt idx="3">
                  <c:v>Թոշակառու</c:v>
                </c:pt>
                <c:pt idx="4">
                  <c:v>Ուսանող</c:v>
                </c:pt>
                <c:pt idx="5">
                  <c:v>Սպասում են աշխատանքային սեզոնին</c:v>
                </c:pt>
                <c:pt idx="6">
                  <c:v>Աշխատանք փնտրող</c:v>
                </c:pt>
                <c:pt idx="7">
                  <c:v>Ինքնաբզաղված</c:v>
                </c:pt>
                <c:pt idx="8">
                  <c:v>Աշխատող (չգրանցված)</c:v>
                </c:pt>
                <c:pt idx="9">
                  <c:v>Աշխատող (գրանցված)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 formatCode="0.0%">
                  <c:v>1.6666666666666692E-3</c:v>
                </c:pt>
                <c:pt idx="1">
                  <c:v>0.28416666666666718</c:v>
                </c:pt>
                <c:pt idx="2">
                  <c:v>2.4166666666666663E-2</c:v>
                </c:pt>
                <c:pt idx="3">
                  <c:v>2.8333333333333332E-2</c:v>
                </c:pt>
                <c:pt idx="4">
                  <c:v>3.6666666666666681E-2</c:v>
                </c:pt>
                <c:pt idx="5">
                  <c:v>2.2500000000000006E-2</c:v>
                </c:pt>
                <c:pt idx="6">
                  <c:v>0.1466666666666667</c:v>
                </c:pt>
                <c:pt idx="7">
                  <c:v>8.0833333333333326E-2</c:v>
                </c:pt>
                <c:pt idx="8">
                  <c:v>8.5000000000000006E-2</c:v>
                </c:pt>
                <c:pt idx="9">
                  <c:v>0.29000000000000031</c:v>
                </c:pt>
              </c:numCache>
            </c:numRef>
          </c:val>
        </c:ser>
        <c:gapWidth val="40"/>
        <c:axId val="98158464"/>
        <c:axId val="98156928"/>
      </c:barChart>
      <c:valAx>
        <c:axId val="98156928"/>
        <c:scaling>
          <c:orientation val="minMax"/>
        </c:scaling>
        <c:axPos val="b"/>
        <c:majorGridlines/>
        <c:numFmt formatCode="0%" sourceLinked="0"/>
        <c:tickLblPos val="nextTo"/>
        <c:crossAx val="98158464"/>
        <c:crosses val="autoZero"/>
        <c:crossBetween val="between"/>
      </c:valAx>
      <c:catAx>
        <c:axId val="98158464"/>
        <c:scaling>
          <c:orientation val="minMax"/>
        </c:scaling>
        <c:axPos val="l"/>
        <c:tickLblPos val="nextTo"/>
        <c:crossAx val="9815692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>
          <a:latin typeface="Arial AMU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Հարցվածներն ըստ սեռի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y-AM" smtClean="0"/>
                      <a:t>15</a:t>
                    </a:r>
                    <a:r>
                      <a:rPr lang="hy-AM"/>
                      <a:t>%</a:t>
                    </a:r>
                  </a:p>
                </c:rich>
              </c:tx>
              <c:dLblPos val="ctr"/>
              <c:showVal val="1"/>
              <c:showCatNam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y-AM" smtClean="0"/>
                      <a:t>85</a:t>
                    </a:r>
                    <a:r>
                      <a:rPr lang="hy-AM"/>
                      <a:t>%</a:t>
                    </a:r>
                  </a:p>
                </c:rich>
              </c:tx>
              <c:dLblPos val="ctr"/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Արական</c:v>
                </c:pt>
                <c:pt idx="1">
                  <c:v>Իգական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0.15000000000000022</c:v>
                </c:pt>
                <c:pt idx="1">
                  <c:v>0.85000000000000064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>
          <a:latin typeface="Arial AMU" pitchFamily="34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0.14000000000000001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CatName val="1"/>
            <c:separator> </c:separator>
            <c:showLeaderLines val="1"/>
          </c:dLbls>
          <c:cat>
            <c:strRef>
              <c:f>Sheet1!$A$2:$A$3</c:f>
              <c:strCache>
                <c:ptCount val="2"/>
                <c:pt idx="0">
                  <c:v>Այո</c:v>
                </c:pt>
                <c:pt idx="1">
                  <c:v>Ոչ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>
        <c:manualLayout>
          <c:layoutTarget val="inner"/>
          <c:xMode val="edge"/>
          <c:yMode val="edge"/>
          <c:x val="0.46292016622922222"/>
          <c:y val="3.9007092198581582E-2"/>
          <c:w val="0.15476788683857295"/>
          <c:h val="0.86953900709219956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Sheet1!$A$2:$A$12</c:f>
              <c:strCache>
                <c:ptCount val="11"/>
                <c:pt idx="0">
                  <c:v>Չեն լսել կենսաթոշակային բարեփոխումների մասին</c:v>
                </c:pt>
                <c:pt idx="1">
                  <c:v>Չգիտեն / դժվարացել են պատասխանել</c:v>
                </c:pt>
                <c:pt idx="2">
                  <c:v>Այլ</c:v>
                </c:pt>
                <c:pt idx="3">
                  <c:v>Չգիտեն, սակայն դրական սպասումներ ունեն</c:v>
                </c:pt>
                <c:pt idx="4">
                  <c:v>Ամեն մարդ ինքը պետք է հոգա իր թոշակի հարցը </c:v>
                </c:pt>
                <c:pt idx="5">
                  <c:v>Անիմաստ բան է, անհեթեթություն</c:v>
                </c:pt>
                <c:pt idx="6">
                  <c:v>Ոմանց համար բիզնես է</c:v>
                </c:pt>
                <c:pt idx="7">
                  <c:v>Չգիտեն, սակայն ոչ մի լավ բան չեն սպասում, չեն վստահում</c:v>
                </c:pt>
                <c:pt idx="8">
                  <c:v>Պետության համար փող են հայթայթում</c:v>
                </c:pt>
                <c:pt idx="9">
                  <c:v>Ժողովրդի թալանի եւ կողոպուտի նոր ձեւ է</c:v>
                </c:pt>
                <c:pt idx="10">
                  <c:v>Ուզում են ապահովել բարեկեցիկ ծերություն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0.14333333333333359</c:v>
                </c:pt>
                <c:pt idx="1">
                  <c:v>0.25750000000000001</c:v>
                </c:pt>
                <c:pt idx="2">
                  <c:v>3.5833333333333404E-2</c:v>
                </c:pt>
                <c:pt idx="3">
                  <c:v>1.0833333333333335E-2</c:v>
                </c:pt>
                <c:pt idx="4">
                  <c:v>2.4166666666666663E-2</c:v>
                </c:pt>
                <c:pt idx="5">
                  <c:v>3.2500000000000001E-2</c:v>
                </c:pt>
                <c:pt idx="6">
                  <c:v>4.2500000000000003E-2</c:v>
                </c:pt>
                <c:pt idx="7">
                  <c:v>7.2500000000000023E-2</c:v>
                </c:pt>
                <c:pt idx="8">
                  <c:v>8.0833333333333326E-2</c:v>
                </c:pt>
                <c:pt idx="9">
                  <c:v>0.11666666666666672</c:v>
                </c:pt>
                <c:pt idx="10">
                  <c:v>0.18333333333333363</c:v>
                </c:pt>
              </c:numCache>
            </c:numRef>
          </c:val>
        </c:ser>
        <c:gapWidth val="50"/>
        <c:axId val="98286208"/>
        <c:axId val="98284288"/>
      </c:barChart>
      <c:valAx>
        <c:axId val="98284288"/>
        <c:scaling>
          <c:orientation val="minMax"/>
        </c:scaling>
        <c:delete val="1"/>
        <c:axPos val="b"/>
        <c:numFmt formatCode="0%" sourceLinked="1"/>
        <c:tickLblPos val="none"/>
        <c:crossAx val="98286208"/>
        <c:crosses val="autoZero"/>
        <c:crossBetween val="between"/>
      </c:valAx>
      <c:catAx>
        <c:axId val="98286208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28428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chemeClr val="accent4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explosion val="21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Միայն պարտադիր</c:v>
                </c:pt>
                <c:pt idx="1">
                  <c:v>Միայն կամավոր</c:v>
                </c:pt>
                <c:pt idx="2">
                  <c:v>Եվ պարտադիր, եւ կամավոր</c:v>
                </c:pt>
                <c:pt idx="3">
                  <c:v>Չգիտեն / դժվարացել են պատասխանել</c:v>
                </c:pt>
                <c:pt idx="4">
                  <c:v>Չեն լսել կենսաթոշ. բարեփոխումների մասին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0.47583333333333333</c:v>
                </c:pt>
                <c:pt idx="1">
                  <c:v>6.3333333333333477E-2</c:v>
                </c:pt>
                <c:pt idx="2">
                  <c:v>9.7500000000000045E-2</c:v>
                </c:pt>
                <c:pt idx="3">
                  <c:v>0.22</c:v>
                </c:pt>
                <c:pt idx="4">
                  <c:v>0.14333333333333359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48669356955380588"/>
          <c:y val="7.6220472440944875E-2"/>
          <c:w val="0.49838106955380679"/>
          <c:h val="0.92163312919218443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400" b="1">
          <a:latin typeface="Arial AMU" pitchFamily="34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53A25-7441-4BED-9744-4A713A4ED2C2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6B9EF4-5034-47F8-AEBA-C3711FE08DF3}">
      <dgm:prSet phldrT="[Text]" custT="1"/>
      <dgm:spPr/>
      <dgm:t>
        <a:bodyPr/>
        <a:lstStyle/>
        <a:p>
          <a:r>
            <a:rPr lang="en-US" sz="1400" b="1" smtClean="0">
              <a:latin typeface="Arial AMU" pitchFamily="34" charset="0"/>
            </a:rPr>
            <a:t>Պատվիրատու</a:t>
          </a:r>
          <a:endParaRPr lang="en-US" sz="1400" b="1">
            <a:latin typeface="Arial AMU" pitchFamily="34" charset="0"/>
          </a:endParaRPr>
        </a:p>
      </dgm:t>
    </dgm:pt>
    <dgm:pt modelId="{7296C1BB-E065-4370-BDD0-7248D52AD011}" type="parTrans" cxnId="{63135C37-105C-412C-AC6B-7FE786A51367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C48FDBA9-3891-43B3-AF99-0D6AF0AFF1D8}" type="sibTrans" cxnId="{63135C37-105C-412C-AC6B-7FE786A51367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4AACA574-8641-41F0-A3B5-78AEFB6FABD4}">
      <dgm:prSet phldrT="[Text]" custT="1"/>
      <dgm:spPr/>
      <dgm:t>
        <a:bodyPr/>
        <a:lstStyle/>
        <a:p>
          <a:r>
            <a:rPr lang="en-US" sz="1400" b="1" smtClean="0">
              <a:latin typeface="Arial AMU" pitchFamily="34" charset="0"/>
            </a:rPr>
            <a:t>Շահագրգիռ կառույցներ</a:t>
          </a:r>
          <a:endParaRPr lang="en-US" sz="1400" b="1">
            <a:latin typeface="Arial AMU" pitchFamily="34" charset="0"/>
          </a:endParaRPr>
        </a:p>
      </dgm:t>
    </dgm:pt>
    <dgm:pt modelId="{C726AEE9-EED9-4778-839E-AC68C70E17C4}" type="parTrans" cxnId="{2C655257-9667-4FE7-873B-661BD9C37854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577703B8-F56A-450D-BE15-7039057EFE28}" type="sibTrans" cxnId="{2C655257-9667-4FE7-873B-661BD9C37854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AA6072A6-27A2-4F0D-83A8-872E7C82BAB4}">
      <dgm:prSet custT="1"/>
      <dgm:spPr/>
      <dgm:t>
        <a:bodyPr/>
        <a:lstStyle/>
        <a:p>
          <a:r>
            <a:rPr lang="en-US" sz="1400" b="1" smtClean="0">
              <a:latin typeface="Arial AMU" pitchFamily="34" charset="0"/>
            </a:rPr>
            <a:t>Կատարող</a:t>
          </a:r>
          <a:endParaRPr lang="en-US" sz="1400" b="1">
            <a:latin typeface="Arial AMU" pitchFamily="34" charset="0"/>
          </a:endParaRPr>
        </a:p>
      </dgm:t>
    </dgm:pt>
    <dgm:pt modelId="{657F367D-CDDF-4630-893A-4214C364CFF7}" type="parTrans" cxnId="{AA576710-19A1-4AAF-B527-2F3FB194E3E2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8E2637B6-6042-4EDD-A609-5A9E0C0AB84E}" type="sibTrans" cxnId="{AA576710-19A1-4AAF-B527-2F3FB194E3E2}">
      <dgm:prSet/>
      <dgm:spPr/>
      <dgm:t>
        <a:bodyPr/>
        <a:lstStyle/>
        <a:p>
          <a:endParaRPr lang="en-US" sz="1400" b="1">
            <a:latin typeface="Arial AMU" pitchFamily="34" charset="0"/>
          </a:endParaRPr>
        </a:p>
      </dgm:t>
    </dgm:pt>
    <dgm:pt modelId="{63197171-087D-4C4E-B337-5FF73FB3557E}" type="pres">
      <dgm:prSet presAssocID="{EBD53A25-7441-4BED-9744-4A713A4ED2C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6116AF-8B48-4B16-B265-9B1897876C52}" type="pres">
      <dgm:prSet presAssocID="{2E6B9EF4-5034-47F8-AEBA-C3711FE08DF3}" presName="linNode" presStyleCnt="0"/>
      <dgm:spPr/>
    </dgm:pt>
    <dgm:pt modelId="{9AEFC46F-7ED9-48B4-941C-03744D13AD16}" type="pres">
      <dgm:prSet presAssocID="{2E6B9EF4-5034-47F8-AEBA-C3711FE08DF3}" presName="parentShp" presStyleLbl="node1" presStyleIdx="0" presStyleCnt="3" custScaleX="391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E6A46-84F7-4748-BB73-8D485D1A0F91}" type="pres">
      <dgm:prSet presAssocID="{2E6B9EF4-5034-47F8-AEBA-C3711FE08DF3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D3A01-DDDF-4C79-A96A-A15A142F30F8}" type="pres">
      <dgm:prSet presAssocID="{C48FDBA9-3891-43B3-AF99-0D6AF0AFF1D8}" presName="spacing" presStyleCnt="0"/>
      <dgm:spPr/>
    </dgm:pt>
    <dgm:pt modelId="{717B8029-6E6A-48FE-BE81-91C31B8403A4}" type="pres">
      <dgm:prSet presAssocID="{AA6072A6-27A2-4F0D-83A8-872E7C82BAB4}" presName="linNode" presStyleCnt="0"/>
      <dgm:spPr/>
    </dgm:pt>
    <dgm:pt modelId="{FD17435D-8D8E-46AE-BA24-5D96B781E4E5}" type="pres">
      <dgm:prSet presAssocID="{AA6072A6-27A2-4F0D-83A8-872E7C82BAB4}" presName="parentShp" presStyleLbl="node1" presStyleIdx="1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53C39-0C9E-448E-873D-378707FF9998}" type="pres">
      <dgm:prSet presAssocID="{AA6072A6-27A2-4F0D-83A8-872E7C82BAB4}" presName="childShp" presStyleLbl="bgAccFollowNode1" presStyleIdx="1" presStyleCnt="3">
        <dgm:presLayoutVars>
          <dgm:bulletEnabled val="1"/>
        </dgm:presLayoutVars>
      </dgm:prSet>
      <dgm:spPr/>
    </dgm:pt>
    <dgm:pt modelId="{F1A9CD56-5CE4-4B8A-8C3D-20091634DF33}" type="pres">
      <dgm:prSet presAssocID="{8E2637B6-6042-4EDD-A609-5A9E0C0AB84E}" presName="spacing" presStyleCnt="0"/>
      <dgm:spPr/>
    </dgm:pt>
    <dgm:pt modelId="{34216908-DBD7-495F-B3B8-BF883745F8E0}" type="pres">
      <dgm:prSet presAssocID="{4AACA574-8641-41F0-A3B5-78AEFB6FABD4}" presName="linNode" presStyleCnt="0"/>
      <dgm:spPr/>
    </dgm:pt>
    <dgm:pt modelId="{73163011-4D96-4455-9650-C2BC760985D4}" type="pres">
      <dgm:prSet presAssocID="{4AACA574-8641-41F0-A3B5-78AEFB6FABD4}" presName="parentShp" presStyleLbl="node1" presStyleIdx="2" presStyleCnt="3" custScaleX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E6429A-093B-4447-9F34-AD96C6431C72}" type="pres">
      <dgm:prSet presAssocID="{4AACA574-8641-41F0-A3B5-78AEFB6FABD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135C37-105C-412C-AC6B-7FE786A51367}" srcId="{EBD53A25-7441-4BED-9744-4A713A4ED2C2}" destId="{2E6B9EF4-5034-47F8-AEBA-C3711FE08DF3}" srcOrd="0" destOrd="0" parTransId="{7296C1BB-E065-4370-BDD0-7248D52AD011}" sibTransId="{C48FDBA9-3891-43B3-AF99-0D6AF0AFF1D8}"/>
    <dgm:cxn modelId="{E6A1CD08-CF1E-4E4E-AE2A-BE56D45383E1}" type="presOf" srcId="{4AACA574-8641-41F0-A3B5-78AEFB6FABD4}" destId="{73163011-4D96-4455-9650-C2BC760985D4}" srcOrd="0" destOrd="0" presId="urn:microsoft.com/office/officeart/2005/8/layout/vList6"/>
    <dgm:cxn modelId="{E82EA1B6-242C-4015-BECE-60EFE95C80B0}" type="presOf" srcId="{EBD53A25-7441-4BED-9744-4A713A4ED2C2}" destId="{63197171-087D-4C4E-B337-5FF73FB3557E}" srcOrd="0" destOrd="0" presId="urn:microsoft.com/office/officeart/2005/8/layout/vList6"/>
    <dgm:cxn modelId="{0B012A7E-B09D-4B09-A08E-618B5F7C1AB0}" type="presOf" srcId="{AA6072A6-27A2-4F0D-83A8-872E7C82BAB4}" destId="{FD17435D-8D8E-46AE-BA24-5D96B781E4E5}" srcOrd="0" destOrd="0" presId="urn:microsoft.com/office/officeart/2005/8/layout/vList6"/>
    <dgm:cxn modelId="{9B046FD9-1FDD-40D3-BEBC-B735ADD8FC55}" type="presOf" srcId="{2E6B9EF4-5034-47F8-AEBA-C3711FE08DF3}" destId="{9AEFC46F-7ED9-48B4-941C-03744D13AD16}" srcOrd="0" destOrd="0" presId="urn:microsoft.com/office/officeart/2005/8/layout/vList6"/>
    <dgm:cxn modelId="{2C655257-9667-4FE7-873B-661BD9C37854}" srcId="{EBD53A25-7441-4BED-9744-4A713A4ED2C2}" destId="{4AACA574-8641-41F0-A3B5-78AEFB6FABD4}" srcOrd="2" destOrd="0" parTransId="{C726AEE9-EED9-4778-839E-AC68C70E17C4}" sibTransId="{577703B8-F56A-450D-BE15-7039057EFE28}"/>
    <dgm:cxn modelId="{AA576710-19A1-4AAF-B527-2F3FB194E3E2}" srcId="{EBD53A25-7441-4BED-9744-4A713A4ED2C2}" destId="{AA6072A6-27A2-4F0D-83A8-872E7C82BAB4}" srcOrd="1" destOrd="0" parTransId="{657F367D-CDDF-4630-893A-4214C364CFF7}" sibTransId="{8E2637B6-6042-4EDD-A609-5A9E0C0AB84E}"/>
    <dgm:cxn modelId="{0159E201-69B1-440B-8249-6518E5AB82D2}" type="presParOf" srcId="{63197171-087D-4C4E-B337-5FF73FB3557E}" destId="{CC6116AF-8B48-4B16-B265-9B1897876C52}" srcOrd="0" destOrd="0" presId="urn:microsoft.com/office/officeart/2005/8/layout/vList6"/>
    <dgm:cxn modelId="{43EC37A3-AEF9-4D40-9442-8AEF16BFA760}" type="presParOf" srcId="{CC6116AF-8B48-4B16-B265-9B1897876C52}" destId="{9AEFC46F-7ED9-48B4-941C-03744D13AD16}" srcOrd="0" destOrd="0" presId="urn:microsoft.com/office/officeart/2005/8/layout/vList6"/>
    <dgm:cxn modelId="{D207EA02-4B25-492D-A9EF-21E11C7AC8E8}" type="presParOf" srcId="{CC6116AF-8B48-4B16-B265-9B1897876C52}" destId="{560E6A46-84F7-4748-BB73-8D485D1A0F91}" srcOrd="1" destOrd="0" presId="urn:microsoft.com/office/officeart/2005/8/layout/vList6"/>
    <dgm:cxn modelId="{C9E9EE8B-4BCB-4A70-AA0A-D39F0F9416FF}" type="presParOf" srcId="{63197171-087D-4C4E-B337-5FF73FB3557E}" destId="{DAED3A01-DDDF-4C79-A96A-A15A142F30F8}" srcOrd="1" destOrd="0" presId="urn:microsoft.com/office/officeart/2005/8/layout/vList6"/>
    <dgm:cxn modelId="{7755B1AF-DFF5-4E86-9E34-FCEBC5240924}" type="presParOf" srcId="{63197171-087D-4C4E-B337-5FF73FB3557E}" destId="{717B8029-6E6A-48FE-BE81-91C31B8403A4}" srcOrd="2" destOrd="0" presId="urn:microsoft.com/office/officeart/2005/8/layout/vList6"/>
    <dgm:cxn modelId="{7DAF0083-8B1F-405A-A042-8D4A62753982}" type="presParOf" srcId="{717B8029-6E6A-48FE-BE81-91C31B8403A4}" destId="{FD17435D-8D8E-46AE-BA24-5D96B781E4E5}" srcOrd="0" destOrd="0" presId="urn:microsoft.com/office/officeart/2005/8/layout/vList6"/>
    <dgm:cxn modelId="{F9C70C56-F70A-4BBC-84BD-0E89644857C0}" type="presParOf" srcId="{717B8029-6E6A-48FE-BE81-91C31B8403A4}" destId="{F7D53C39-0C9E-448E-873D-378707FF9998}" srcOrd="1" destOrd="0" presId="urn:microsoft.com/office/officeart/2005/8/layout/vList6"/>
    <dgm:cxn modelId="{B59E94F8-D5E3-4720-B55A-4890F9B211AB}" type="presParOf" srcId="{63197171-087D-4C4E-B337-5FF73FB3557E}" destId="{F1A9CD56-5CE4-4B8A-8C3D-20091634DF33}" srcOrd="3" destOrd="0" presId="urn:microsoft.com/office/officeart/2005/8/layout/vList6"/>
    <dgm:cxn modelId="{1CFC45A3-0145-4EF1-80F4-6770B884E220}" type="presParOf" srcId="{63197171-087D-4C4E-B337-5FF73FB3557E}" destId="{34216908-DBD7-495F-B3B8-BF883745F8E0}" srcOrd="4" destOrd="0" presId="urn:microsoft.com/office/officeart/2005/8/layout/vList6"/>
    <dgm:cxn modelId="{15A9542F-44E1-40CA-9205-C4EF7BD3A955}" type="presParOf" srcId="{34216908-DBD7-495F-B3B8-BF883745F8E0}" destId="{73163011-4D96-4455-9650-C2BC760985D4}" srcOrd="0" destOrd="0" presId="urn:microsoft.com/office/officeart/2005/8/layout/vList6"/>
    <dgm:cxn modelId="{58A48A34-8C1A-4297-9D3A-008DABDF6025}" type="presParOf" srcId="{34216908-DBD7-495F-B3B8-BF883745F8E0}" destId="{02E6429A-093B-4447-9F34-AD96C6431C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695A6-9C6A-4DBA-B671-E2954C0B493B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A99EF3-3926-4D6C-9D64-0FD1D17407AE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b="1" smtClean="0">
              <a:latin typeface="Arial AMU" pitchFamily="34" charset="0"/>
            </a:rPr>
            <a:t>ԱՄՆ ՄԶԳ ԿԲԻԾ / Քեմոնիքս Ինտ.</a:t>
          </a:r>
        </a:p>
        <a:p>
          <a:pPr>
            <a:lnSpc>
              <a:spcPct val="114000"/>
            </a:lnSpc>
          </a:pPr>
          <a:r>
            <a:rPr lang="en-US" sz="1800" b="1" smtClean="0">
              <a:latin typeface="Arial AMU" pitchFamily="34" charset="0"/>
            </a:rPr>
            <a:t>(USAID PRIP / Chemonics Int.)</a:t>
          </a:r>
          <a:endParaRPr lang="en-US" sz="1800" b="1">
            <a:latin typeface="Arial AMU" pitchFamily="34" charset="0"/>
          </a:endParaRPr>
        </a:p>
      </dgm:t>
    </dgm:pt>
    <dgm:pt modelId="{D721365F-3F6F-4E2E-B2A3-969FECFDFD0E}" type="parTrans" cxnId="{8AD40672-2842-48B7-8355-1EB006E6C87A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04C58F7C-906A-4A8F-8B8F-F8F5FA48F646}" type="sibTrans" cxnId="{8AD40672-2842-48B7-8355-1EB006E6C87A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0FD72112-71C6-4C47-88A4-7DF57A5B7FB2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b="1" smtClean="0">
              <a:latin typeface="Arial AMU" pitchFamily="34" charset="0"/>
            </a:rPr>
            <a:t>ԱՄ Փարթնըրզ              Քոնսալթինգ Քամփնի</a:t>
          </a:r>
          <a:endParaRPr lang="en-US" sz="1800" b="1">
            <a:latin typeface="Arial AMU" pitchFamily="34" charset="0"/>
          </a:endParaRPr>
        </a:p>
      </dgm:t>
    </dgm:pt>
    <dgm:pt modelId="{C9A10F06-99D4-419B-9079-7726BF36DF05}" type="parTrans" cxnId="{DFBBAED5-75FC-494A-8060-C134D2438949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DC3B3ADE-1F20-4167-8BA4-42ED466079E0}" type="sibTrans" cxnId="{DFBBAED5-75FC-494A-8060-C134D2438949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7257D0AC-04C7-4767-8CAC-5F958F12544B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800" b="1" smtClean="0">
              <a:latin typeface="Arial AMU" pitchFamily="34" charset="0"/>
            </a:rPr>
            <a:t>ՀՀ Կառավարություն</a:t>
          </a:r>
        </a:p>
        <a:p>
          <a:pPr>
            <a:lnSpc>
              <a:spcPct val="114000"/>
            </a:lnSpc>
          </a:pPr>
          <a:r>
            <a:rPr lang="en-US" sz="1800" b="1" smtClean="0">
              <a:latin typeface="Arial AMU" pitchFamily="34" charset="0"/>
            </a:rPr>
            <a:t>Այլ շահագրգիռ կառույցներ</a:t>
          </a:r>
          <a:endParaRPr lang="en-US" sz="1800" b="1">
            <a:latin typeface="Arial AMU" pitchFamily="34" charset="0"/>
          </a:endParaRPr>
        </a:p>
      </dgm:t>
    </dgm:pt>
    <dgm:pt modelId="{34826570-4E3E-42F8-815F-856764B7C97C}" type="parTrans" cxnId="{EFD4D1B0-85A4-4CF5-B593-040D4FD43917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43F596F0-DB6D-413C-9914-094113FC1A9E}" type="sibTrans" cxnId="{EFD4D1B0-85A4-4CF5-B593-040D4FD43917}">
      <dgm:prSet/>
      <dgm:spPr/>
      <dgm:t>
        <a:bodyPr/>
        <a:lstStyle/>
        <a:p>
          <a:endParaRPr lang="en-US">
            <a:latin typeface="Arial AMU" pitchFamily="34" charset="0"/>
          </a:endParaRPr>
        </a:p>
      </dgm:t>
    </dgm:pt>
    <dgm:pt modelId="{D5D75DE9-41CB-4EC4-B6E6-2A00B16818C2}" type="pres">
      <dgm:prSet presAssocID="{573695A6-9C6A-4DBA-B671-E2954C0B493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6C5E86-65C5-404A-A910-01436B739210}" type="pres">
      <dgm:prSet presAssocID="{573695A6-9C6A-4DBA-B671-E2954C0B493B}" presName="dummyMaxCanvas" presStyleCnt="0">
        <dgm:presLayoutVars/>
      </dgm:prSet>
      <dgm:spPr/>
    </dgm:pt>
    <dgm:pt modelId="{AF406996-D633-4F14-AE3C-B83C016C022E}" type="pres">
      <dgm:prSet presAssocID="{573695A6-9C6A-4DBA-B671-E2954C0B493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7D3C6-7587-4A91-B886-C2E0F9A95959}" type="pres">
      <dgm:prSet presAssocID="{573695A6-9C6A-4DBA-B671-E2954C0B493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E15AD-9311-4A0F-AE1A-24C715B4C877}" type="pres">
      <dgm:prSet presAssocID="{573695A6-9C6A-4DBA-B671-E2954C0B493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E05CE-BE55-4602-924B-870C9924483F}" type="pres">
      <dgm:prSet presAssocID="{573695A6-9C6A-4DBA-B671-E2954C0B493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4B1A7-7B10-48ED-BBFC-FCD20817962B}" type="pres">
      <dgm:prSet presAssocID="{573695A6-9C6A-4DBA-B671-E2954C0B493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775B3-5269-43C0-B532-0A967ACC4C9D}" type="pres">
      <dgm:prSet presAssocID="{573695A6-9C6A-4DBA-B671-E2954C0B493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C8019-90A6-48CD-8813-ABC72C2D2ECA}" type="pres">
      <dgm:prSet presAssocID="{573695A6-9C6A-4DBA-B671-E2954C0B493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EA384-B173-4391-A5D1-91562861B52F}" type="pres">
      <dgm:prSet presAssocID="{573695A6-9C6A-4DBA-B671-E2954C0B493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2FA004-53C2-45C4-86B0-DB553C77FB9C}" type="presOf" srcId="{04C58F7C-906A-4A8F-8B8F-F8F5FA48F646}" destId="{A34E05CE-BE55-4602-924B-870C9924483F}" srcOrd="0" destOrd="0" presId="urn:microsoft.com/office/officeart/2005/8/layout/vProcess5"/>
    <dgm:cxn modelId="{8E4F72AF-57CB-41F0-8338-E2A5B42C3503}" type="presOf" srcId="{DC3B3ADE-1F20-4167-8BA4-42ED466079E0}" destId="{2504B1A7-7B10-48ED-BBFC-FCD20817962B}" srcOrd="0" destOrd="0" presId="urn:microsoft.com/office/officeart/2005/8/layout/vProcess5"/>
    <dgm:cxn modelId="{7E459D9C-9100-4477-99AA-6518E1A40D9B}" type="presOf" srcId="{7257D0AC-04C7-4767-8CAC-5F958F12544B}" destId="{27DE15AD-9311-4A0F-AE1A-24C715B4C877}" srcOrd="0" destOrd="0" presId="urn:microsoft.com/office/officeart/2005/8/layout/vProcess5"/>
    <dgm:cxn modelId="{EFD4D1B0-85A4-4CF5-B593-040D4FD43917}" srcId="{573695A6-9C6A-4DBA-B671-E2954C0B493B}" destId="{7257D0AC-04C7-4767-8CAC-5F958F12544B}" srcOrd="2" destOrd="0" parTransId="{34826570-4E3E-42F8-815F-856764B7C97C}" sibTransId="{43F596F0-DB6D-413C-9914-094113FC1A9E}"/>
    <dgm:cxn modelId="{86C11F52-A6EF-46C5-AB0A-EF5BC7D9D62B}" type="presOf" srcId="{0FD72112-71C6-4C47-88A4-7DF57A5B7FB2}" destId="{1C5C8019-90A6-48CD-8813-ABC72C2D2ECA}" srcOrd="1" destOrd="0" presId="urn:microsoft.com/office/officeart/2005/8/layout/vProcess5"/>
    <dgm:cxn modelId="{7FB99EF2-6507-4296-8A1B-5291AE604948}" type="presOf" srcId="{7257D0AC-04C7-4767-8CAC-5F958F12544B}" destId="{941EA384-B173-4391-A5D1-91562861B52F}" srcOrd="1" destOrd="0" presId="urn:microsoft.com/office/officeart/2005/8/layout/vProcess5"/>
    <dgm:cxn modelId="{8AD40672-2842-48B7-8355-1EB006E6C87A}" srcId="{573695A6-9C6A-4DBA-B671-E2954C0B493B}" destId="{EAA99EF3-3926-4D6C-9D64-0FD1D17407AE}" srcOrd="0" destOrd="0" parTransId="{D721365F-3F6F-4E2E-B2A3-969FECFDFD0E}" sibTransId="{04C58F7C-906A-4A8F-8B8F-F8F5FA48F646}"/>
    <dgm:cxn modelId="{4714B90B-D2F7-47C7-903C-A2A318B52E67}" type="presOf" srcId="{EAA99EF3-3926-4D6C-9D64-0FD1D17407AE}" destId="{AF406996-D633-4F14-AE3C-B83C016C022E}" srcOrd="0" destOrd="0" presId="urn:microsoft.com/office/officeart/2005/8/layout/vProcess5"/>
    <dgm:cxn modelId="{109E2747-F050-402A-A684-68E7A394C249}" type="presOf" srcId="{573695A6-9C6A-4DBA-B671-E2954C0B493B}" destId="{D5D75DE9-41CB-4EC4-B6E6-2A00B16818C2}" srcOrd="0" destOrd="0" presId="urn:microsoft.com/office/officeart/2005/8/layout/vProcess5"/>
    <dgm:cxn modelId="{DFBBAED5-75FC-494A-8060-C134D2438949}" srcId="{573695A6-9C6A-4DBA-B671-E2954C0B493B}" destId="{0FD72112-71C6-4C47-88A4-7DF57A5B7FB2}" srcOrd="1" destOrd="0" parTransId="{C9A10F06-99D4-419B-9079-7726BF36DF05}" sibTransId="{DC3B3ADE-1F20-4167-8BA4-42ED466079E0}"/>
    <dgm:cxn modelId="{487EA88F-972F-4A17-9935-14A3651E1584}" type="presOf" srcId="{0FD72112-71C6-4C47-88A4-7DF57A5B7FB2}" destId="{9917D3C6-7587-4A91-B886-C2E0F9A95959}" srcOrd="0" destOrd="0" presId="urn:microsoft.com/office/officeart/2005/8/layout/vProcess5"/>
    <dgm:cxn modelId="{9233EB89-2447-4DD8-8CF0-9225F915180E}" type="presOf" srcId="{EAA99EF3-3926-4D6C-9D64-0FD1D17407AE}" destId="{8E7775B3-5269-43C0-B532-0A967ACC4C9D}" srcOrd="1" destOrd="0" presId="urn:microsoft.com/office/officeart/2005/8/layout/vProcess5"/>
    <dgm:cxn modelId="{96B8F0C9-F3C6-4146-97B7-443B820D8D73}" type="presParOf" srcId="{D5D75DE9-41CB-4EC4-B6E6-2A00B16818C2}" destId="{A86C5E86-65C5-404A-A910-01436B739210}" srcOrd="0" destOrd="0" presId="urn:microsoft.com/office/officeart/2005/8/layout/vProcess5"/>
    <dgm:cxn modelId="{4AC75391-CAF4-48A4-81E4-AA00F4E58CED}" type="presParOf" srcId="{D5D75DE9-41CB-4EC4-B6E6-2A00B16818C2}" destId="{AF406996-D633-4F14-AE3C-B83C016C022E}" srcOrd="1" destOrd="0" presId="urn:microsoft.com/office/officeart/2005/8/layout/vProcess5"/>
    <dgm:cxn modelId="{9B7C82C9-346D-41AF-962D-04B74ACB7406}" type="presParOf" srcId="{D5D75DE9-41CB-4EC4-B6E6-2A00B16818C2}" destId="{9917D3C6-7587-4A91-B886-C2E0F9A95959}" srcOrd="2" destOrd="0" presId="urn:microsoft.com/office/officeart/2005/8/layout/vProcess5"/>
    <dgm:cxn modelId="{776E7369-4CE6-4BB3-B4A3-AF8A3E2D10E6}" type="presParOf" srcId="{D5D75DE9-41CB-4EC4-B6E6-2A00B16818C2}" destId="{27DE15AD-9311-4A0F-AE1A-24C715B4C877}" srcOrd="3" destOrd="0" presId="urn:microsoft.com/office/officeart/2005/8/layout/vProcess5"/>
    <dgm:cxn modelId="{AD6E9D18-2847-4137-990F-C6E3A179C1C4}" type="presParOf" srcId="{D5D75DE9-41CB-4EC4-B6E6-2A00B16818C2}" destId="{A34E05CE-BE55-4602-924B-870C9924483F}" srcOrd="4" destOrd="0" presId="urn:microsoft.com/office/officeart/2005/8/layout/vProcess5"/>
    <dgm:cxn modelId="{5B671DCB-41ED-4458-AA02-F2D44B355D99}" type="presParOf" srcId="{D5D75DE9-41CB-4EC4-B6E6-2A00B16818C2}" destId="{2504B1A7-7B10-48ED-BBFC-FCD20817962B}" srcOrd="5" destOrd="0" presId="urn:microsoft.com/office/officeart/2005/8/layout/vProcess5"/>
    <dgm:cxn modelId="{3E8F02F6-C5D4-4C24-99B5-4895F1F9C02D}" type="presParOf" srcId="{D5D75DE9-41CB-4EC4-B6E6-2A00B16818C2}" destId="{8E7775B3-5269-43C0-B532-0A967ACC4C9D}" srcOrd="6" destOrd="0" presId="urn:microsoft.com/office/officeart/2005/8/layout/vProcess5"/>
    <dgm:cxn modelId="{E2F6B854-E16B-42CC-8B40-EE62F98BE4AA}" type="presParOf" srcId="{D5D75DE9-41CB-4EC4-B6E6-2A00B16818C2}" destId="{1C5C8019-90A6-48CD-8813-ABC72C2D2ECA}" srcOrd="7" destOrd="0" presId="urn:microsoft.com/office/officeart/2005/8/layout/vProcess5"/>
    <dgm:cxn modelId="{F6A1A13F-54C1-47B8-AECE-EE3C92ED2391}" type="presParOf" srcId="{D5D75DE9-41CB-4EC4-B6E6-2A00B16818C2}" destId="{941EA384-B173-4391-A5D1-91562861B52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5BE69-837C-4696-A943-1BD5C5D43E9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28162-6275-439C-92A8-02D8212A5471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Պարտադիր կուտակ. կենսաթոշ. համակարգ</a:t>
          </a:r>
          <a:endParaRPr lang="en-US" sz="1500" b="1">
            <a:latin typeface="Arial AMU" pitchFamily="34" charset="0"/>
          </a:endParaRPr>
        </a:p>
      </dgm:t>
    </dgm:pt>
    <dgm:pt modelId="{80365343-161A-4D33-918F-0DCBFA3C9620}" type="par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612B6FD-D395-4174-9FAE-68F931C62EAC}" type="sib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626EDAFD-D41D-48C4-B678-1B233829BDD0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Տեղեկացվածության մակարդակը</a:t>
          </a:r>
          <a:endParaRPr lang="en-US" sz="1500" b="1">
            <a:latin typeface="Arial AMU" pitchFamily="34" charset="0"/>
          </a:endParaRPr>
        </a:p>
      </dgm:t>
    </dgm:pt>
    <dgm:pt modelId="{F9B833CF-41C3-4C11-A665-AE71B42D32E7}" type="parTrans" cxnId="{BCCB5D0E-A2E1-4BE6-BA16-854926CF820E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44667486-98A3-4F6D-878B-D96B73108F28}" type="sibTrans" cxnId="{BCCB5D0E-A2E1-4BE6-BA16-854926CF820E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27F960D2-876B-427D-9C92-1AB5D0F1C0CE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Կամավոր կուտակ.  կենսաթոշ.  համակարգ</a:t>
          </a:r>
          <a:endParaRPr lang="en-US" sz="1500" b="1">
            <a:latin typeface="Arial AMU" pitchFamily="34" charset="0"/>
          </a:endParaRPr>
        </a:p>
      </dgm:t>
    </dgm:pt>
    <dgm:pt modelId="{FB0589A8-2E08-48EB-8AFE-6314F0C0B57F}" type="par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F2B70159-C291-44C7-B9C3-6923C025D344}" type="sib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C344BAE9-E6D8-4FFE-97A0-4CB3AEB4884F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Տեղեկացվածության մակարդակը</a:t>
          </a:r>
          <a:endParaRPr lang="en-US" sz="1500" b="1">
            <a:latin typeface="Arial AMU" pitchFamily="34" charset="0"/>
          </a:endParaRPr>
        </a:p>
      </dgm:t>
    </dgm:pt>
    <dgm:pt modelId="{FA1E1358-55EB-4F28-82B7-FC604982368A}" type="parTrans" cxnId="{F46236F2-2BF9-4AE9-9920-450E661D58C7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49DEAAD1-23F8-44C8-A79F-8DFD54A8FFE3}" type="sibTrans" cxnId="{F46236F2-2BF9-4AE9-9920-450E661D58C7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80081D9C-168F-4788-87D5-DE05913C9410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Վերաբերմունքի դրսեւորումները</a:t>
          </a:r>
          <a:endParaRPr lang="en-US" sz="1500" b="1">
            <a:latin typeface="Arial AMU" pitchFamily="34" charset="0"/>
          </a:endParaRPr>
        </a:p>
      </dgm:t>
    </dgm:pt>
    <dgm:pt modelId="{BA894451-DD33-4824-91EE-4F7258F3C650}" type="parTrans" cxnId="{E5B702B5-17A2-4A06-9ED2-765AB3741E5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3C61B0C-B775-42BC-B1B6-EE23C1BCA952}" type="sibTrans" cxnId="{E5B702B5-17A2-4A06-9ED2-765AB3741E5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08678048-3E94-414F-8125-F3F08395AFDE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Վերաբերմունքի դրսեւորումները</a:t>
          </a:r>
          <a:endParaRPr lang="en-US" sz="1500" b="1">
            <a:latin typeface="Arial AMU" pitchFamily="34" charset="0"/>
          </a:endParaRPr>
        </a:p>
      </dgm:t>
    </dgm:pt>
    <dgm:pt modelId="{6C963F4F-5A1E-4269-8112-3E9E7CD1DAC4}" type="parTrans" cxnId="{866FEF3E-3A22-4CE3-ABE9-4DDE09E03A33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14C3621F-6476-4E65-AA61-45F742AA4342}" type="sibTrans" cxnId="{866FEF3E-3A22-4CE3-ABE9-4DDE09E03A33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FDAAFFAC-0F93-49D7-AE8F-D841B58B914E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Սոցիալական ծառայու-թյունների բարեփոխումներ</a:t>
          </a:r>
          <a:endParaRPr lang="en-US" sz="1500" b="1">
            <a:latin typeface="Arial AMU" pitchFamily="34" charset="0"/>
          </a:endParaRPr>
        </a:p>
      </dgm:t>
    </dgm:pt>
    <dgm:pt modelId="{17A0462C-6079-4B3B-AA71-56A8707F7137}" type="parTrans" cxnId="{C4A38A94-E354-4A8D-9E1E-CE7C4E92ED4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43A0EBBF-A97D-45B7-B42D-9B31A60E75CF}" type="sibTrans" cxnId="{C4A38A94-E354-4A8D-9E1E-CE7C4E92ED4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3CFF1DF2-2BA5-4EA2-9BE3-782CD598EB2B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Տեղեկացվածության մակարդակը</a:t>
          </a:r>
          <a:endParaRPr lang="en-US" sz="1500" b="1">
            <a:latin typeface="Arial AMU" pitchFamily="34" charset="0"/>
          </a:endParaRPr>
        </a:p>
      </dgm:t>
    </dgm:pt>
    <dgm:pt modelId="{2353460C-B4BF-4823-B70D-55E42A7FAA8E}" type="parTrans" cxnId="{67686F4F-8141-47C5-906E-6DB8ADA2BC68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53E0F7FF-C1A8-4A35-BC6C-E874BDF52499}" type="sibTrans" cxnId="{67686F4F-8141-47C5-906E-6DB8ADA2BC68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23411CF7-32D6-43E2-9D9C-6E0DF063A914}">
      <dgm:prSet custT="1"/>
      <dgm:spPr/>
      <dgm:t>
        <a:bodyPr/>
        <a:lstStyle/>
        <a:p>
          <a:pPr>
            <a:lnSpc>
              <a:spcPct val="114000"/>
            </a:lnSpc>
          </a:pPr>
          <a:r>
            <a:rPr lang="en-US" sz="1500" b="1" smtClean="0">
              <a:latin typeface="Arial AMU" pitchFamily="34" charset="0"/>
            </a:rPr>
            <a:t>Սպասումներ եւ ակնկալիքներ</a:t>
          </a:r>
          <a:endParaRPr lang="en-US" sz="1500" b="1">
            <a:latin typeface="Arial AMU" pitchFamily="34" charset="0"/>
          </a:endParaRPr>
        </a:p>
      </dgm:t>
    </dgm:pt>
    <dgm:pt modelId="{0DBB5A5D-B2A0-4BF3-AF9B-64485762F506}" type="parTrans" cxnId="{9766792A-1DFB-470C-82D9-A5B0D960F809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89770703-8A58-447E-82F2-1B69D40FDC94}" type="sibTrans" cxnId="{9766792A-1DFB-470C-82D9-A5B0D960F809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D455E4B4-2FE3-47D5-84B1-DC21F3494852}" type="pres">
      <dgm:prSet presAssocID="{5035BE69-837C-4696-A943-1BD5C5D43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E52A5-9DC1-4162-ACD2-92E5CA304B12}" type="pres">
      <dgm:prSet presAssocID="{16328162-6275-439C-92A8-02D8212A5471}" presName="vertFlow" presStyleCnt="0"/>
      <dgm:spPr/>
    </dgm:pt>
    <dgm:pt modelId="{96D21002-37D1-4B7D-B1A5-EC50B981C722}" type="pres">
      <dgm:prSet presAssocID="{16328162-6275-439C-92A8-02D8212A5471}" presName="header" presStyleLbl="node1" presStyleIdx="0" presStyleCnt="3"/>
      <dgm:spPr/>
      <dgm:t>
        <a:bodyPr/>
        <a:lstStyle/>
        <a:p>
          <a:endParaRPr lang="en-US"/>
        </a:p>
      </dgm:t>
    </dgm:pt>
    <dgm:pt modelId="{C4B697ED-C58C-4852-9889-11BD8C3C9834}" type="pres">
      <dgm:prSet presAssocID="{F9B833CF-41C3-4C11-A665-AE71B42D32E7}" presName="parTrans" presStyleLbl="sibTrans2D1" presStyleIdx="0" presStyleCnt="6"/>
      <dgm:spPr/>
      <dgm:t>
        <a:bodyPr/>
        <a:lstStyle/>
        <a:p>
          <a:endParaRPr lang="en-US"/>
        </a:p>
      </dgm:t>
    </dgm:pt>
    <dgm:pt modelId="{D1CCC691-960A-4E86-9E5A-BF3F69CE5B0E}" type="pres">
      <dgm:prSet presAssocID="{626EDAFD-D41D-48C4-B678-1B233829BDD0}" presName="child" presStyleLbl="alignAccFollow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689AE-5F09-4540-AE18-B07F3D965EFF}" type="pres">
      <dgm:prSet presAssocID="{44667486-98A3-4F6D-878B-D96B73108F28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D269087-6B8A-4C77-AD0F-FDC85F9C90F8}" type="pres">
      <dgm:prSet presAssocID="{80081D9C-168F-4788-87D5-DE05913C9410}" presName="child" presStyleLbl="alignAccFollow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8E71D-A9E7-486A-8FB4-01D5BBE938C1}" type="pres">
      <dgm:prSet presAssocID="{16328162-6275-439C-92A8-02D8212A5471}" presName="hSp" presStyleCnt="0"/>
      <dgm:spPr/>
    </dgm:pt>
    <dgm:pt modelId="{53898179-1DDB-4EFD-8012-E8A6FDABCB6A}" type="pres">
      <dgm:prSet presAssocID="{27F960D2-876B-427D-9C92-1AB5D0F1C0CE}" presName="vertFlow" presStyleCnt="0"/>
      <dgm:spPr/>
    </dgm:pt>
    <dgm:pt modelId="{41BB4B55-A9C6-47A7-8B34-1387536E4838}" type="pres">
      <dgm:prSet presAssocID="{27F960D2-876B-427D-9C92-1AB5D0F1C0CE}" presName="header" presStyleLbl="node1" presStyleIdx="1" presStyleCnt="3"/>
      <dgm:spPr/>
      <dgm:t>
        <a:bodyPr/>
        <a:lstStyle/>
        <a:p>
          <a:endParaRPr lang="en-US"/>
        </a:p>
      </dgm:t>
    </dgm:pt>
    <dgm:pt modelId="{6A506EA3-7955-4956-A0F1-311D955977FD}" type="pres">
      <dgm:prSet presAssocID="{FA1E1358-55EB-4F28-82B7-FC604982368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59E7026-4F7A-4DFE-97E5-55855AFFF117}" type="pres">
      <dgm:prSet presAssocID="{C344BAE9-E6D8-4FFE-97A0-4CB3AEB4884F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A571D-ACA7-4929-B148-F31297885542}" type="pres">
      <dgm:prSet presAssocID="{49DEAAD1-23F8-44C8-A79F-8DFD54A8FFE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070D29C2-519B-4256-8A41-B3FA96D4527C}" type="pres">
      <dgm:prSet presAssocID="{08678048-3E94-414F-8125-F3F08395AFDE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E617A-4DA8-4E0B-A4F8-39323DCE3887}" type="pres">
      <dgm:prSet presAssocID="{27F960D2-876B-427D-9C92-1AB5D0F1C0CE}" presName="hSp" presStyleCnt="0"/>
      <dgm:spPr/>
    </dgm:pt>
    <dgm:pt modelId="{B202FBB0-35B2-4796-96D1-EEE5399C3DCD}" type="pres">
      <dgm:prSet presAssocID="{FDAAFFAC-0F93-49D7-AE8F-D841B58B914E}" presName="vertFlow" presStyleCnt="0"/>
      <dgm:spPr/>
    </dgm:pt>
    <dgm:pt modelId="{7A3C2C30-C137-42D2-8113-FF1D5CE7839B}" type="pres">
      <dgm:prSet presAssocID="{FDAAFFAC-0F93-49D7-AE8F-D841B58B914E}" presName="header" presStyleLbl="node1" presStyleIdx="2" presStyleCnt="3"/>
      <dgm:spPr/>
      <dgm:t>
        <a:bodyPr/>
        <a:lstStyle/>
        <a:p>
          <a:endParaRPr lang="en-US"/>
        </a:p>
      </dgm:t>
    </dgm:pt>
    <dgm:pt modelId="{E1130B8A-60B4-46CA-B9A8-40699AEBD0C5}" type="pres">
      <dgm:prSet presAssocID="{2353460C-B4BF-4823-B70D-55E42A7FAA8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5E545F6-C0DD-46DB-AC67-6855748DCC00}" type="pres">
      <dgm:prSet presAssocID="{3CFF1DF2-2BA5-4EA2-9BE3-782CD598EB2B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6E9B18-B403-4F9A-A3C0-BD9454BDF022}" type="pres">
      <dgm:prSet presAssocID="{53E0F7FF-C1A8-4A35-BC6C-E874BDF5249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B06B34B-EFEA-497F-B57C-7997EC8B2147}" type="pres">
      <dgm:prSet presAssocID="{23411CF7-32D6-43E2-9D9C-6E0DF063A914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31FA2-CE61-45FD-AFB8-85C4EE62EF1A}" type="presOf" srcId="{08678048-3E94-414F-8125-F3F08395AFDE}" destId="{070D29C2-519B-4256-8A41-B3FA96D4527C}" srcOrd="0" destOrd="0" presId="urn:microsoft.com/office/officeart/2005/8/layout/lProcess1"/>
    <dgm:cxn modelId="{3A00D4C3-5A9B-43E9-8E6F-0D90D5ABD5D9}" type="presOf" srcId="{53E0F7FF-C1A8-4A35-BC6C-E874BDF52499}" destId="{1E6E9B18-B403-4F9A-A3C0-BD9454BDF022}" srcOrd="0" destOrd="0" presId="urn:microsoft.com/office/officeart/2005/8/layout/lProcess1"/>
    <dgm:cxn modelId="{4A8268C5-C7F2-4F14-889F-7706D43855A8}" type="presOf" srcId="{2353460C-B4BF-4823-B70D-55E42A7FAA8E}" destId="{E1130B8A-60B4-46CA-B9A8-40699AEBD0C5}" srcOrd="0" destOrd="0" presId="urn:microsoft.com/office/officeart/2005/8/layout/lProcess1"/>
    <dgm:cxn modelId="{054EB47F-B569-43EB-A884-E7FF56FB83B9}" type="presOf" srcId="{F9B833CF-41C3-4C11-A665-AE71B42D32E7}" destId="{C4B697ED-C58C-4852-9889-11BD8C3C9834}" srcOrd="0" destOrd="0" presId="urn:microsoft.com/office/officeart/2005/8/layout/lProcess1"/>
    <dgm:cxn modelId="{B6C7CA3F-903B-4949-B841-FCE73CF01076}" type="presOf" srcId="{49DEAAD1-23F8-44C8-A79F-8DFD54A8FFE3}" destId="{0E2A571D-ACA7-4929-B148-F31297885542}" srcOrd="0" destOrd="0" presId="urn:microsoft.com/office/officeart/2005/8/layout/lProcess1"/>
    <dgm:cxn modelId="{9766792A-1DFB-470C-82D9-A5B0D960F809}" srcId="{FDAAFFAC-0F93-49D7-AE8F-D841B58B914E}" destId="{23411CF7-32D6-43E2-9D9C-6E0DF063A914}" srcOrd="1" destOrd="0" parTransId="{0DBB5A5D-B2A0-4BF3-AF9B-64485762F506}" sibTransId="{89770703-8A58-447E-82F2-1B69D40FDC94}"/>
    <dgm:cxn modelId="{085F218C-750C-4706-8394-6303526CA7A9}" type="presOf" srcId="{27F960D2-876B-427D-9C92-1AB5D0F1C0CE}" destId="{41BB4B55-A9C6-47A7-8B34-1387536E4838}" srcOrd="0" destOrd="0" presId="urn:microsoft.com/office/officeart/2005/8/layout/lProcess1"/>
    <dgm:cxn modelId="{C4A38A94-E354-4A8D-9E1E-CE7C4E92ED45}" srcId="{5035BE69-837C-4696-A943-1BD5C5D43E96}" destId="{FDAAFFAC-0F93-49D7-AE8F-D841B58B914E}" srcOrd="2" destOrd="0" parTransId="{17A0462C-6079-4B3B-AA71-56A8707F7137}" sibTransId="{43A0EBBF-A97D-45B7-B42D-9B31A60E75CF}"/>
    <dgm:cxn modelId="{F46236F2-2BF9-4AE9-9920-450E661D58C7}" srcId="{27F960D2-876B-427D-9C92-1AB5D0F1C0CE}" destId="{C344BAE9-E6D8-4FFE-97A0-4CB3AEB4884F}" srcOrd="0" destOrd="0" parTransId="{FA1E1358-55EB-4F28-82B7-FC604982368A}" sibTransId="{49DEAAD1-23F8-44C8-A79F-8DFD54A8FFE3}"/>
    <dgm:cxn modelId="{2D3DE132-10BF-4D83-89C2-6FEE605A34E5}" type="presOf" srcId="{44667486-98A3-4F6D-878B-D96B73108F28}" destId="{0E9689AE-5F09-4540-AE18-B07F3D965EFF}" srcOrd="0" destOrd="0" presId="urn:microsoft.com/office/officeart/2005/8/layout/lProcess1"/>
    <dgm:cxn modelId="{27251CAB-7ADF-40F2-809A-3749E2B10E3F}" type="presOf" srcId="{626EDAFD-D41D-48C4-B678-1B233829BDD0}" destId="{D1CCC691-960A-4E86-9E5A-BF3F69CE5B0E}" srcOrd="0" destOrd="0" presId="urn:microsoft.com/office/officeart/2005/8/layout/lProcess1"/>
    <dgm:cxn modelId="{9442347D-609A-4619-9628-FBA011C25658}" type="presOf" srcId="{16328162-6275-439C-92A8-02D8212A5471}" destId="{96D21002-37D1-4B7D-B1A5-EC50B981C722}" srcOrd="0" destOrd="0" presId="urn:microsoft.com/office/officeart/2005/8/layout/lProcess1"/>
    <dgm:cxn modelId="{BCCB5D0E-A2E1-4BE6-BA16-854926CF820E}" srcId="{16328162-6275-439C-92A8-02D8212A5471}" destId="{626EDAFD-D41D-48C4-B678-1B233829BDD0}" srcOrd="0" destOrd="0" parTransId="{F9B833CF-41C3-4C11-A665-AE71B42D32E7}" sibTransId="{44667486-98A3-4F6D-878B-D96B73108F28}"/>
    <dgm:cxn modelId="{581C25A0-2DC5-4301-9202-3928BDACDD22}" type="presOf" srcId="{5035BE69-837C-4696-A943-1BD5C5D43E96}" destId="{D455E4B4-2FE3-47D5-84B1-DC21F3494852}" srcOrd="0" destOrd="0" presId="urn:microsoft.com/office/officeart/2005/8/layout/lProcess1"/>
    <dgm:cxn modelId="{27AF2CEF-17E5-4320-AB8A-B6926C44FCB6}" type="presOf" srcId="{23411CF7-32D6-43E2-9D9C-6E0DF063A914}" destId="{BB06B34B-EFEA-497F-B57C-7997EC8B2147}" srcOrd="0" destOrd="0" presId="urn:microsoft.com/office/officeart/2005/8/layout/lProcess1"/>
    <dgm:cxn modelId="{E5B702B5-17A2-4A06-9ED2-765AB3741E55}" srcId="{16328162-6275-439C-92A8-02D8212A5471}" destId="{80081D9C-168F-4788-87D5-DE05913C9410}" srcOrd="1" destOrd="0" parTransId="{BA894451-DD33-4824-91EE-4F7258F3C650}" sibTransId="{B3C61B0C-B775-42BC-B1B6-EE23C1BCA952}"/>
    <dgm:cxn modelId="{FECA8D8F-4DEE-4F67-8A49-FFD9EF1285A9}" type="presOf" srcId="{FA1E1358-55EB-4F28-82B7-FC604982368A}" destId="{6A506EA3-7955-4956-A0F1-311D955977FD}" srcOrd="0" destOrd="0" presId="urn:microsoft.com/office/officeart/2005/8/layout/lProcess1"/>
    <dgm:cxn modelId="{7F0BF5E5-692F-4290-9D8B-466291122137}" type="presOf" srcId="{C344BAE9-E6D8-4FFE-97A0-4CB3AEB4884F}" destId="{659E7026-4F7A-4DFE-97E5-55855AFFF117}" srcOrd="0" destOrd="0" presId="urn:microsoft.com/office/officeart/2005/8/layout/lProcess1"/>
    <dgm:cxn modelId="{CD33131F-5786-42E5-9984-13B37533A4D5}" srcId="{5035BE69-837C-4696-A943-1BD5C5D43E96}" destId="{16328162-6275-439C-92A8-02D8212A5471}" srcOrd="0" destOrd="0" parTransId="{80365343-161A-4D33-918F-0DCBFA3C9620}" sibTransId="{B612B6FD-D395-4174-9FAE-68F931C62EAC}"/>
    <dgm:cxn modelId="{4AE4DC07-D2C1-4455-8680-EE9C586CE43D}" type="presOf" srcId="{3CFF1DF2-2BA5-4EA2-9BE3-782CD598EB2B}" destId="{25E545F6-C0DD-46DB-AC67-6855748DCC00}" srcOrd="0" destOrd="0" presId="urn:microsoft.com/office/officeart/2005/8/layout/lProcess1"/>
    <dgm:cxn modelId="{866FEF3E-3A22-4CE3-ABE9-4DDE09E03A33}" srcId="{27F960D2-876B-427D-9C92-1AB5D0F1C0CE}" destId="{08678048-3E94-414F-8125-F3F08395AFDE}" srcOrd="1" destOrd="0" parTransId="{6C963F4F-5A1E-4269-8112-3E9E7CD1DAC4}" sibTransId="{14C3621F-6476-4E65-AA61-45F742AA4342}"/>
    <dgm:cxn modelId="{67686F4F-8141-47C5-906E-6DB8ADA2BC68}" srcId="{FDAAFFAC-0F93-49D7-AE8F-D841B58B914E}" destId="{3CFF1DF2-2BA5-4EA2-9BE3-782CD598EB2B}" srcOrd="0" destOrd="0" parTransId="{2353460C-B4BF-4823-B70D-55E42A7FAA8E}" sibTransId="{53E0F7FF-C1A8-4A35-BC6C-E874BDF52499}"/>
    <dgm:cxn modelId="{3E66925D-615A-45D5-9B14-0A03190CE056}" type="presOf" srcId="{FDAAFFAC-0F93-49D7-AE8F-D841B58B914E}" destId="{7A3C2C30-C137-42D2-8113-FF1D5CE7839B}" srcOrd="0" destOrd="0" presId="urn:microsoft.com/office/officeart/2005/8/layout/lProcess1"/>
    <dgm:cxn modelId="{9C544441-3C33-439A-8541-35F9B7EAA7E4}" type="presOf" srcId="{80081D9C-168F-4788-87D5-DE05913C9410}" destId="{AD269087-6B8A-4C77-AD0F-FDC85F9C90F8}" srcOrd="0" destOrd="0" presId="urn:microsoft.com/office/officeart/2005/8/layout/lProcess1"/>
    <dgm:cxn modelId="{BDAA06D1-5E67-449F-9575-5BAB94BE11AB}" srcId="{5035BE69-837C-4696-A943-1BD5C5D43E96}" destId="{27F960D2-876B-427D-9C92-1AB5D0F1C0CE}" srcOrd="1" destOrd="0" parTransId="{FB0589A8-2E08-48EB-8AFE-6314F0C0B57F}" sibTransId="{F2B70159-C291-44C7-B9C3-6923C025D344}"/>
    <dgm:cxn modelId="{69192922-6F87-4DC3-B4EC-F65D2EB84C25}" type="presParOf" srcId="{D455E4B4-2FE3-47D5-84B1-DC21F3494852}" destId="{E3EE52A5-9DC1-4162-ACD2-92E5CA304B12}" srcOrd="0" destOrd="0" presId="urn:microsoft.com/office/officeart/2005/8/layout/lProcess1"/>
    <dgm:cxn modelId="{460F846B-9F32-4B77-B684-C4F92D7DCE89}" type="presParOf" srcId="{E3EE52A5-9DC1-4162-ACD2-92E5CA304B12}" destId="{96D21002-37D1-4B7D-B1A5-EC50B981C722}" srcOrd="0" destOrd="0" presId="urn:microsoft.com/office/officeart/2005/8/layout/lProcess1"/>
    <dgm:cxn modelId="{A61BF959-2CF6-4D36-8DF3-2FBEB654950A}" type="presParOf" srcId="{E3EE52A5-9DC1-4162-ACD2-92E5CA304B12}" destId="{C4B697ED-C58C-4852-9889-11BD8C3C9834}" srcOrd="1" destOrd="0" presId="urn:microsoft.com/office/officeart/2005/8/layout/lProcess1"/>
    <dgm:cxn modelId="{A84C4CE7-FB0B-4024-B88E-0558225BA787}" type="presParOf" srcId="{E3EE52A5-9DC1-4162-ACD2-92E5CA304B12}" destId="{D1CCC691-960A-4E86-9E5A-BF3F69CE5B0E}" srcOrd="2" destOrd="0" presId="urn:microsoft.com/office/officeart/2005/8/layout/lProcess1"/>
    <dgm:cxn modelId="{EC02A636-A5CF-49F6-843A-8462049FD9EC}" type="presParOf" srcId="{E3EE52A5-9DC1-4162-ACD2-92E5CA304B12}" destId="{0E9689AE-5F09-4540-AE18-B07F3D965EFF}" srcOrd="3" destOrd="0" presId="urn:microsoft.com/office/officeart/2005/8/layout/lProcess1"/>
    <dgm:cxn modelId="{8012CE91-483D-430D-BCCB-A06AB44968E8}" type="presParOf" srcId="{E3EE52A5-9DC1-4162-ACD2-92E5CA304B12}" destId="{AD269087-6B8A-4C77-AD0F-FDC85F9C90F8}" srcOrd="4" destOrd="0" presId="urn:microsoft.com/office/officeart/2005/8/layout/lProcess1"/>
    <dgm:cxn modelId="{7D370C8F-80C0-44A3-ADB6-6BBBA1FDC97B}" type="presParOf" srcId="{D455E4B4-2FE3-47D5-84B1-DC21F3494852}" destId="{59F8E71D-A9E7-486A-8FB4-01D5BBE938C1}" srcOrd="1" destOrd="0" presId="urn:microsoft.com/office/officeart/2005/8/layout/lProcess1"/>
    <dgm:cxn modelId="{F03DD9BD-9EA2-454F-8812-658A481DB9A3}" type="presParOf" srcId="{D455E4B4-2FE3-47D5-84B1-DC21F3494852}" destId="{53898179-1DDB-4EFD-8012-E8A6FDABCB6A}" srcOrd="2" destOrd="0" presId="urn:microsoft.com/office/officeart/2005/8/layout/lProcess1"/>
    <dgm:cxn modelId="{09A7A0B1-8776-4EB3-94DE-052328F05D6C}" type="presParOf" srcId="{53898179-1DDB-4EFD-8012-E8A6FDABCB6A}" destId="{41BB4B55-A9C6-47A7-8B34-1387536E4838}" srcOrd="0" destOrd="0" presId="urn:microsoft.com/office/officeart/2005/8/layout/lProcess1"/>
    <dgm:cxn modelId="{8960BDCD-7FE2-44B5-8820-C2BDBCC11BCE}" type="presParOf" srcId="{53898179-1DDB-4EFD-8012-E8A6FDABCB6A}" destId="{6A506EA3-7955-4956-A0F1-311D955977FD}" srcOrd="1" destOrd="0" presId="urn:microsoft.com/office/officeart/2005/8/layout/lProcess1"/>
    <dgm:cxn modelId="{4D9C484A-1982-4C02-B3FE-65E045FA5A2F}" type="presParOf" srcId="{53898179-1DDB-4EFD-8012-E8A6FDABCB6A}" destId="{659E7026-4F7A-4DFE-97E5-55855AFFF117}" srcOrd="2" destOrd="0" presId="urn:microsoft.com/office/officeart/2005/8/layout/lProcess1"/>
    <dgm:cxn modelId="{1838ABD3-6DB1-48B4-B2A1-B3545ED0BBB5}" type="presParOf" srcId="{53898179-1DDB-4EFD-8012-E8A6FDABCB6A}" destId="{0E2A571D-ACA7-4929-B148-F31297885542}" srcOrd="3" destOrd="0" presId="urn:microsoft.com/office/officeart/2005/8/layout/lProcess1"/>
    <dgm:cxn modelId="{C9914827-D055-4DD7-A156-2AF1C75201DB}" type="presParOf" srcId="{53898179-1DDB-4EFD-8012-E8A6FDABCB6A}" destId="{070D29C2-519B-4256-8A41-B3FA96D4527C}" srcOrd="4" destOrd="0" presId="urn:microsoft.com/office/officeart/2005/8/layout/lProcess1"/>
    <dgm:cxn modelId="{5B3C24FA-D291-4011-8757-52448218D80A}" type="presParOf" srcId="{D455E4B4-2FE3-47D5-84B1-DC21F3494852}" destId="{B66E617A-4DA8-4E0B-A4F8-39323DCE3887}" srcOrd="3" destOrd="0" presId="urn:microsoft.com/office/officeart/2005/8/layout/lProcess1"/>
    <dgm:cxn modelId="{041A59F0-8E95-44DA-8CC5-EAC3A036CC64}" type="presParOf" srcId="{D455E4B4-2FE3-47D5-84B1-DC21F3494852}" destId="{B202FBB0-35B2-4796-96D1-EEE5399C3DCD}" srcOrd="4" destOrd="0" presId="urn:microsoft.com/office/officeart/2005/8/layout/lProcess1"/>
    <dgm:cxn modelId="{64B40A9D-AC21-40B2-9B07-0DCB01D54979}" type="presParOf" srcId="{B202FBB0-35B2-4796-96D1-EEE5399C3DCD}" destId="{7A3C2C30-C137-42D2-8113-FF1D5CE7839B}" srcOrd="0" destOrd="0" presId="urn:microsoft.com/office/officeart/2005/8/layout/lProcess1"/>
    <dgm:cxn modelId="{F865BBB8-D5A2-473E-B642-A697B9827ACF}" type="presParOf" srcId="{B202FBB0-35B2-4796-96D1-EEE5399C3DCD}" destId="{E1130B8A-60B4-46CA-B9A8-40699AEBD0C5}" srcOrd="1" destOrd="0" presId="urn:microsoft.com/office/officeart/2005/8/layout/lProcess1"/>
    <dgm:cxn modelId="{7B1B6B67-A554-48C3-9FED-D0FF9BEFF754}" type="presParOf" srcId="{B202FBB0-35B2-4796-96D1-EEE5399C3DCD}" destId="{25E545F6-C0DD-46DB-AC67-6855748DCC00}" srcOrd="2" destOrd="0" presId="urn:microsoft.com/office/officeart/2005/8/layout/lProcess1"/>
    <dgm:cxn modelId="{77D3752F-6D9F-4455-8A03-CE9751B84474}" type="presParOf" srcId="{B202FBB0-35B2-4796-96D1-EEE5399C3DCD}" destId="{1E6E9B18-B403-4F9A-A3C0-BD9454BDF022}" srcOrd="3" destOrd="0" presId="urn:microsoft.com/office/officeart/2005/8/layout/lProcess1"/>
    <dgm:cxn modelId="{68C27DF5-30AF-4ED2-9FFB-DBB51C590B5A}" type="presParOf" srcId="{B202FBB0-35B2-4796-96D1-EEE5399C3DCD}" destId="{BB06B34B-EFEA-497F-B57C-7997EC8B214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35BE69-837C-4696-A943-1BD5C5D43E9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28162-6275-439C-92A8-02D8212A5471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1700" b="1" smtClean="0">
              <a:latin typeface="Arial AMU" pitchFamily="34" charset="0"/>
            </a:rPr>
            <a:t>ՊԱՐՏԱԴԻՐ կուտակային կենսաթոշակային համակարգ</a:t>
          </a:r>
          <a:endParaRPr lang="en-US" sz="1700" b="1">
            <a:latin typeface="Arial AMU" pitchFamily="34" charset="0"/>
          </a:endParaRPr>
        </a:p>
      </dgm:t>
    </dgm:pt>
    <dgm:pt modelId="{80365343-161A-4D33-918F-0DCBFA3C9620}" type="par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612B6FD-D395-4174-9FAE-68F931C62EAC}" type="sib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27F960D2-876B-427D-9C92-1AB5D0F1C0CE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14000"/>
            </a:lnSpc>
          </a:pPr>
          <a:r>
            <a:rPr lang="en-US" sz="1700" b="1" smtClean="0">
              <a:solidFill>
                <a:schemeClr val="bg1">
                  <a:lumMod val="95000"/>
                </a:schemeClr>
              </a:solidFill>
              <a:latin typeface="Arial AMU" pitchFamily="34" charset="0"/>
            </a:rPr>
            <a:t>ԿԱՄԱՎՈՐ կուտակային  կենսաթոշակային  համակարգ</a:t>
          </a:r>
          <a:endParaRPr lang="en-US" sz="1700" b="1">
            <a:solidFill>
              <a:schemeClr val="bg1">
                <a:lumMod val="95000"/>
              </a:schemeClr>
            </a:solidFill>
            <a:latin typeface="Arial AMU" pitchFamily="34" charset="0"/>
          </a:endParaRPr>
        </a:p>
      </dgm:t>
    </dgm:pt>
    <dgm:pt modelId="{FB0589A8-2E08-48EB-8AFE-6314F0C0B57F}" type="par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F2B70159-C291-44C7-B9C3-6923C025D344}" type="sib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D455E4B4-2FE3-47D5-84B1-DC21F3494852}" type="pres">
      <dgm:prSet presAssocID="{5035BE69-837C-4696-A943-1BD5C5D43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E52A5-9DC1-4162-ACD2-92E5CA304B12}" type="pres">
      <dgm:prSet presAssocID="{16328162-6275-439C-92A8-02D8212A5471}" presName="vertFlow" presStyleCnt="0"/>
      <dgm:spPr/>
    </dgm:pt>
    <dgm:pt modelId="{96D21002-37D1-4B7D-B1A5-EC50B981C722}" type="pres">
      <dgm:prSet presAssocID="{16328162-6275-439C-92A8-02D8212A5471}" presName="header" presStyleLbl="node1" presStyleIdx="0" presStyleCnt="2"/>
      <dgm:spPr/>
      <dgm:t>
        <a:bodyPr/>
        <a:lstStyle/>
        <a:p>
          <a:endParaRPr lang="en-US"/>
        </a:p>
      </dgm:t>
    </dgm:pt>
    <dgm:pt modelId="{59F8E71D-A9E7-486A-8FB4-01D5BBE938C1}" type="pres">
      <dgm:prSet presAssocID="{16328162-6275-439C-92A8-02D8212A5471}" presName="hSp" presStyleCnt="0"/>
      <dgm:spPr/>
    </dgm:pt>
    <dgm:pt modelId="{53898179-1DDB-4EFD-8012-E8A6FDABCB6A}" type="pres">
      <dgm:prSet presAssocID="{27F960D2-876B-427D-9C92-1AB5D0F1C0CE}" presName="vertFlow" presStyleCnt="0"/>
      <dgm:spPr/>
    </dgm:pt>
    <dgm:pt modelId="{41BB4B55-A9C6-47A7-8B34-1387536E4838}" type="pres">
      <dgm:prSet presAssocID="{27F960D2-876B-427D-9C92-1AB5D0F1C0CE}" presName="header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D33131F-5786-42E5-9984-13B37533A4D5}" srcId="{5035BE69-837C-4696-A943-1BD5C5D43E96}" destId="{16328162-6275-439C-92A8-02D8212A5471}" srcOrd="0" destOrd="0" parTransId="{80365343-161A-4D33-918F-0DCBFA3C9620}" sibTransId="{B612B6FD-D395-4174-9FAE-68F931C62EAC}"/>
    <dgm:cxn modelId="{1DA500ED-E21D-4A88-8E67-1096980EAB20}" type="presOf" srcId="{16328162-6275-439C-92A8-02D8212A5471}" destId="{96D21002-37D1-4B7D-B1A5-EC50B981C722}" srcOrd="0" destOrd="0" presId="urn:microsoft.com/office/officeart/2005/8/layout/lProcess1"/>
    <dgm:cxn modelId="{D00F53D1-25F1-42E9-8CCE-0FFFB2CB6BDC}" type="presOf" srcId="{27F960D2-876B-427D-9C92-1AB5D0F1C0CE}" destId="{41BB4B55-A9C6-47A7-8B34-1387536E4838}" srcOrd="0" destOrd="0" presId="urn:microsoft.com/office/officeart/2005/8/layout/lProcess1"/>
    <dgm:cxn modelId="{1C7EF62B-CA2B-47BC-935D-338B492F696C}" type="presOf" srcId="{5035BE69-837C-4696-A943-1BD5C5D43E96}" destId="{D455E4B4-2FE3-47D5-84B1-DC21F3494852}" srcOrd="0" destOrd="0" presId="urn:microsoft.com/office/officeart/2005/8/layout/lProcess1"/>
    <dgm:cxn modelId="{BDAA06D1-5E67-449F-9575-5BAB94BE11AB}" srcId="{5035BE69-837C-4696-A943-1BD5C5D43E96}" destId="{27F960D2-876B-427D-9C92-1AB5D0F1C0CE}" srcOrd="1" destOrd="0" parTransId="{FB0589A8-2E08-48EB-8AFE-6314F0C0B57F}" sibTransId="{F2B70159-C291-44C7-B9C3-6923C025D344}"/>
    <dgm:cxn modelId="{244F6F42-65D2-49D5-A987-9C8FC3D7F3D1}" type="presParOf" srcId="{D455E4B4-2FE3-47D5-84B1-DC21F3494852}" destId="{E3EE52A5-9DC1-4162-ACD2-92E5CA304B12}" srcOrd="0" destOrd="0" presId="urn:microsoft.com/office/officeart/2005/8/layout/lProcess1"/>
    <dgm:cxn modelId="{B296183F-D309-4A0C-9748-E1232984140A}" type="presParOf" srcId="{E3EE52A5-9DC1-4162-ACD2-92E5CA304B12}" destId="{96D21002-37D1-4B7D-B1A5-EC50B981C722}" srcOrd="0" destOrd="0" presId="urn:microsoft.com/office/officeart/2005/8/layout/lProcess1"/>
    <dgm:cxn modelId="{0C6BF206-7898-4741-B0A3-B8BFE985B060}" type="presParOf" srcId="{D455E4B4-2FE3-47D5-84B1-DC21F3494852}" destId="{59F8E71D-A9E7-486A-8FB4-01D5BBE938C1}" srcOrd="1" destOrd="0" presId="urn:microsoft.com/office/officeart/2005/8/layout/lProcess1"/>
    <dgm:cxn modelId="{EE10E052-ACC0-450F-9AEE-EFA9BA308F84}" type="presParOf" srcId="{D455E4B4-2FE3-47D5-84B1-DC21F3494852}" destId="{53898179-1DDB-4EFD-8012-E8A6FDABCB6A}" srcOrd="2" destOrd="0" presId="urn:microsoft.com/office/officeart/2005/8/layout/lProcess1"/>
    <dgm:cxn modelId="{C9EC9BF2-2FBA-48A8-90B4-DD00DB0FBFAF}" type="presParOf" srcId="{53898179-1DDB-4EFD-8012-E8A6FDABCB6A}" destId="{41BB4B55-A9C6-47A7-8B34-1387536E483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5BE69-837C-4696-A943-1BD5C5D43E9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28162-6275-439C-92A8-02D8212A54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14000"/>
            </a:lnSpc>
          </a:pPr>
          <a:r>
            <a:rPr lang="en-US" sz="1700" b="1" smtClean="0">
              <a:solidFill>
                <a:schemeClr val="bg1">
                  <a:lumMod val="95000"/>
                </a:schemeClr>
              </a:solidFill>
              <a:latin typeface="Arial AMU" pitchFamily="34" charset="0"/>
            </a:rPr>
            <a:t>ՊԱՐՏԱԴԻՐ կուտակային կենսաթոշակային համակարգ</a:t>
          </a:r>
          <a:endParaRPr lang="en-US" sz="1700" b="1">
            <a:solidFill>
              <a:schemeClr val="bg1">
                <a:lumMod val="95000"/>
              </a:schemeClr>
            </a:solidFill>
            <a:latin typeface="Arial AMU" pitchFamily="34" charset="0"/>
          </a:endParaRPr>
        </a:p>
      </dgm:t>
    </dgm:pt>
    <dgm:pt modelId="{80365343-161A-4D33-918F-0DCBFA3C9620}" type="par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612B6FD-D395-4174-9FAE-68F931C62EAC}" type="sib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27F960D2-876B-427D-9C92-1AB5D0F1C0CE}">
      <dgm:prSet phldrT="[Text]" custT="1"/>
      <dgm:spPr>
        <a:solidFill>
          <a:schemeClr val="accent2"/>
        </a:solidFill>
      </dgm:spPr>
      <dgm:t>
        <a:bodyPr/>
        <a:lstStyle/>
        <a:p>
          <a:pPr>
            <a:lnSpc>
              <a:spcPct val="114000"/>
            </a:lnSpc>
          </a:pPr>
          <a:r>
            <a:rPr lang="en-US" sz="1700" b="1" smtClean="0">
              <a:solidFill>
                <a:schemeClr val="bg1"/>
              </a:solidFill>
              <a:latin typeface="Arial AMU" pitchFamily="34" charset="0"/>
            </a:rPr>
            <a:t>ԿԱՄԱՎՈՐ կուտակային  կենսաթոշակային  համակարգ</a:t>
          </a:r>
          <a:endParaRPr lang="en-US" sz="1700" b="1">
            <a:solidFill>
              <a:schemeClr val="bg1"/>
            </a:solidFill>
            <a:latin typeface="Arial AMU" pitchFamily="34" charset="0"/>
          </a:endParaRPr>
        </a:p>
      </dgm:t>
    </dgm:pt>
    <dgm:pt modelId="{FB0589A8-2E08-48EB-8AFE-6314F0C0B57F}" type="par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F2B70159-C291-44C7-B9C3-6923C025D344}" type="sibTrans" cxnId="{BDAA06D1-5E67-449F-9575-5BAB94BE11AB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D455E4B4-2FE3-47D5-84B1-DC21F3494852}" type="pres">
      <dgm:prSet presAssocID="{5035BE69-837C-4696-A943-1BD5C5D43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E52A5-9DC1-4162-ACD2-92E5CA304B12}" type="pres">
      <dgm:prSet presAssocID="{16328162-6275-439C-92A8-02D8212A5471}" presName="vertFlow" presStyleCnt="0"/>
      <dgm:spPr/>
    </dgm:pt>
    <dgm:pt modelId="{96D21002-37D1-4B7D-B1A5-EC50B981C722}" type="pres">
      <dgm:prSet presAssocID="{16328162-6275-439C-92A8-02D8212A5471}" presName="header" presStyleLbl="node1" presStyleIdx="0" presStyleCnt="2"/>
      <dgm:spPr/>
      <dgm:t>
        <a:bodyPr/>
        <a:lstStyle/>
        <a:p>
          <a:endParaRPr lang="en-US"/>
        </a:p>
      </dgm:t>
    </dgm:pt>
    <dgm:pt modelId="{59F8E71D-A9E7-486A-8FB4-01D5BBE938C1}" type="pres">
      <dgm:prSet presAssocID="{16328162-6275-439C-92A8-02D8212A5471}" presName="hSp" presStyleCnt="0"/>
      <dgm:spPr/>
    </dgm:pt>
    <dgm:pt modelId="{53898179-1DDB-4EFD-8012-E8A6FDABCB6A}" type="pres">
      <dgm:prSet presAssocID="{27F960D2-876B-427D-9C92-1AB5D0F1C0CE}" presName="vertFlow" presStyleCnt="0"/>
      <dgm:spPr/>
    </dgm:pt>
    <dgm:pt modelId="{41BB4B55-A9C6-47A7-8B34-1387536E4838}" type="pres">
      <dgm:prSet presAssocID="{27F960D2-876B-427D-9C92-1AB5D0F1C0CE}" presName="header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EDF157F-9C79-4844-BA0A-EC5D0B49C4E3}" type="presOf" srcId="{27F960D2-876B-427D-9C92-1AB5D0F1C0CE}" destId="{41BB4B55-A9C6-47A7-8B34-1387536E4838}" srcOrd="0" destOrd="0" presId="urn:microsoft.com/office/officeart/2005/8/layout/lProcess1"/>
    <dgm:cxn modelId="{BDAA06D1-5E67-449F-9575-5BAB94BE11AB}" srcId="{5035BE69-837C-4696-A943-1BD5C5D43E96}" destId="{27F960D2-876B-427D-9C92-1AB5D0F1C0CE}" srcOrd="1" destOrd="0" parTransId="{FB0589A8-2E08-48EB-8AFE-6314F0C0B57F}" sibTransId="{F2B70159-C291-44C7-B9C3-6923C025D344}"/>
    <dgm:cxn modelId="{CD33131F-5786-42E5-9984-13B37533A4D5}" srcId="{5035BE69-837C-4696-A943-1BD5C5D43E96}" destId="{16328162-6275-439C-92A8-02D8212A5471}" srcOrd="0" destOrd="0" parTransId="{80365343-161A-4D33-918F-0DCBFA3C9620}" sibTransId="{B612B6FD-D395-4174-9FAE-68F931C62EAC}"/>
    <dgm:cxn modelId="{A0E6A561-BE2A-4048-A02D-E1E1FD893540}" type="presOf" srcId="{16328162-6275-439C-92A8-02D8212A5471}" destId="{96D21002-37D1-4B7D-B1A5-EC50B981C722}" srcOrd="0" destOrd="0" presId="urn:microsoft.com/office/officeart/2005/8/layout/lProcess1"/>
    <dgm:cxn modelId="{82104697-DECE-4630-8084-E7F603CC8CF1}" type="presOf" srcId="{5035BE69-837C-4696-A943-1BD5C5D43E96}" destId="{D455E4B4-2FE3-47D5-84B1-DC21F3494852}" srcOrd="0" destOrd="0" presId="urn:microsoft.com/office/officeart/2005/8/layout/lProcess1"/>
    <dgm:cxn modelId="{BAB68CF2-8102-4E7F-B261-3EE7A8E69187}" type="presParOf" srcId="{D455E4B4-2FE3-47D5-84B1-DC21F3494852}" destId="{E3EE52A5-9DC1-4162-ACD2-92E5CA304B12}" srcOrd="0" destOrd="0" presId="urn:microsoft.com/office/officeart/2005/8/layout/lProcess1"/>
    <dgm:cxn modelId="{5F705793-7E82-4B19-BD76-5D1DBE9CFA80}" type="presParOf" srcId="{E3EE52A5-9DC1-4162-ACD2-92E5CA304B12}" destId="{96D21002-37D1-4B7D-B1A5-EC50B981C722}" srcOrd="0" destOrd="0" presId="urn:microsoft.com/office/officeart/2005/8/layout/lProcess1"/>
    <dgm:cxn modelId="{2F0BA890-DC3A-4B02-B01B-0989DA12C21F}" type="presParOf" srcId="{D455E4B4-2FE3-47D5-84B1-DC21F3494852}" destId="{59F8E71D-A9E7-486A-8FB4-01D5BBE938C1}" srcOrd="1" destOrd="0" presId="urn:microsoft.com/office/officeart/2005/8/layout/lProcess1"/>
    <dgm:cxn modelId="{8B7463B1-E1B8-40A8-AA2C-CBADFDE2BF77}" type="presParOf" srcId="{D455E4B4-2FE3-47D5-84B1-DC21F3494852}" destId="{53898179-1DDB-4EFD-8012-E8A6FDABCB6A}" srcOrd="2" destOrd="0" presId="urn:microsoft.com/office/officeart/2005/8/layout/lProcess1"/>
    <dgm:cxn modelId="{C3AAF40F-C090-407B-9A23-2A0A527D7F32}" type="presParOf" srcId="{53898179-1DDB-4EFD-8012-E8A6FDABCB6A}" destId="{41BB4B55-A9C6-47A7-8B34-1387536E4838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35BE69-837C-4696-A943-1BD5C5D43E9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28162-6275-439C-92A8-02D8212A5471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2000" b="1" smtClean="0">
              <a:latin typeface="Arial AMU" pitchFamily="34" charset="0"/>
            </a:rPr>
            <a:t>Կուտակային կենսաթոշակային համակարգ</a:t>
          </a:r>
          <a:endParaRPr lang="en-US" sz="2000" b="1">
            <a:latin typeface="Arial AMU" pitchFamily="34" charset="0"/>
          </a:endParaRPr>
        </a:p>
      </dgm:t>
    </dgm:pt>
    <dgm:pt modelId="{80365343-161A-4D33-918F-0DCBFA3C9620}" type="par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612B6FD-D395-4174-9FAE-68F931C62EAC}" type="sib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D455E4B4-2FE3-47D5-84B1-DC21F3494852}" type="pres">
      <dgm:prSet presAssocID="{5035BE69-837C-4696-A943-1BD5C5D43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E52A5-9DC1-4162-ACD2-92E5CA304B12}" type="pres">
      <dgm:prSet presAssocID="{16328162-6275-439C-92A8-02D8212A5471}" presName="vertFlow" presStyleCnt="0"/>
      <dgm:spPr/>
    </dgm:pt>
    <dgm:pt modelId="{96D21002-37D1-4B7D-B1A5-EC50B981C722}" type="pres">
      <dgm:prSet presAssocID="{16328162-6275-439C-92A8-02D8212A5471}" presName="header" presStyleLbl="node1" presStyleIdx="0" presStyleCnt="1" custScaleX="210000"/>
      <dgm:spPr/>
      <dgm:t>
        <a:bodyPr/>
        <a:lstStyle/>
        <a:p>
          <a:endParaRPr lang="en-US"/>
        </a:p>
      </dgm:t>
    </dgm:pt>
  </dgm:ptLst>
  <dgm:cxnLst>
    <dgm:cxn modelId="{B2A17B18-E32E-40F5-B450-24BC763FD23A}" type="presOf" srcId="{16328162-6275-439C-92A8-02D8212A5471}" destId="{96D21002-37D1-4B7D-B1A5-EC50B981C722}" srcOrd="0" destOrd="0" presId="urn:microsoft.com/office/officeart/2005/8/layout/lProcess1"/>
    <dgm:cxn modelId="{CD33131F-5786-42E5-9984-13B37533A4D5}" srcId="{5035BE69-837C-4696-A943-1BD5C5D43E96}" destId="{16328162-6275-439C-92A8-02D8212A5471}" srcOrd="0" destOrd="0" parTransId="{80365343-161A-4D33-918F-0DCBFA3C9620}" sibTransId="{B612B6FD-D395-4174-9FAE-68F931C62EAC}"/>
    <dgm:cxn modelId="{EA67CA02-3E61-4EB1-8BB8-F82E7E9D9681}" type="presOf" srcId="{5035BE69-837C-4696-A943-1BD5C5D43E96}" destId="{D455E4B4-2FE3-47D5-84B1-DC21F3494852}" srcOrd="0" destOrd="0" presId="urn:microsoft.com/office/officeart/2005/8/layout/lProcess1"/>
    <dgm:cxn modelId="{2ABC0919-9204-4CA2-8710-7F22A55FC581}" type="presParOf" srcId="{D455E4B4-2FE3-47D5-84B1-DC21F3494852}" destId="{E3EE52A5-9DC1-4162-ACD2-92E5CA304B12}" srcOrd="0" destOrd="0" presId="urn:microsoft.com/office/officeart/2005/8/layout/lProcess1"/>
    <dgm:cxn modelId="{A25D738E-B89D-40EE-8378-75E0CB192DB5}" type="presParOf" srcId="{E3EE52A5-9DC1-4162-ACD2-92E5CA304B12}" destId="{96D21002-37D1-4B7D-B1A5-EC50B981C72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35BE69-837C-4696-A943-1BD5C5D43E96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328162-6275-439C-92A8-02D8212A5471}">
      <dgm:prSet phldrT="[Text]" custT="1"/>
      <dgm:spPr/>
      <dgm:t>
        <a:bodyPr/>
        <a:lstStyle/>
        <a:p>
          <a:pPr>
            <a:lnSpc>
              <a:spcPct val="114000"/>
            </a:lnSpc>
          </a:pPr>
          <a:r>
            <a:rPr lang="en-US" sz="2000" b="1" smtClean="0">
              <a:latin typeface="Arial AMU" pitchFamily="34" charset="0"/>
            </a:rPr>
            <a:t>Սոցիալական ծառայությունների համակարգի բարեփոխումներ</a:t>
          </a:r>
          <a:endParaRPr lang="en-US" sz="2000" b="1">
            <a:latin typeface="Arial AMU" pitchFamily="34" charset="0"/>
          </a:endParaRPr>
        </a:p>
      </dgm:t>
    </dgm:pt>
    <dgm:pt modelId="{80365343-161A-4D33-918F-0DCBFA3C9620}" type="par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B612B6FD-D395-4174-9FAE-68F931C62EAC}" type="sibTrans" cxnId="{CD33131F-5786-42E5-9984-13B37533A4D5}">
      <dgm:prSet/>
      <dgm:spPr/>
      <dgm:t>
        <a:bodyPr/>
        <a:lstStyle/>
        <a:p>
          <a:pPr>
            <a:lnSpc>
              <a:spcPct val="114000"/>
            </a:lnSpc>
          </a:pPr>
          <a:endParaRPr lang="en-US" b="1">
            <a:latin typeface="Arial AMU" pitchFamily="34" charset="0"/>
          </a:endParaRPr>
        </a:p>
      </dgm:t>
    </dgm:pt>
    <dgm:pt modelId="{D455E4B4-2FE3-47D5-84B1-DC21F3494852}" type="pres">
      <dgm:prSet presAssocID="{5035BE69-837C-4696-A943-1BD5C5D43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E52A5-9DC1-4162-ACD2-92E5CA304B12}" type="pres">
      <dgm:prSet presAssocID="{16328162-6275-439C-92A8-02D8212A5471}" presName="vertFlow" presStyleCnt="0"/>
      <dgm:spPr/>
    </dgm:pt>
    <dgm:pt modelId="{96D21002-37D1-4B7D-B1A5-EC50B981C722}" type="pres">
      <dgm:prSet presAssocID="{16328162-6275-439C-92A8-02D8212A5471}" presName="header" presStyleLbl="node1" presStyleIdx="0" presStyleCnt="1" custScaleX="210000"/>
      <dgm:spPr/>
      <dgm:t>
        <a:bodyPr/>
        <a:lstStyle/>
        <a:p>
          <a:endParaRPr lang="en-US"/>
        </a:p>
      </dgm:t>
    </dgm:pt>
  </dgm:ptLst>
  <dgm:cxnLst>
    <dgm:cxn modelId="{3468E6A4-4620-4E7A-B5FB-F2193D587D73}" type="presOf" srcId="{5035BE69-837C-4696-A943-1BD5C5D43E96}" destId="{D455E4B4-2FE3-47D5-84B1-DC21F3494852}" srcOrd="0" destOrd="0" presId="urn:microsoft.com/office/officeart/2005/8/layout/lProcess1"/>
    <dgm:cxn modelId="{CD33131F-5786-42E5-9984-13B37533A4D5}" srcId="{5035BE69-837C-4696-A943-1BD5C5D43E96}" destId="{16328162-6275-439C-92A8-02D8212A5471}" srcOrd="0" destOrd="0" parTransId="{80365343-161A-4D33-918F-0DCBFA3C9620}" sibTransId="{B612B6FD-D395-4174-9FAE-68F931C62EAC}"/>
    <dgm:cxn modelId="{54054239-80F9-4D10-8395-812C0A090427}" type="presOf" srcId="{16328162-6275-439C-92A8-02D8212A5471}" destId="{96D21002-37D1-4B7D-B1A5-EC50B981C722}" srcOrd="0" destOrd="0" presId="urn:microsoft.com/office/officeart/2005/8/layout/lProcess1"/>
    <dgm:cxn modelId="{9E57A221-993C-4091-8BD7-670DB2B8D343}" type="presParOf" srcId="{D455E4B4-2FE3-47D5-84B1-DC21F3494852}" destId="{E3EE52A5-9DC1-4162-ACD2-92E5CA304B12}" srcOrd="0" destOrd="0" presId="urn:microsoft.com/office/officeart/2005/8/layout/lProcess1"/>
    <dgm:cxn modelId="{D6CB89D0-4F98-4F47-BDF0-C96B79210BB5}" type="presParOf" srcId="{E3EE52A5-9DC1-4162-ACD2-92E5CA304B12}" destId="{96D21002-37D1-4B7D-B1A5-EC50B981C722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0E6A46-84F7-4748-BB73-8D485D1A0F91}">
      <dsp:nvSpPr>
        <dsp:cNvPr id="0" name=""/>
        <dsp:cNvSpPr/>
      </dsp:nvSpPr>
      <dsp:spPr>
        <a:xfrm>
          <a:off x="1542188" y="0"/>
          <a:ext cx="590698" cy="1314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FC46F-7ED9-48B4-941C-03744D13AD16}">
      <dsp:nvSpPr>
        <dsp:cNvPr id="0" name=""/>
        <dsp:cNvSpPr/>
      </dsp:nvSpPr>
      <dsp:spPr>
        <a:xfrm>
          <a:off x="712" y="0"/>
          <a:ext cx="1541475" cy="13144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AMU" pitchFamily="34" charset="0"/>
            </a:rPr>
            <a:t>Պատվիրատու</a:t>
          </a:r>
          <a:endParaRPr lang="en-US" sz="1400" b="1" kern="1200">
            <a:latin typeface="Arial AMU" pitchFamily="34" charset="0"/>
          </a:endParaRPr>
        </a:p>
      </dsp:txBody>
      <dsp:txXfrm>
        <a:off x="712" y="0"/>
        <a:ext cx="1541475" cy="1314449"/>
      </dsp:txXfrm>
    </dsp:sp>
    <dsp:sp modelId="{F7D53C39-0C9E-448E-873D-378707FF9998}">
      <dsp:nvSpPr>
        <dsp:cNvPr id="0" name=""/>
        <dsp:cNvSpPr/>
      </dsp:nvSpPr>
      <dsp:spPr>
        <a:xfrm>
          <a:off x="1551235" y="1445895"/>
          <a:ext cx="581322" cy="1314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435D-8D8E-46AE-BA24-5D96B781E4E5}">
      <dsp:nvSpPr>
        <dsp:cNvPr id="0" name=""/>
        <dsp:cNvSpPr/>
      </dsp:nvSpPr>
      <dsp:spPr>
        <a:xfrm>
          <a:off x="1041" y="1445895"/>
          <a:ext cx="1550193" cy="13144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AMU" pitchFamily="34" charset="0"/>
            </a:rPr>
            <a:t>Կատարող</a:t>
          </a:r>
          <a:endParaRPr lang="en-US" sz="1400" b="1" kern="1200">
            <a:latin typeface="Arial AMU" pitchFamily="34" charset="0"/>
          </a:endParaRPr>
        </a:p>
      </dsp:txBody>
      <dsp:txXfrm>
        <a:off x="1041" y="1445895"/>
        <a:ext cx="1550193" cy="1314449"/>
      </dsp:txXfrm>
    </dsp:sp>
    <dsp:sp modelId="{02E6429A-093B-4447-9F34-AD96C6431C72}">
      <dsp:nvSpPr>
        <dsp:cNvPr id="0" name=""/>
        <dsp:cNvSpPr/>
      </dsp:nvSpPr>
      <dsp:spPr>
        <a:xfrm>
          <a:off x="1551235" y="2891789"/>
          <a:ext cx="581322" cy="13144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63011-4D96-4455-9650-C2BC760985D4}">
      <dsp:nvSpPr>
        <dsp:cNvPr id="0" name=""/>
        <dsp:cNvSpPr/>
      </dsp:nvSpPr>
      <dsp:spPr>
        <a:xfrm>
          <a:off x="1041" y="2891789"/>
          <a:ext cx="1550193" cy="13144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Arial AMU" pitchFamily="34" charset="0"/>
            </a:rPr>
            <a:t>Շահագրգիռ կառույցներ</a:t>
          </a:r>
          <a:endParaRPr lang="en-US" sz="1400" b="1" kern="1200">
            <a:latin typeface="Arial AMU" pitchFamily="34" charset="0"/>
          </a:endParaRPr>
        </a:p>
      </dsp:txBody>
      <dsp:txXfrm>
        <a:off x="1041" y="2891789"/>
        <a:ext cx="1550193" cy="13144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06996-D633-4F14-AE3C-B83C016C022E}">
      <dsp:nvSpPr>
        <dsp:cNvPr id="0" name=""/>
        <dsp:cNvSpPr/>
      </dsp:nvSpPr>
      <dsp:spPr>
        <a:xfrm>
          <a:off x="0" y="0"/>
          <a:ext cx="5311140" cy="1261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AMU" pitchFamily="34" charset="0"/>
            </a:rPr>
            <a:t>ԱՄՆ ՄԶԳ ԿԲԻԾ / Քեմոնիքս Ինտ.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AMU" pitchFamily="34" charset="0"/>
            </a:rPr>
            <a:t>(USAID PRIP / Chemonics Int.)</a:t>
          </a:r>
          <a:endParaRPr lang="en-US" sz="1800" b="1" kern="1200">
            <a:latin typeface="Arial AMU" pitchFamily="34" charset="0"/>
          </a:endParaRPr>
        </a:p>
      </dsp:txBody>
      <dsp:txXfrm>
        <a:off x="0" y="0"/>
        <a:ext cx="4023399" cy="1261872"/>
      </dsp:txXfrm>
    </dsp:sp>
    <dsp:sp modelId="{9917D3C6-7587-4A91-B886-C2E0F9A95959}">
      <dsp:nvSpPr>
        <dsp:cNvPr id="0" name=""/>
        <dsp:cNvSpPr/>
      </dsp:nvSpPr>
      <dsp:spPr>
        <a:xfrm>
          <a:off x="468629" y="1472184"/>
          <a:ext cx="5311140" cy="1261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AMU" pitchFamily="34" charset="0"/>
            </a:rPr>
            <a:t>ԱՄ Փարթնըրզ              Քոնսալթինգ Քամփնի</a:t>
          </a:r>
          <a:endParaRPr lang="en-US" sz="1800" b="1" kern="1200">
            <a:latin typeface="Arial AMU" pitchFamily="34" charset="0"/>
          </a:endParaRPr>
        </a:p>
      </dsp:txBody>
      <dsp:txXfrm>
        <a:off x="468629" y="1472184"/>
        <a:ext cx="4022293" cy="1261872"/>
      </dsp:txXfrm>
    </dsp:sp>
    <dsp:sp modelId="{27DE15AD-9311-4A0F-AE1A-24C715B4C877}">
      <dsp:nvSpPr>
        <dsp:cNvPr id="0" name=""/>
        <dsp:cNvSpPr/>
      </dsp:nvSpPr>
      <dsp:spPr>
        <a:xfrm>
          <a:off x="937259" y="2944368"/>
          <a:ext cx="5311140" cy="12618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AMU" pitchFamily="34" charset="0"/>
            </a:rPr>
            <a:t>ՀՀ Կառավարություն</a:t>
          </a:r>
        </a:p>
        <a:p>
          <a:pPr lvl="0" algn="l" defTabSz="80010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Arial AMU" pitchFamily="34" charset="0"/>
            </a:rPr>
            <a:t>Այլ շահագրգիռ կառույցներ</a:t>
          </a:r>
          <a:endParaRPr lang="en-US" sz="1800" b="1" kern="1200">
            <a:latin typeface="Arial AMU" pitchFamily="34" charset="0"/>
          </a:endParaRPr>
        </a:p>
      </dsp:txBody>
      <dsp:txXfrm>
        <a:off x="937259" y="2944368"/>
        <a:ext cx="4022293" cy="1261872"/>
      </dsp:txXfrm>
    </dsp:sp>
    <dsp:sp modelId="{A34E05CE-BE55-4602-924B-870C9924483F}">
      <dsp:nvSpPr>
        <dsp:cNvPr id="0" name=""/>
        <dsp:cNvSpPr/>
      </dsp:nvSpPr>
      <dsp:spPr>
        <a:xfrm>
          <a:off x="4490923" y="956919"/>
          <a:ext cx="820216" cy="820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 AMU" pitchFamily="34" charset="0"/>
          </a:endParaRPr>
        </a:p>
      </dsp:txBody>
      <dsp:txXfrm>
        <a:off x="4490923" y="956919"/>
        <a:ext cx="820216" cy="820216"/>
      </dsp:txXfrm>
    </dsp:sp>
    <dsp:sp modelId="{2504B1A7-7B10-48ED-BBFC-FCD20817962B}">
      <dsp:nvSpPr>
        <dsp:cNvPr id="0" name=""/>
        <dsp:cNvSpPr/>
      </dsp:nvSpPr>
      <dsp:spPr>
        <a:xfrm>
          <a:off x="4959553" y="2420691"/>
          <a:ext cx="820216" cy="820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Arial AMU" pitchFamily="34" charset="0"/>
          </a:endParaRPr>
        </a:p>
      </dsp:txBody>
      <dsp:txXfrm>
        <a:off x="4959553" y="2420691"/>
        <a:ext cx="820216" cy="8202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21002-37D1-4B7D-B1A5-EC50B981C722}">
      <dsp:nvSpPr>
        <dsp:cNvPr id="0" name=""/>
        <dsp:cNvSpPr/>
      </dsp:nvSpPr>
      <dsp:spPr>
        <a:xfrm>
          <a:off x="2628" y="917650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Պարտադիր կուտակ. կենսաթոշ. համակարգ</a:t>
          </a:r>
          <a:endParaRPr lang="en-US" sz="1500" b="1" kern="1200">
            <a:latin typeface="Arial AMU" pitchFamily="34" charset="0"/>
          </a:endParaRPr>
        </a:p>
      </dsp:txBody>
      <dsp:txXfrm>
        <a:off x="2628" y="917650"/>
        <a:ext cx="2563177" cy="640794"/>
      </dsp:txXfrm>
    </dsp:sp>
    <dsp:sp modelId="{C4B697ED-C58C-4852-9889-11BD8C3C9834}">
      <dsp:nvSpPr>
        <dsp:cNvPr id="0" name=""/>
        <dsp:cNvSpPr/>
      </dsp:nvSpPr>
      <dsp:spPr>
        <a:xfrm rot="5400000">
          <a:off x="1228148" y="1614514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CC691-960A-4E86-9E5A-BF3F69CE5B0E}">
      <dsp:nvSpPr>
        <dsp:cNvPr id="0" name=""/>
        <dsp:cNvSpPr/>
      </dsp:nvSpPr>
      <dsp:spPr>
        <a:xfrm>
          <a:off x="2628" y="1782722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Տեղեկացվածության մակարդակը</a:t>
          </a:r>
          <a:endParaRPr lang="en-US" sz="1500" b="1" kern="1200">
            <a:latin typeface="Arial AMU" pitchFamily="34" charset="0"/>
          </a:endParaRPr>
        </a:p>
      </dsp:txBody>
      <dsp:txXfrm>
        <a:off x="2628" y="1782722"/>
        <a:ext cx="2563177" cy="640794"/>
      </dsp:txXfrm>
    </dsp:sp>
    <dsp:sp modelId="{0E9689AE-5F09-4540-AE18-B07F3D965EFF}">
      <dsp:nvSpPr>
        <dsp:cNvPr id="0" name=""/>
        <dsp:cNvSpPr/>
      </dsp:nvSpPr>
      <dsp:spPr>
        <a:xfrm rot="5400000">
          <a:off x="1228148" y="2479586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69087-6B8A-4C77-AD0F-FDC85F9C90F8}">
      <dsp:nvSpPr>
        <dsp:cNvPr id="0" name=""/>
        <dsp:cNvSpPr/>
      </dsp:nvSpPr>
      <dsp:spPr>
        <a:xfrm>
          <a:off x="2628" y="2647795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Վերաբերմունքի դրսեւորումները</a:t>
          </a:r>
          <a:endParaRPr lang="en-US" sz="1500" b="1" kern="1200">
            <a:latin typeface="Arial AMU" pitchFamily="34" charset="0"/>
          </a:endParaRPr>
        </a:p>
      </dsp:txBody>
      <dsp:txXfrm>
        <a:off x="2628" y="2647795"/>
        <a:ext cx="2563177" cy="640794"/>
      </dsp:txXfrm>
    </dsp:sp>
    <dsp:sp modelId="{41BB4B55-A9C6-47A7-8B34-1387536E4838}">
      <dsp:nvSpPr>
        <dsp:cNvPr id="0" name=""/>
        <dsp:cNvSpPr/>
      </dsp:nvSpPr>
      <dsp:spPr>
        <a:xfrm>
          <a:off x="2924651" y="917650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Կամավոր կուտակ.  կենսաթոշ.  համակարգ</a:t>
          </a:r>
          <a:endParaRPr lang="en-US" sz="1500" b="1" kern="1200">
            <a:latin typeface="Arial AMU" pitchFamily="34" charset="0"/>
          </a:endParaRPr>
        </a:p>
      </dsp:txBody>
      <dsp:txXfrm>
        <a:off x="2924651" y="917650"/>
        <a:ext cx="2563177" cy="640794"/>
      </dsp:txXfrm>
    </dsp:sp>
    <dsp:sp modelId="{6A506EA3-7955-4956-A0F1-311D955977FD}">
      <dsp:nvSpPr>
        <dsp:cNvPr id="0" name=""/>
        <dsp:cNvSpPr/>
      </dsp:nvSpPr>
      <dsp:spPr>
        <a:xfrm rot="5400000">
          <a:off x="4150170" y="1614514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E7026-4F7A-4DFE-97E5-55855AFFF117}">
      <dsp:nvSpPr>
        <dsp:cNvPr id="0" name=""/>
        <dsp:cNvSpPr/>
      </dsp:nvSpPr>
      <dsp:spPr>
        <a:xfrm>
          <a:off x="2924651" y="1782722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Տեղեկացվածության մակարդակը</a:t>
          </a:r>
          <a:endParaRPr lang="en-US" sz="1500" b="1" kern="1200">
            <a:latin typeface="Arial AMU" pitchFamily="34" charset="0"/>
          </a:endParaRPr>
        </a:p>
      </dsp:txBody>
      <dsp:txXfrm>
        <a:off x="2924651" y="1782722"/>
        <a:ext cx="2563177" cy="640794"/>
      </dsp:txXfrm>
    </dsp:sp>
    <dsp:sp modelId="{0E2A571D-ACA7-4929-B148-F31297885542}">
      <dsp:nvSpPr>
        <dsp:cNvPr id="0" name=""/>
        <dsp:cNvSpPr/>
      </dsp:nvSpPr>
      <dsp:spPr>
        <a:xfrm rot="5400000">
          <a:off x="4150170" y="2479586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D29C2-519B-4256-8A41-B3FA96D4527C}">
      <dsp:nvSpPr>
        <dsp:cNvPr id="0" name=""/>
        <dsp:cNvSpPr/>
      </dsp:nvSpPr>
      <dsp:spPr>
        <a:xfrm>
          <a:off x="2924651" y="2647795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Վերաբերմունքի դրսեւորումները</a:t>
          </a:r>
          <a:endParaRPr lang="en-US" sz="1500" b="1" kern="1200">
            <a:latin typeface="Arial AMU" pitchFamily="34" charset="0"/>
          </a:endParaRPr>
        </a:p>
      </dsp:txBody>
      <dsp:txXfrm>
        <a:off x="2924651" y="2647795"/>
        <a:ext cx="2563177" cy="640794"/>
      </dsp:txXfrm>
    </dsp:sp>
    <dsp:sp modelId="{7A3C2C30-C137-42D2-8113-FF1D5CE7839B}">
      <dsp:nvSpPr>
        <dsp:cNvPr id="0" name=""/>
        <dsp:cNvSpPr/>
      </dsp:nvSpPr>
      <dsp:spPr>
        <a:xfrm>
          <a:off x="5846673" y="917650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Սոցիալական ծառայու-թյունների բարեփոխումներ</a:t>
          </a:r>
          <a:endParaRPr lang="en-US" sz="1500" b="1" kern="1200">
            <a:latin typeface="Arial AMU" pitchFamily="34" charset="0"/>
          </a:endParaRPr>
        </a:p>
      </dsp:txBody>
      <dsp:txXfrm>
        <a:off x="5846673" y="917650"/>
        <a:ext cx="2563177" cy="640794"/>
      </dsp:txXfrm>
    </dsp:sp>
    <dsp:sp modelId="{E1130B8A-60B4-46CA-B9A8-40699AEBD0C5}">
      <dsp:nvSpPr>
        <dsp:cNvPr id="0" name=""/>
        <dsp:cNvSpPr/>
      </dsp:nvSpPr>
      <dsp:spPr>
        <a:xfrm rot="5400000">
          <a:off x="7072192" y="1614514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545F6-C0DD-46DB-AC67-6855748DCC00}">
      <dsp:nvSpPr>
        <dsp:cNvPr id="0" name=""/>
        <dsp:cNvSpPr/>
      </dsp:nvSpPr>
      <dsp:spPr>
        <a:xfrm>
          <a:off x="5846673" y="1782722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Տեղեկացվածության մակարդակը</a:t>
          </a:r>
          <a:endParaRPr lang="en-US" sz="1500" b="1" kern="1200">
            <a:latin typeface="Arial AMU" pitchFamily="34" charset="0"/>
          </a:endParaRPr>
        </a:p>
      </dsp:txBody>
      <dsp:txXfrm>
        <a:off x="5846673" y="1782722"/>
        <a:ext cx="2563177" cy="640794"/>
      </dsp:txXfrm>
    </dsp:sp>
    <dsp:sp modelId="{1E6E9B18-B403-4F9A-A3C0-BD9454BDF022}">
      <dsp:nvSpPr>
        <dsp:cNvPr id="0" name=""/>
        <dsp:cNvSpPr/>
      </dsp:nvSpPr>
      <dsp:spPr>
        <a:xfrm rot="5400000">
          <a:off x="7072192" y="2479586"/>
          <a:ext cx="112139" cy="11213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6B34B-EFEA-497F-B57C-7997EC8B2147}">
      <dsp:nvSpPr>
        <dsp:cNvPr id="0" name=""/>
        <dsp:cNvSpPr/>
      </dsp:nvSpPr>
      <dsp:spPr>
        <a:xfrm>
          <a:off x="5846673" y="2647795"/>
          <a:ext cx="2563177" cy="64079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Arial AMU" pitchFamily="34" charset="0"/>
            </a:rPr>
            <a:t>Սպասումներ եւ ակնկալիքներ</a:t>
          </a:r>
          <a:endParaRPr lang="en-US" sz="1500" b="1" kern="1200">
            <a:latin typeface="Arial AMU" pitchFamily="34" charset="0"/>
          </a:endParaRPr>
        </a:p>
      </dsp:txBody>
      <dsp:txXfrm>
        <a:off x="5846673" y="2647795"/>
        <a:ext cx="2563177" cy="6407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21002-37D1-4B7D-B1A5-EC50B981C722}">
      <dsp:nvSpPr>
        <dsp:cNvPr id="0" name=""/>
        <dsp:cNvSpPr/>
      </dsp:nvSpPr>
      <dsp:spPr>
        <a:xfrm>
          <a:off x="3650" y="365499"/>
          <a:ext cx="3927653" cy="981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latin typeface="Arial AMU" pitchFamily="34" charset="0"/>
            </a:rPr>
            <a:t>ՊԱՐՏԱԴԻՐ կուտակային կենսաթոշակային համակարգ</a:t>
          </a:r>
          <a:endParaRPr lang="en-US" sz="1700" b="1" kern="1200">
            <a:latin typeface="Arial AMU" pitchFamily="34" charset="0"/>
          </a:endParaRPr>
        </a:p>
      </dsp:txBody>
      <dsp:txXfrm>
        <a:off x="3650" y="365499"/>
        <a:ext cx="3927653" cy="981913"/>
      </dsp:txXfrm>
    </dsp:sp>
    <dsp:sp modelId="{41BB4B55-A9C6-47A7-8B34-1387536E4838}">
      <dsp:nvSpPr>
        <dsp:cNvPr id="0" name=""/>
        <dsp:cNvSpPr/>
      </dsp:nvSpPr>
      <dsp:spPr>
        <a:xfrm>
          <a:off x="4481175" y="365499"/>
          <a:ext cx="3927653" cy="98191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114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solidFill>
                <a:schemeClr val="bg1">
                  <a:lumMod val="95000"/>
                </a:schemeClr>
              </a:solidFill>
              <a:latin typeface="Arial AMU" pitchFamily="34" charset="0"/>
            </a:rPr>
            <a:t>ԿԱՄԱՎՈՐ կուտակային  կենսաթոշակային  համակարգ</a:t>
          </a:r>
          <a:endParaRPr lang="en-US" sz="1700" b="1" kern="1200">
            <a:solidFill>
              <a:schemeClr val="bg1">
                <a:lumMod val="95000"/>
              </a:schemeClr>
            </a:solidFill>
            <a:latin typeface="Arial AMU" pitchFamily="34" charset="0"/>
          </a:endParaRPr>
        </a:p>
      </dsp:txBody>
      <dsp:txXfrm>
        <a:off x="4481175" y="365499"/>
        <a:ext cx="3927653" cy="9819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0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05417-CB14-446D-98A8-87181FFCA49A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16275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5" y="3199488"/>
            <a:ext cx="783971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0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FF349-03A7-470A-A211-D836D02BF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F349-03A7-470A-A211-D836D02BFFA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A6303DB-A437-4E39-9FDE-D2071F8159C7}" type="datetime1">
              <a:rPr lang="en-US" smtClean="0"/>
              <a:pPr/>
              <a:t>3/26/2014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FF349-03A7-470A-A211-D836D02BFF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1419296-3EFC-4927-A74C-8FF372B869A6}" type="datetime1">
              <a:rPr lang="en-US" smtClean="0"/>
              <a:pPr/>
              <a:t>3/26/2014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5" y="381000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3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3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" y="3675531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91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D6F4DC-DAB2-4204-9655-7DF204990741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761F-F05B-4416-81D9-2271EDD85FE3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02A6-A29C-4446-8AAC-0F8D16C1B30B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CB20-D1E4-4045-B226-FB554BC937AA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4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C76A-4AB7-412A-B67C-ECBA078566BC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8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9E2D-A0EE-49F7-953D-0D5336008B73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8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8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FD2528-E95A-4B25-ACBC-2677A26276A0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CB9BD0-3C4F-4040-9685-8413C2BF2C97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D00-8023-4A81-9D56-07DA0E394374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3932B-5453-4FCC-AFD3-CE5CBB824E1F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7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2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4183-2472-4905-AC62-D3A21789B7E4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2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3" y="308280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5" y="36025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3" y="440116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69C7720-EA6C-4F20-B756-5B95B74548C1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9CE3CA5-2557-43D9-AE52-A39949C93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64392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hy-AM" sz="2800" b="1" cap="small" smtClean="0">
                <a:latin typeface="Arial AMU" pitchFamily="34" charset="0"/>
              </a:rPr>
              <a:t>Կենսաթոշակային Բարեփոխումների Իրականացման Ծրագրի գործողությունների առաջընթացի գնահատման համար մոնիտորինգի ե</a:t>
            </a:r>
            <a:r>
              <a:rPr lang="en-US" sz="2800" b="1" cap="small" smtClean="0">
                <a:latin typeface="Arial AMU" pitchFamily="34" charset="0"/>
              </a:rPr>
              <a:t>վ</a:t>
            </a:r>
            <a:r>
              <a:rPr lang="hy-AM" sz="2800" b="1" cap="small" smtClean="0">
                <a:latin typeface="Arial AMU" pitchFamily="34" charset="0"/>
              </a:rPr>
              <a:t> գնահատման ցուցիչների մշակման ելակետային </a:t>
            </a:r>
            <a:r>
              <a:rPr lang="hy-AM" sz="2800" b="1" cap="small" smtClean="0">
                <a:latin typeface="Arial AMU" pitchFamily="34" charset="0"/>
              </a:rPr>
              <a:t>հետազոտություն</a:t>
            </a:r>
            <a:r>
              <a:rPr lang="en-US" sz="2400" b="1" cap="small" smtClean="0">
                <a:latin typeface="Arial AMU" pitchFamily="34" charset="0"/>
              </a:rPr>
              <a:t>,</a:t>
            </a:r>
            <a:r>
              <a:rPr lang="en-US" sz="2800" b="1" cap="small" smtClean="0">
                <a:latin typeface="Arial AMU" pitchFamily="34" charset="0"/>
              </a:rPr>
              <a:t> </a:t>
            </a:r>
            <a:r>
              <a:rPr lang="en-US" sz="2800" b="1" cap="small" smtClean="0">
                <a:latin typeface="Arial AMU" pitchFamily="34" charset="0"/>
              </a:rPr>
              <a:t>2014</a:t>
            </a:r>
            <a:endParaRPr lang="en-US" sz="2800" b="1" cap="small" dirty="0">
              <a:latin typeface="Arial AMU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55" y="3962400"/>
            <a:ext cx="4267200" cy="137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>
                <a:latin typeface="Arial AMU" pitchFamily="34" charset="0"/>
              </a:rPr>
              <a:t>ºñ»õ³Ý</a:t>
            </a:r>
          </a:p>
          <a:p>
            <a:pPr>
              <a:spcBef>
                <a:spcPts val="0"/>
              </a:spcBef>
            </a:pPr>
            <a:r>
              <a:rPr lang="en-US" sz="2000" smtClean="0">
                <a:latin typeface="Arial AMU" pitchFamily="34" charset="0"/>
              </a:rPr>
              <a:t>26 Մարտ, 2014 </a:t>
            </a:r>
            <a:r>
              <a:rPr lang="en-US" sz="1400" b="1" dirty="0" smtClean="0">
                <a:latin typeface="Arial AMU" pitchFamily="34" charset="0"/>
              </a:rPr>
              <a:t>	</a:t>
            </a:r>
            <a:r>
              <a:rPr lang="en-US" dirty="0" smtClean="0">
                <a:latin typeface="Arial AMU" pitchFamily="34" charset="0"/>
              </a:rPr>
              <a:t>		</a:t>
            </a:r>
            <a:endParaRPr lang="en-US" dirty="0">
              <a:latin typeface="Arial AMU" pitchFamily="34" charset="0"/>
            </a:endParaRPr>
          </a:p>
        </p:txBody>
      </p:sp>
      <p:pic>
        <p:nvPicPr>
          <p:cNvPr id="1029" name="Picture 5" descr="D:\My Documents\AMP\Templates, logo\USAID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5943600"/>
            <a:ext cx="1941623" cy="548640"/>
          </a:xfrm>
          <a:prstGeom prst="rect">
            <a:avLst/>
          </a:prstGeom>
          <a:noFill/>
        </p:spPr>
      </p:pic>
      <p:pic>
        <p:nvPicPr>
          <p:cNvPr id="1030" name="Picture 6" descr="D:\My Documents\AMP\AM Partners\Logo, Blank, Vizitka &amp; Signatures\2. Logo_AM Partners Consulting Comp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8236" y="5818915"/>
            <a:ext cx="1394037" cy="822960"/>
          </a:xfrm>
          <a:prstGeom prst="rect">
            <a:avLst/>
          </a:prstGeom>
          <a:noFill/>
        </p:spPr>
      </p:pic>
      <p:pic>
        <p:nvPicPr>
          <p:cNvPr id="10" name="Picture 9" descr="https://lh3.googleusercontent.com/-5Xq-wInRkf0/UkPun_OQHeI/AAAAAAAAABM/Spzrht-_2hI/s288/PRIP%252520logo%252520alternative.jpg"/>
          <p:cNvPicPr/>
          <p:nvPr/>
        </p:nvPicPr>
        <p:blipFill>
          <a:blip r:embed="rId5" cstate="print">
            <a:lum contrast="30000"/>
          </a:blip>
          <a:srcRect t="21978" b="20879"/>
          <a:stretch>
            <a:fillRect/>
          </a:stretch>
        </p:blipFill>
        <p:spPr bwMode="auto">
          <a:xfrm>
            <a:off x="4343400" y="5992504"/>
            <a:ext cx="1005840" cy="59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արդյունքները, Բաժին 1.1</a:t>
            </a:r>
            <a:endParaRPr lang="en-US" sz="28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6240" y="2249488"/>
          <a:ext cx="8412480" cy="17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2213216" y="366556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599832" y="365760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4089776"/>
            <a:ext cx="8305800" cy="9144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 AMU" pitchFamily="34" charset="0"/>
              </a:rPr>
              <a:t>տ ե ղ ե կ ա ց վ ա ծ ո ւ թ յ ո ւ ն</a:t>
            </a:r>
            <a:endParaRPr lang="en-US" sz="320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Հայաստանում իրականացվում են  կենսաթոշակային բարեփոխումներ…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6858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11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48768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85800" y="29524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1000" y="29524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95400" y="5674056"/>
            <a:ext cx="7467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	</a:t>
            </a:r>
          </a:p>
          <a:p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Այո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 ցուցանիշը կազմում էր 36%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035792" y="5423848"/>
            <a:ext cx="274320" cy="27432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AsOne/>
      </p:bldGraphic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Ինչ գիտեն կենսաթոշակային բարեփոխումների նպատակների մասին…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04800" y="3124200"/>
          <a:ext cx="9982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12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19600" y="2718176"/>
            <a:ext cx="1676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096" y="3276599"/>
            <a:ext cx="1303302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կուտակային կենսաթոշակային համակարգի ներդրման սկզբունքներն են…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3429000"/>
          <a:ext cx="647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13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29524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29524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5400" y="5674056"/>
            <a:ext cx="7467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	</a:t>
            </a:r>
          </a:p>
          <a:p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եւ պարտադիր, եւ կամավոր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 ցուցանիշը կրկին կազմում էր 10%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488744" y="5459104"/>
            <a:ext cx="274320" cy="27432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11"/>
          <p:cNvGraphicFramePr>
            <a:graphicFrameLocks/>
          </p:cNvGraphicFramePr>
          <p:nvPr/>
        </p:nvGraphicFramePr>
        <p:xfrm>
          <a:off x="5943600" y="3429000"/>
          <a:ext cx="266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պարտադիր ԿԿ համակարգը սկսելու է գործել 2014թ.-ից…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6858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14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graphicFrame>
        <p:nvGraphicFramePr>
          <p:cNvPr id="10" name="Content Placeholder 11"/>
          <p:cNvGraphicFramePr>
            <a:graphicFrameLocks/>
          </p:cNvGraphicFramePr>
          <p:nvPr/>
        </p:nvGraphicFramePr>
        <p:xfrm>
          <a:off x="48768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685800" y="29524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91000" y="29524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95400" y="5674056"/>
            <a:ext cx="74676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	</a:t>
            </a:r>
          </a:p>
          <a:p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Այո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 ցուցանիշը կազմում էր 4%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035792" y="5423848"/>
            <a:ext cx="274320" cy="27432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ում համար է պարտադիր կուտակ. կենսաթոշակ. համակարգը…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15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718176"/>
            <a:ext cx="16764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5" y="3214048"/>
            <a:ext cx="1463246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307072" y="6205184"/>
            <a:ext cx="8305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   </a:t>
            </a:r>
            <a:r>
              <a:rPr lang="en-US" sz="1500" b="1" smtClean="0">
                <a:solidFill>
                  <a:srgbClr val="777777"/>
                </a:solidFill>
                <a:latin typeface="Arial AMU" pitchFamily="34" charset="0"/>
                <a:sym typeface="Wingdings 3"/>
              </a:rPr>
              <a:t> 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  <a:sym typeface="Wingdings 3"/>
              </a:rPr>
              <a:t>  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ճիշտ պատասխանի ցուցանիշը կազմում էր 6%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ովքեր են պարտադիր ԿԿ համակարգին վճարում կատարողները…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16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718176"/>
            <a:ext cx="16764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072" y="6205184"/>
            <a:ext cx="8305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   </a:t>
            </a:r>
            <a:r>
              <a:rPr lang="en-US" sz="1500" b="1" smtClean="0">
                <a:solidFill>
                  <a:srgbClr val="777777"/>
                </a:solidFill>
                <a:latin typeface="Arial AMU" pitchFamily="34" charset="0"/>
                <a:sym typeface="Wingdings 3"/>
              </a:rPr>
              <a:t> 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  <a:sym typeface="Wingdings 3"/>
              </a:rPr>
              <a:t>  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ճիշտ պատասխանի ցուցանիշը կազմում էր 4%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222008"/>
            <a:ext cx="1810515" cy="304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որքան են կազմում պարտադիր կուտակային վճարները…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17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718176"/>
            <a:ext cx="16764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973" y="3186751"/>
            <a:ext cx="134627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որտեղ են կուտակվելու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անձանց պարտադիր կուտակային վճարները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18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718176"/>
            <a:ext cx="16764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595" y="3200399"/>
            <a:ext cx="1167432" cy="3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77724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ով է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կառավարելու անձանց կենսաթոշակային խնայողությունները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19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718176"/>
            <a:ext cx="16764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72200" y="2707944"/>
            <a:ext cx="2514600" cy="4572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5290" y="3186752"/>
            <a:ext cx="1248161" cy="34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AMU" pitchFamily="34" charset="0"/>
              </a:rPr>
              <a:t>Հետազոտության իրականացումը</a:t>
            </a:r>
            <a:endParaRPr lang="en-US" sz="2800" b="1" dirty="0">
              <a:latin typeface="Arial AMU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2249488"/>
          <a:ext cx="21336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2667000" y="2249488"/>
          <a:ext cx="624840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F9A7B858-F6C2-4656-9AA7-A27423C0B914}" type="slidenum">
              <a:rPr lang="en-US" sz="2400" b="1" smtClean="0">
                <a:latin typeface="Arial AMU" pitchFamily="34" charset="0"/>
              </a:rPr>
              <a:pPr algn="ctr"/>
              <a:t>2</a:t>
            </a:fld>
            <a:endParaRPr lang="en-US" b="1" dirty="0"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F406996-D633-4F14-AE3C-B83C016C0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AF406996-D633-4F14-AE3C-B83C016C0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34E05CE-BE55-4602-924B-870C99244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A34E05CE-BE55-4602-924B-870C99244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17D3C6-7587-4A91-B886-C2E0F9A95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9917D3C6-7587-4A91-B886-C2E0F9A95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04B1A7-7B10-48ED-BBFC-FCD208179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2504B1A7-7B10-48ED-BBFC-FCD208179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DE15AD-9311-4A0F-AE1A-24C715B4C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7DE15AD-9311-4A0F-AE1A-24C715B4C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անձանց կենսաթոշակային խնայողությունները անձի մահվան դեպքում ժառանգվում են…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3429000"/>
          <a:ext cx="647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20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800" y="29524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91000" y="29524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graphicFrame>
        <p:nvGraphicFramePr>
          <p:cNvPr id="26" name="Content Placeholder 11"/>
          <p:cNvGraphicFramePr>
            <a:graphicFrameLocks/>
          </p:cNvGraphicFramePr>
          <p:nvPr/>
        </p:nvGraphicFramePr>
        <p:xfrm>
          <a:off x="57150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անձը կարող է իր հայեցողությամբ փոխել պարտադիր կուտակային կենսաթոշակային ֆոնդը/ֆոնդի կառավարչին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3429000"/>
          <a:ext cx="647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21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29524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29524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/>
          </p:cNvGraphicFramePr>
          <p:nvPr/>
        </p:nvGraphicFramePr>
        <p:xfrm>
          <a:off x="57150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եթե անգամ կենսաթոշակային ֆոնդի կառավարիչը սնանկանա, ապա մասնակիցների խնայողությունները չեն վտանգվում. դրանք կփոխանցվեն այլ ֆոնդի կառավարիչի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3657600"/>
          <a:ext cx="647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22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31810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0" y="31810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/>
          </p:cNvGraphicFramePr>
          <p:nvPr/>
        </p:nvGraphicFramePr>
        <p:xfrm>
          <a:off x="5715000" y="36576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Պարտադիր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կենսաթոշակային ֆոնդի կառավարիչը մասնակիցների խնայողություններով կատարելու է ներդրումներ, ինչը մասնակիցներին ապահովելու է հավելյալ եկամուտ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0" y="3657600"/>
          <a:ext cx="6477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23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800" y="318106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91000" y="3181064"/>
            <a:ext cx="42672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ՊԱՐՏԱԴԻՐ ԿԿ համակարգի մասնակիցները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graphicFrame>
        <p:nvGraphicFramePr>
          <p:cNvPr id="23" name="Content Placeholder 11"/>
          <p:cNvGraphicFramePr>
            <a:graphicFrameLocks/>
          </p:cNvGraphicFramePr>
          <p:nvPr/>
        </p:nvGraphicFramePr>
        <p:xfrm>
          <a:off x="5715000" y="36576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արդյունքները, Բաժին 1.2</a:t>
            </a:r>
            <a:endParaRPr lang="en-US" sz="2800" b="1" dirty="0">
              <a:latin typeface="Arial AMU" pitchFamily="34" charset="0"/>
            </a:endParaRPr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6240" y="2249488"/>
          <a:ext cx="8412480" cy="171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>
            <a:off x="2213216" y="366556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599832" y="365760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4089776"/>
            <a:ext cx="8305800" cy="9144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 AMU" pitchFamily="34" charset="0"/>
              </a:rPr>
              <a:t>տ ե ղ ե կ ա ց վ ա ծ ո ւ թ յ ո ւ ն</a:t>
            </a:r>
            <a:endParaRPr lang="en-US" sz="320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կամավոր ԿԿ համակարգը գործում է 2011թ.-ից…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762000" y="31242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25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2729552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89296" y="5445456"/>
            <a:ext cx="2881968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u="sng" smtClean="0">
                <a:solidFill>
                  <a:schemeClr val="tx1"/>
                </a:solidFill>
                <a:latin typeface="Arial AMU" pitchFamily="34" charset="0"/>
              </a:rPr>
              <a:t>2010/2014 (</a:t>
            </a:r>
            <a:r>
              <a:rPr lang="en-US" sz="1500" b="1" u="sng" smtClean="0">
                <a:solidFill>
                  <a:srgbClr val="0000CC"/>
                </a:solidFill>
                <a:latin typeface="Arial AMU" pitchFamily="34" charset="0"/>
                <a:sym typeface="Wingdings 3"/>
              </a:rPr>
              <a:t></a:t>
            </a:r>
            <a:r>
              <a:rPr lang="en-US" sz="1500" b="1" u="sng" smtClean="0">
                <a:solidFill>
                  <a:srgbClr val="FF0000"/>
                </a:solidFill>
                <a:latin typeface="Arial AMU" pitchFamily="34" charset="0"/>
                <a:sym typeface="Wingdings 3"/>
              </a:rPr>
              <a:t>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)	</a:t>
            </a:r>
          </a:p>
          <a:p>
            <a:pPr algn="ctr"/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2010թ.-ին 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Այո</a:t>
            </a:r>
            <a:r>
              <a:rPr lang="en-US" sz="15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en-US" sz="1500" smtClean="0">
                <a:solidFill>
                  <a:schemeClr val="tx1"/>
                </a:solidFill>
                <a:latin typeface="Arial AMU" pitchFamily="34" charset="0"/>
              </a:rPr>
              <a:t> ցուցանիշը կազմում էր 12%</a:t>
            </a:r>
            <a:endParaRPr lang="en-US" sz="1500">
              <a:solidFill>
                <a:schemeClr val="tx1"/>
              </a:solidFill>
              <a:latin typeface="Arial AMU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106304" y="5099712"/>
            <a:ext cx="274320" cy="27432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343400" y="3276600"/>
            <a:ext cx="4419600" cy="3124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Գործարկման ժամանակահատվածից ի վեր՝ 2011-2014թթ. </a:t>
            </a:r>
            <a:r>
              <a:rPr lang="hy-AM" sz="1500" b="1" smtClean="0">
                <a:solidFill>
                  <a:schemeClr val="tx1"/>
                </a:solidFill>
                <a:latin typeface="Arial AMU" pitchFamily="34" charset="0"/>
              </a:rPr>
              <a:t>Ժ</a:t>
            </a:r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ամանակահատվածում կամավոր ԿԿ համակարգի ներդրման ժամկետների մասին տեղյակ ռեսպոնդենտների թիվը </a:t>
            </a:r>
            <a:r>
              <a:rPr lang="en-US" sz="1500" b="1" smtClean="0">
                <a:solidFill>
                  <a:srgbClr val="FF0000"/>
                </a:solidFill>
                <a:latin typeface="Arial AMU" pitchFamily="34" charset="0"/>
              </a:rPr>
              <a:t>նվազել է 6 անգամ </a:t>
            </a:r>
          </a:p>
          <a:p>
            <a:endParaRPr lang="en-US" sz="1500" b="1" smtClean="0">
              <a:solidFill>
                <a:schemeClr val="tx1"/>
              </a:solidFill>
              <a:latin typeface="Arial AMU" pitchFamily="34" charset="0"/>
            </a:endParaRPr>
          </a:p>
          <a:p>
            <a:r>
              <a:rPr lang="hy-AM" sz="1500" b="1" smtClean="0">
                <a:solidFill>
                  <a:schemeClr val="tx1"/>
                </a:solidFill>
                <a:latin typeface="Arial AMU" pitchFamily="34" charset="0"/>
              </a:rPr>
              <a:t>Հայաստանում կամավոր ԿԿ համակարգը այդպես էլ չի գտել իր շահառուին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8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վքեր կարող են մասնակցել կամավոր կուտակային կենսաթոշակային համակարգին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26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57528" y="2737512"/>
            <a:ext cx="2362200" cy="27432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ով է վճարում (ում միջոցներից է վճարվում) կամավոր կուտակային վճարը…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27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7528" y="2737512"/>
            <a:ext cx="2362200" cy="27432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7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որքան են կ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ազմում կամավոր կուտակային վճարների չափերը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3124200"/>
          <a:ext cx="9982200" cy="292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Oval 1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28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57528" y="2737512"/>
            <a:ext cx="2362200" cy="27432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8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թե որ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կառույցները կարող են մատուցել կամավոր կուտակային կենսաթոշակային ծառայություններ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81000" y="2926080"/>
          <a:ext cx="99822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Oval 19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29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57528" y="2737512"/>
            <a:ext cx="2362200" cy="27432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3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AMU" pitchFamily="34" charset="0"/>
              </a:rPr>
              <a:t>Հետազոտության նպատակները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D3E5FCD6-0CBA-46C4-A170-7CF2A6C9F1A6}" type="slidenum">
              <a:rPr lang="en-US" sz="2400" b="1" smtClean="0">
                <a:latin typeface="Arial AMU" pitchFamily="34" charset="0"/>
              </a:rPr>
              <a:pPr algn="ctr"/>
              <a:t>3</a:t>
            </a:fld>
            <a:endParaRPr lang="en-US" b="1" dirty="0">
              <a:latin typeface="Arial AMU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6240" y="2249488"/>
          <a:ext cx="8412480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dgm id="{41BB4B55-A9C6-47A7-8B34-1387536E4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3C2C30-C137-42D2-8113-FF1D5CE78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dgm id="{7A3C2C30-C137-42D2-8113-FF1D5CE78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B697ED-C58C-4852-9889-11BD8C3C9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graphicEl>
                                              <a:dgm id="{C4B697ED-C58C-4852-9889-11BD8C3C9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CCC691-960A-4E86-9E5A-BF3F69CE5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D1CCC691-960A-4E86-9E5A-BF3F69CE5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9689AE-5F09-4540-AE18-B07F3D965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graphicEl>
                                              <a:dgm id="{0E9689AE-5F09-4540-AE18-B07F3D965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69087-6B8A-4C77-AD0F-FDC85F9C9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D269087-6B8A-4C77-AD0F-FDC85F9C9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506EA3-7955-4956-A0F1-311D95597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dgm id="{6A506EA3-7955-4956-A0F1-311D95597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9E7026-4F7A-4DFE-97E5-55855AFFF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dgm id="{659E7026-4F7A-4DFE-97E5-55855AFFF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E2A571D-ACA7-4929-B148-F31297885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0E2A571D-ACA7-4929-B148-F31297885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0D29C2-519B-4256-8A41-B3FA96D45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070D29C2-519B-4256-8A41-B3FA96D45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130B8A-60B4-46CA-B9A8-40699AEBD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dgm id="{E1130B8A-60B4-46CA-B9A8-40699AEBD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E545F6-C0DD-46DB-AC67-6855748DC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graphicEl>
                                              <a:dgm id="{25E545F6-C0DD-46DB-AC67-6855748DC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6E9B18-B403-4F9A-A3C0-BD9454BDF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1E6E9B18-B403-4F9A-A3C0-BD9454BDF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06B34B-EFEA-497F-B57C-7997EC8B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BB06B34B-EFEA-497F-B57C-7997EC8B2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AtOnc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Կամավոր ԿԿ համակարգ / տեղեկացվածություն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(19)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կամավոր ԿԿ համակարգին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միացած անձը ստանում է հարկային արտոնություն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762000" y="3429000"/>
          <a:ext cx="2971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 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30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2960424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արդյունքները, Բաժին 2</a:t>
            </a:r>
            <a:endParaRPr lang="en-US" sz="28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6240" y="2438400"/>
          <a:ext cx="841248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4495800" y="358140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4089776"/>
            <a:ext cx="8305800" cy="9144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 AMU" pitchFamily="34" charset="0"/>
              </a:rPr>
              <a:t>վ ե ր ա բ ե ր մ ո ւ ն ք</a:t>
            </a:r>
            <a:endParaRPr lang="en-US" sz="320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5"/>
                <a:gridCol w="8123765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- 01.01.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2014թ.-ի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ց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Հայաստանն անցում կկատարի բաշխողական կենսաթոշակային համակարգից դեպի կուտակայինի: Արդարացվա՞ծ են արդյոք այդ բարեփոխումները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32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4" y="3200400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7752"/>
            <a:ext cx="3459712" cy="252824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af-ZA" sz="1600" b="1" u="sng" smtClean="0">
                <a:latin typeface="Arial AMU" pitchFamily="34" charset="0"/>
              </a:rPr>
              <a:t>42%</a:t>
            </a:r>
            <a:r>
              <a:rPr lang="af-ZA" sz="1600" b="1" smtClean="0">
                <a:latin typeface="Arial AMU" pitchFamily="34" charset="0"/>
              </a:rPr>
              <a:t>  - Վստահություն չունեն </a:t>
            </a:r>
            <a:r>
              <a:rPr lang="af-ZA" sz="1600" smtClean="0">
                <a:latin typeface="Arial AMU" pitchFamily="34" charset="0"/>
              </a:rPr>
              <a:t>պետության եւ իշխանություն-ների նկատմամբ:</a:t>
            </a:r>
            <a:endParaRPr lang="en-US" sz="1600" smtClean="0">
              <a:latin typeface="Arial AMU" pitchFamily="34" charset="0"/>
            </a:endParaRP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af-ZA" sz="1600" b="1" u="sng" smtClean="0">
                <a:latin typeface="Arial AMU" pitchFamily="34" charset="0"/>
              </a:rPr>
              <a:t>22% </a:t>
            </a:r>
            <a:r>
              <a:rPr lang="af-ZA" sz="1600" b="1" smtClean="0">
                <a:latin typeface="Arial AMU" pitchFamily="34" charset="0"/>
              </a:rPr>
              <a:t> - </a:t>
            </a:r>
            <a:r>
              <a:rPr lang="af-ZA" sz="1600" smtClean="0">
                <a:latin typeface="Arial AMU" pitchFamily="34" charset="0"/>
              </a:rPr>
              <a:t>Կարծում են, որ </a:t>
            </a:r>
            <a:r>
              <a:rPr lang="af-ZA" sz="1600" b="1" smtClean="0">
                <a:latin typeface="Arial AMU" pitchFamily="34" charset="0"/>
              </a:rPr>
              <a:t>բարձր գործազրկության</a:t>
            </a:r>
            <a:r>
              <a:rPr lang="af-ZA" sz="1600" smtClean="0">
                <a:latin typeface="Arial AMU" pitchFamily="34" charset="0"/>
              </a:rPr>
              <a:t> եւ </a:t>
            </a:r>
            <a:r>
              <a:rPr lang="af-ZA" sz="1600" b="1" smtClean="0">
                <a:latin typeface="Arial AMU" pitchFamily="34" charset="0"/>
              </a:rPr>
              <a:t>ցածր աշխատավարձերի</a:t>
            </a:r>
            <a:r>
              <a:rPr lang="af-ZA" sz="1600" smtClean="0">
                <a:latin typeface="Arial AMU" pitchFamily="34" charset="0"/>
              </a:rPr>
              <a:t> պայմաններում ԿԿ համակարգի գործարկումը չի կարող արդարացնել իրեն:</a:t>
            </a:r>
            <a:endParaRPr lang="en-US" sz="16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>
              <a:latin typeface="Arial AMU" pitchFamily="34" charset="0"/>
            </a:endParaRPr>
          </a:p>
        </p:txBody>
      </p:sp>
      <p:graphicFrame>
        <p:nvGraphicFramePr>
          <p:cNvPr id="8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9456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Կուտակային կենսաթոշակային համակարգը գործելու է եւ պարտադիր, եւ կամավոր մասնակցության սկզբունքով: Խելամի՞տ եք համարում այդ մոտեցումը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33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2" y="3200400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7752"/>
            <a:ext cx="3459712" cy="2528247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69%</a:t>
            </a:r>
            <a:r>
              <a:rPr lang="en-US" sz="1500" b="1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Գտնում են, որ ԿԿ համակարգը պետք է լինի </a:t>
            </a:r>
            <a:r>
              <a:rPr lang="hy-AM" sz="1500" b="1" smtClean="0">
                <a:latin typeface="Arial AMU" pitchFamily="34" charset="0"/>
              </a:rPr>
              <a:t>միայն կամավոր </a:t>
            </a:r>
            <a:r>
              <a:rPr lang="hy-AM" sz="1500" smtClean="0">
                <a:latin typeface="Arial AMU" pitchFamily="34" charset="0"/>
              </a:rPr>
              <a:t>մասնակցության սկզբունքով:</a:t>
            </a: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9456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01.01.1974թ.-ի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ն եւ դրանից հետո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ծնված բոլոր վարձու աշխատողները, նոտարները եւ Ա/Ձ-ները պետք է պարտադիր կարգով միանան կուտակային կենսաթոշակային համակարգին: Համաձա՞յն եք արդյոք այդ պարտադրանքի հետ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34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4" y="3442648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7752"/>
            <a:ext cx="3459712" cy="3137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600" b="1" u="sng" smtClean="0">
                <a:latin typeface="Arial AMU" pitchFamily="34" charset="0"/>
              </a:rPr>
              <a:t>49%</a:t>
            </a:r>
            <a:r>
              <a:rPr lang="hy-AM" sz="1600" smtClean="0">
                <a:latin typeface="Arial AMU" pitchFamily="34" charset="0"/>
              </a:rPr>
              <a:t> - Գտնում են, որ յուրա</a:t>
            </a:r>
            <a:r>
              <a:rPr lang="en-US" sz="1600" smtClean="0">
                <a:latin typeface="Arial AMU" pitchFamily="34" charset="0"/>
              </a:rPr>
              <a:t>-</a:t>
            </a:r>
            <a:r>
              <a:rPr lang="hy-AM" sz="1600" smtClean="0">
                <a:latin typeface="Arial AMU" pitchFamily="34" charset="0"/>
              </a:rPr>
              <a:t>քանչյուր մարդ պետք է ունենա </a:t>
            </a:r>
            <a:r>
              <a:rPr lang="hy-AM" sz="1600" b="1" smtClean="0">
                <a:latin typeface="Arial AMU" pitchFamily="34" charset="0"/>
              </a:rPr>
              <a:t>ընտրության հնարավորություն</a:t>
            </a:r>
            <a:r>
              <a:rPr lang="hy-AM" sz="1600" smtClean="0">
                <a:latin typeface="Arial AMU" pitchFamily="34" charset="0"/>
              </a:rPr>
              <a:t>:</a:t>
            </a: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600" b="1" u="sng" smtClean="0">
                <a:latin typeface="Arial AMU" pitchFamily="34" charset="0"/>
              </a:rPr>
              <a:t>14%</a:t>
            </a:r>
            <a:r>
              <a:rPr lang="hy-AM" sz="1600" smtClean="0">
                <a:latin typeface="Arial AMU" pitchFamily="34" charset="0"/>
              </a:rPr>
              <a:t> - Աշխատողների </a:t>
            </a:r>
            <a:r>
              <a:rPr lang="hy-AM" sz="1600" b="1" smtClean="0">
                <a:latin typeface="Arial AMU" pitchFamily="34" charset="0"/>
              </a:rPr>
              <a:t>աշխա</a:t>
            </a:r>
            <a:r>
              <a:rPr lang="en-US" sz="1600" b="1" smtClean="0">
                <a:latin typeface="Arial AMU" pitchFamily="34" charset="0"/>
              </a:rPr>
              <a:t>-</a:t>
            </a:r>
            <a:r>
              <a:rPr lang="hy-AM" sz="1600" b="1" smtClean="0">
                <a:latin typeface="Arial AMU" pitchFamily="34" charset="0"/>
              </a:rPr>
              <a:t>տավարձերը ցածր են</a:t>
            </a:r>
            <a:r>
              <a:rPr lang="hy-AM" sz="1600" smtClean="0">
                <a:latin typeface="Arial AMU" pitchFamily="34" charset="0"/>
              </a:rPr>
              <a:t> եւ նրանք </a:t>
            </a:r>
            <a:r>
              <a:rPr lang="hy-AM" sz="1600" b="1" smtClean="0">
                <a:latin typeface="Arial AMU" pitchFamily="34" charset="0"/>
              </a:rPr>
              <a:t>չեն կարող</a:t>
            </a:r>
            <a:r>
              <a:rPr lang="en-US" sz="1600" b="1" smtClean="0">
                <a:latin typeface="Arial AMU" pitchFamily="34" charset="0"/>
              </a:rPr>
              <a:t> </a:t>
            </a:r>
            <a:r>
              <a:rPr lang="hy-AM" sz="1600" b="1" smtClean="0">
                <a:latin typeface="Arial AMU" pitchFamily="34" charset="0"/>
              </a:rPr>
              <a:t>կատարել խնայողու</a:t>
            </a:r>
            <a:r>
              <a:rPr lang="en-US" sz="1600" b="1" smtClean="0">
                <a:latin typeface="Arial AMU" pitchFamily="34" charset="0"/>
              </a:rPr>
              <a:t>-</a:t>
            </a:r>
            <a:r>
              <a:rPr lang="hy-AM" sz="1600" b="1" smtClean="0">
                <a:latin typeface="Arial AMU" pitchFamily="34" charset="0"/>
              </a:rPr>
              <a:t>թյուններ</a:t>
            </a:r>
            <a:r>
              <a:rPr lang="hy-AM" sz="1600" smtClean="0">
                <a:latin typeface="Arial AMU" pitchFamily="34" charset="0"/>
              </a:rPr>
              <a:t>: Ստիպել նրանց կատարել կենսաթոշակային խնայողություններ՝ նույնն է, թե նրանց ստիպես ապրել ավելի վատ</a:t>
            </a:r>
            <a:r>
              <a:rPr lang="en-US" sz="1600" smtClean="0">
                <a:latin typeface="Arial AMU" pitchFamily="34" charset="0"/>
              </a:rPr>
              <a:t>:</a:t>
            </a:r>
            <a:endParaRPr lang="hy-AM" sz="16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9456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համակարգը պարտադիր է լինելու միայն առանձին տարիքային խմբի համար՝ 01.01.1974թ.-ին եւ դրանից հետո ծնված բոլոր վարձու աշխատողների, նոտարների եւ Ա/Ձ-ների համար: Ճի՞շտ եք համարում այդ մոտեցումը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35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16" y="3194712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7752"/>
            <a:ext cx="3459712" cy="313784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22%</a:t>
            </a:r>
            <a:r>
              <a:rPr lang="en-US" sz="1500" smtClean="0">
                <a:latin typeface="Arial AMU" pitchFamily="34" charset="0"/>
              </a:rPr>
              <a:t> - Կ</a:t>
            </a:r>
            <a:r>
              <a:rPr lang="hy-AM" sz="1500" smtClean="0">
                <a:latin typeface="Arial AMU" pitchFamily="34" charset="0"/>
              </a:rPr>
              <a:t>արծում են, որ </a:t>
            </a:r>
            <a:r>
              <a:rPr lang="hy-AM" sz="1500" b="1" smtClean="0">
                <a:latin typeface="Arial AMU" pitchFamily="34" charset="0"/>
              </a:rPr>
              <a:t>օրենքը չպետք է խտրական վերաբերմունք ցույց տա </a:t>
            </a:r>
            <a:r>
              <a:rPr lang="hy-AM" sz="1500" smtClean="0">
                <a:latin typeface="Arial AMU" pitchFamily="34" charset="0"/>
              </a:rPr>
              <a:t>մարդկանց՝ կախված նրանց տարիքից:</a:t>
            </a: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9456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Պարտադիր կուտակային կենսաթոշակային համակարգի դեպքում կուտակում կատարելու են անձը ինքը եւ պետությունը: Ճի՞շտ եք համարում այդ մոտեցումը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36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2" y="3200400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7752"/>
            <a:ext cx="3459712" cy="3137848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21%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hy-AM" sz="1500" smtClean="0">
                <a:latin typeface="Arial AMU" pitchFamily="34" charset="0"/>
              </a:rPr>
              <a:t>Չեն հավատում, որ </a:t>
            </a:r>
            <a:r>
              <a:rPr lang="hy-AM" sz="1500" b="1" smtClean="0">
                <a:latin typeface="Arial AMU" pitchFamily="34" charset="0"/>
              </a:rPr>
              <a:t>պետությունը որեւէ գումար կվճարի</a:t>
            </a:r>
            <a:r>
              <a:rPr lang="hy-AM" sz="1500" smtClean="0">
                <a:latin typeface="Arial AMU" pitchFamily="34" charset="0"/>
              </a:rPr>
              <a:t> պարտադիր ԿԿ համակարգի մասնակիցների հաշիվներին: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13%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hy-AM" sz="1500" smtClean="0">
                <a:latin typeface="Arial AMU" pitchFamily="34" charset="0"/>
              </a:rPr>
              <a:t>Գտնում են, որ պետությունը </a:t>
            </a:r>
            <a:r>
              <a:rPr lang="hy-AM" sz="1500" b="1" smtClean="0">
                <a:latin typeface="Arial AMU" pitchFamily="34" charset="0"/>
              </a:rPr>
              <a:t>պետք է կուտակի ավելի շատ</a:t>
            </a:r>
            <a:r>
              <a:rPr lang="hy-AM" sz="1500" smtClean="0">
                <a:latin typeface="Arial AMU" pitchFamily="34" charset="0"/>
              </a:rPr>
              <a:t>, քան համակարգի մասնակիցները: 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9456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Պարտադիր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ԿԿ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համակարգի դեպքում գործում են վճարների տարբեր սահմանաչափեր: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շխատողի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մինչեւ 500,000 դրամ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ամսական աշխատավարձ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ի դեպքում վճարվում է՝ 5% աշխատող եւ 5% պետություն սխեմայով: Ամսական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500,000 դրամից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բարձր աշխատավարձի դեպքում վճարվում է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պետություն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՝ 25,000 դրամ եւ աշխատող՝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աշխատավարձի 10%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ից հանած 25,000 դրամ: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Խելամի՞տ սահմանաչափեր են սահմանված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37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28" y="3935104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4267200"/>
            <a:ext cx="3459712" cy="259080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30%</a:t>
            </a:r>
            <a:r>
              <a:rPr lang="en-US" sz="1500" b="1" u="sng" smtClean="0">
                <a:latin typeface="Arial AMU" pitchFamily="34" charset="0"/>
              </a:rPr>
              <a:t> </a:t>
            </a:r>
            <a:r>
              <a:rPr lang="en-US" sz="1500" smtClean="0">
                <a:latin typeface="Arial AMU" pitchFamily="34" charset="0"/>
              </a:rPr>
              <a:t>- </a:t>
            </a:r>
            <a:r>
              <a:rPr lang="hy-AM" sz="1500" smtClean="0">
                <a:latin typeface="Arial AMU" pitchFamily="34" charset="0"/>
              </a:rPr>
              <a:t>Գտնում են, որ պետու</a:t>
            </a:r>
            <a:r>
              <a:rPr lang="en-US" sz="1500" smtClean="0">
                <a:latin typeface="Arial AMU" pitchFamily="34" charset="0"/>
              </a:rPr>
              <a:t>-</a:t>
            </a:r>
            <a:r>
              <a:rPr lang="hy-AM" sz="1500" smtClean="0">
                <a:latin typeface="Arial AMU" pitchFamily="34" charset="0"/>
              </a:rPr>
              <a:t>թյունը պետք է </a:t>
            </a:r>
            <a:r>
              <a:rPr lang="en-US" sz="1500" smtClean="0">
                <a:latin typeface="Arial AMU" pitchFamily="34" charset="0"/>
              </a:rPr>
              <a:t>բոլոր դեպքե-րում </a:t>
            </a:r>
            <a:r>
              <a:rPr lang="hy-AM" sz="1500" smtClean="0">
                <a:latin typeface="Arial AMU" pitchFamily="34" charset="0"/>
              </a:rPr>
              <a:t>պարտադիր ԿԿ համակար</a:t>
            </a:r>
            <a:r>
              <a:rPr lang="en-US" sz="1500" smtClean="0">
                <a:latin typeface="Arial AMU" pitchFamily="34" charset="0"/>
              </a:rPr>
              <a:t>-</a:t>
            </a:r>
            <a:r>
              <a:rPr lang="hy-AM" sz="1500" smtClean="0">
                <a:latin typeface="Arial AMU" pitchFamily="34" charset="0"/>
              </a:rPr>
              <a:t>գի մասնակցի վճարմանը հավասար վճարում անի</a:t>
            </a:r>
            <a:r>
              <a:rPr lang="en-US" sz="1500" smtClean="0">
                <a:latin typeface="Arial AMU" pitchFamily="34" charset="0"/>
              </a:rPr>
              <a:t>: 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8%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hy-AM" sz="1500" smtClean="0">
                <a:latin typeface="Arial AMU" pitchFamily="34" charset="0"/>
              </a:rPr>
              <a:t>Գտնում են, որ պարտադիր ԿԿ համակարգի մասնակցի վճարման չափը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պետք է 5%-ից ցածր լիներ: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899848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Ա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նձինք պետք է բացեն անհատական կենսաթոշակային հաշիվ, ընտրեն կենսաթոշակային ֆոնդ եւ ֆոնդի կառավարիչ: Դա կարելի է անել ինտերնետի միջոցով՝ </a:t>
                      </a:r>
                      <a:r>
                        <a:rPr lang="hy-AM" sz="1600" b="1" u="sng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Իմ հաշիվը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էջում, կամ էլ կարելի է այցելել հաշվի օպերատորի գրասենյակ, օրինակ՝ Հայփոստի բաժանմունք: Արդյո՞ք այս տարբերակները հնարավորինս հարմար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են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դարձնում նշված գործողությունների իրականացումը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38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2" y="3684896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4060208"/>
            <a:ext cx="3459712" cy="2797792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11%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Գտնում են, որ մարդիկ այնքան </a:t>
            </a:r>
            <a:r>
              <a:rPr lang="hy-AM" sz="1500" b="1" smtClean="0">
                <a:latin typeface="Arial AMU" pitchFamily="34" charset="0"/>
              </a:rPr>
              <a:t>ժամանակ չունեն</a:t>
            </a:r>
            <a:r>
              <a:rPr lang="hy-AM" sz="1500" smtClean="0">
                <a:latin typeface="Arial AMU" pitchFamily="34" charset="0"/>
              </a:rPr>
              <a:t>, որ զբաղվեն թվարկված գործողություններով: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9%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Գտնում են, որ հնարավոր չի լինելու խուսափել </a:t>
            </a:r>
            <a:r>
              <a:rPr lang="hy-AM" sz="1500" b="1" smtClean="0">
                <a:latin typeface="Arial AMU" pitchFamily="34" charset="0"/>
              </a:rPr>
              <a:t>քաշքշուկներից</a:t>
            </a:r>
            <a:r>
              <a:rPr lang="hy-AM" sz="1500" smtClean="0">
                <a:latin typeface="Arial AMU" pitchFamily="34" charset="0"/>
              </a:rPr>
              <a:t> եւ հերթերից: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651912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Եթե պարտադիր կուտակային կենսաթոշակային համակարգի մասնակիցը չգիտի, թե ինչպես ընտրել կենսաթոշակային ֆոնդ կամ ֆոնդի կառավարիչ, ապա նրա փոխարեն դա անում է նոր համակարգը՝ հատուկ համակարգչային ծրագրի օգնությամբ: Դա ընդունելի՞ մոտեցում է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39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4" y="3450608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802040"/>
            <a:ext cx="3612112" cy="30559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76%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Նշել են, որ </a:t>
            </a:r>
            <a:r>
              <a:rPr lang="hy-AM" sz="1500" b="1" smtClean="0">
                <a:latin typeface="Arial AMU" pitchFamily="34" charset="0"/>
              </a:rPr>
              <a:t>միայն իրենք </a:t>
            </a:r>
            <a:r>
              <a:rPr lang="hy-AM" sz="1500" smtClean="0">
                <a:latin typeface="Arial AMU" pitchFamily="34" charset="0"/>
              </a:rPr>
              <a:t>պետք է կատարեն իրենց կենսաթոշակային ֆոնդի կառավարչի եւ ֆոնդի ընտրությունը, սակայն</a:t>
            </a:r>
            <a:r>
              <a:rPr lang="en-US" sz="1500" smtClean="0">
                <a:latin typeface="Arial AMU" pitchFamily="34" charset="0"/>
              </a:rPr>
              <a:t> առանց հստակեցնելու, թե ինչպես:</a:t>
            </a:r>
            <a:endParaRPr lang="hy-AM" sz="1500" smtClean="0">
              <a:latin typeface="Arial AMU" pitchFamily="34" charset="0"/>
            </a:endParaRP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10%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hy-AM" sz="1500" smtClean="0">
                <a:latin typeface="Arial AMU" pitchFamily="34" charset="0"/>
              </a:rPr>
              <a:t>Նշել են, որ առանց իրենց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կենսաթոշակային ֆոնդի կառավարիչ կամ ֆոնդ ընտրելը իրենք դիտելու են որպես իրենց </a:t>
            </a:r>
            <a:r>
              <a:rPr lang="hy-AM" sz="1500" b="1" smtClean="0">
                <a:latin typeface="Arial AMU" pitchFamily="34" charset="0"/>
              </a:rPr>
              <a:t>իրավունքների խախտում</a:t>
            </a:r>
            <a:r>
              <a:rPr lang="hy-AM" sz="1500" smtClean="0">
                <a:latin typeface="Arial AMU" pitchFamily="34" charset="0"/>
              </a:rPr>
              <a:t>: 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393744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458" y="775648"/>
            <a:ext cx="5793365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/>
          </a:bodyPr>
          <a:lstStyle/>
          <a:p>
            <a:endParaRPr lang="en-US" dirty="0" smtClean="0">
              <a:latin typeface="Arial AMU" pitchFamily="34" charset="0"/>
            </a:endParaRPr>
          </a:p>
          <a:p>
            <a:endParaRPr lang="en-US" dirty="0" smtClean="0">
              <a:latin typeface="Arial AMU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63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AMU" pitchFamily="34" charset="0"/>
              </a:rPr>
              <a:t>Հետազոտության </a:t>
            </a:r>
            <a:r>
              <a:rPr lang="en-US" sz="2800" b="1" smtClean="0">
                <a:latin typeface="Arial AMU" pitchFamily="34" charset="0"/>
              </a:rPr>
              <a:t/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2800" b="1" smtClean="0">
                <a:latin typeface="Arial AMU" pitchFamily="34" charset="0"/>
              </a:rPr>
              <a:t>ընտրանքը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572B0EAE-8F17-4FC1-B64A-5091CDC0CA0F}" type="slidenum">
              <a:rPr lang="en-US" sz="2400" b="1" smtClean="0">
                <a:latin typeface="Arial AMU" pitchFamily="34" charset="0"/>
              </a:rPr>
              <a:pPr algn="ctr"/>
              <a:t>4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67352" y="3741760"/>
            <a:ext cx="5195248" cy="1973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</a:rPr>
              <a:t>Հարցման մասնակիցներ՝ 1,200 հոգի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</a:rPr>
              <a:t>Ռեսպոնդենտներ՝ տնային տնտեսությունների 18-62 տարեկան անդամների կազմից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lang="en-US" sz="1600" b="1" smtClean="0">
                <a:latin typeface="Arial AMU" pitchFamily="34" charset="0"/>
              </a:rPr>
              <a:t>Ընտրանքի աշխարհագրական բաշխումը</a:t>
            </a:r>
          </a:p>
          <a:p>
            <a:pPr marL="822960" lvl="1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</a:pPr>
            <a:r>
              <a:rPr lang="en-US" sz="1400" i="1" smtClean="0">
                <a:latin typeface="Arial AMU" pitchFamily="34" charset="0"/>
              </a:rPr>
              <a:t>Երեւան	- 400 հոգի</a:t>
            </a:r>
          </a:p>
          <a:p>
            <a:pPr marL="822960" lvl="1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</a:pPr>
            <a:r>
              <a:rPr lang="en-US" sz="1400" i="1" smtClean="0">
                <a:latin typeface="Arial AMU" pitchFamily="34" charset="0"/>
              </a:rPr>
              <a:t>Արարատ	- 400 հոգի</a:t>
            </a:r>
          </a:p>
          <a:p>
            <a:pPr marL="822960" lvl="1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</a:pPr>
            <a:r>
              <a:rPr lang="en-US" sz="1400" i="1" smtClean="0">
                <a:latin typeface="Arial AMU" pitchFamily="34" charset="0"/>
              </a:rPr>
              <a:t>Կոտայք	- 400 հոգի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67352" y="5603544"/>
            <a:ext cx="6871648" cy="9496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"/>
              <a:tabLst/>
              <a:defRPr/>
            </a:pPr>
            <a:r>
              <a:rPr lang="en-US" sz="1600" b="1" smtClean="0">
                <a:latin typeface="Arial AMU" pitchFamily="34" charset="0"/>
              </a:rPr>
              <a:t>Ընտրանքի բաշխումն ըստ բնակավայրի տիպի</a:t>
            </a:r>
          </a:p>
          <a:p>
            <a:pPr marL="822960" lvl="1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</a:pPr>
            <a:r>
              <a:rPr lang="en-US" sz="1400" i="1" smtClean="0">
                <a:latin typeface="Arial AMU" pitchFamily="34" charset="0"/>
              </a:rPr>
              <a:t>Քաղաքային- 731 ռեսպոնդենտ՝ 11 քաղաքներում</a:t>
            </a:r>
          </a:p>
          <a:p>
            <a:pPr marL="822960" lvl="1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</a:pPr>
            <a:r>
              <a:rPr lang="en-US" sz="1400" i="1" smtClean="0">
                <a:latin typeface="Arial AMU" pitchFamily="34" charset="0"/>
              </a:rPr>
              <a:t>Գյուղական	- 469 ռեսպոնդենտ՝ 16 գյուղերում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(28)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Պարտադիր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ԿԿ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համակարգի մասնակցի կենսաթոշակային խնայողությունները ներդրվելու են կենսաթոշակային ֆոնդում: Դա մասնակցի փայն է կենսաթոշակային ֆոնդում: Դուք Ձեզ կզգա՞ք որպես կենսաթոշակային ֆոնդի փայի սեփականատեր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40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" y="3435368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802040"/>
            <a:ext cx="3612112" cy="30559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62%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ա</a:t>
            </a:r>
            <a:r>
              <a:rPr lang="hy-AM" sz="1500" smtClean="0">
                <a:latin typeface="Arial AMU" pitchFamily="34" charset="0"/>
              </a:rPr>
              <a:t>յդ </a:t>
            </a:r>
            <a:r>
              <a:rPr lang="hy-AM" sz="1500" b="1" smtClean="0">
                <a:latin typeface="Arial AMU" pitchFamily="34" charset="0"/>
              </a:rPr>
              <a:t>գումարները հետ </a:t>
            </a:r>
            <a:r>
              <a:rPr lang="en-US" sz="1500" b="1" smtClean="0">
                <a:latin typeface="Arial AMU" pitchFamily="34" charset="0"/>
              </a:rPr>
              <a:t>չ</a:t>
            </a:r>
            <a:r>
              <a:rPr lang="hy-AM" sz="1500" b="1" smtClean="0">
                <a:latin typeface="Arial AMU" pitchFamily="34" charset="0"/>
              </a:rPr>
              <a:t>են վերադարձվելու</a:t>
            </a:r>
            <a:r>
              <a:rPr lang="hy-AM" sz="1500" smtClean="0">
                <a:latin typeface="Arial AMU" pitchFamily="34" charset="0"/>
              </a:rPr>
              <a:t>, </a:t>
            </a:r>
            <a:r>
              <a:rPr lang="en-US" sz="1500" smtClean="0">
                <a:latin typeface="Arial AMU" pitchFamily="34" charset="0"/>
              </a:rPr>
              <a:t>հետեւաբար չի</a:t>
            </a:r>
            <a:r>
              <a:rPr lang="hy-AM" sz="1500" smtClean="0">
                <a:latin typeface="Arial AMU" pitchFamily="34" charset="0"/>
              </a:rPr>
              <a:t> կար</a:t>
            </a:r>
            <a:r>
              <a:rPr lang="en-US" sz="1500" smtClean="0">
                <a:latin typeface="Arial AMU" pitchFamily="34" charset="0"/>
              </a:rPr>
              <a:t>ելի է զգալ </a:t>
            </a:r>
            <a:r>
              <a:rPr lang="hy-AM" sz="1500" smtClean="0">
                <a:latin typeface="Arial AMU" pitchFamily="34" charset="0"/>
              </a:rPr>
              <a:t>գոյություն չունեցող գումարների փայատեր</a:t>
            </a:r>
            <a:r>
              <a:rPr lang="en-US" sz="1500" smtClean="0">
                <a:latin typeface="Arial AMU" pitchFamily="34" charset="0"/>
              </a:rPr>
              <a:t>:</a:t>
            </a:r>
            <a:endParaRPr lang="hy-AM" sz="1500" smtClean="0">
              <a:latin typeface="Arial AMU" pitchFamily="34" charset="0"/>
            </a:endParaRPr>
          </a:p>
          <a:p>
            <a:pPr lvl="0">
              <a:lnSpc>
                <a:spcPct val="13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21%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ե</a:t>
            </a:r>
            <a:r>
              <a:rPr lang="hy-AM" sz="1500" smtClean="0">
                <a:latin typeface="Arial AMU" pitchFamily="34" charset="0"/>
              </a:rPr>
              <a:t>թե մարդը չի կարող </a:t>
            </a:r>
            <a:r>
              <a:rPr lang="hy-AM" sz="1500" b="1" smtClean="0">
                <a:latin typeface="Arial AMU" pitchFamily="34" charset="0"/>
              </a:rPr>
              <a:t>ոչ տնօրինել, ոչ էլ կառավարել</a:t>
            </a:r>
            <a:r>
              <a:rPr lang="hy-AM" sz="1500" smtClean="0">
                <a:latin typeface="Arial AMU" pitchFamily="34" charset="0"/>
              </a:rPr>
              <a:t> իր փայը, ապա ինչպե՞ս նա կարող է իրեն զգալ փայատեր:</a:t>
            </a: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hy-AM" sz="1500" smtClean="0">
              <a:latin typeface="Arial AMU" pitchFamily="34" charset="0"/>
            </a:endParaRPr>
          </a:p>
          <a:p>
            <a:pPr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393744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(29)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Կենսաթ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ոշակային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ֆոնդերը կառավարվելու են ֆոնդերի կառավարիչների կողմից, որոնք ֆոնդերի կառավարման երկարամյա 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եւ հաջողակ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փորձ ունեցող ընկերություններ են: Ունե՞ք վստահություն, որ անձանց կուտակումները գտնվելու են ապահով ձեռքերում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41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2" y="3429000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802040"/>
            <a:ext cx="3612112" cy="305596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47%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en-US" sz="1500" b="1" smtClean="0">
                <a:latin typeface="Arial AMU" pitchFamily="34" charset="0"/>
              </a:rPr>
              <a:t>Վ</a:t>
            </a:r>
            <a:r>
              <a:rPr lang="hy-AM" sz="1500" b="1" smtClean="0">
                <a:latin typeface="Arial AMU" pitchFamily="34" charset="0"/>
              </a:rPr>
              <a:t>ստահություն չունեն</a:t>
            </a:r>
            <a:r>
              <a:rPr lang="hy-AM" sz="1500" smtClean="0">
                <a:latin typeface="Arial AMU" pitchFamily="34" charset="0"/>
              </a:rPr>
              <a:t> կենսաթոշակային ֆոնդերի նկատմամբ: Նրանց չեն ճանաչում, նրանց հետ աշխատելու փորձ չունեն: 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40%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b="1" smtClean="0">
                <a:latin typeface="Arial AMU" pitchFamily="34" charset="0"/>
              </a:rPr>
              <a:t>Չեն վստահում</a:t>
            </a:r>
            <a:r>
              <a:rPr lang="hy-AM" sz="1500" smtClean="0">
                <a:latin typeface="Arial AMU" pitchFamily="34" charset="0"/>
              </a:rPr>
              <a:t> առհասարակ </a:t>
            </a:r>
            <a:r>
              <a:rPr lang="hy-AM" sz="1500" b="1" smtClean="0">
                <a:latin typeface="Arial AMU" pitchFamily="34" charset="0"/>
              </a:rPr>
              <a:t>ոչ մեկին</a:t>
            </a:r>
            <a:r>
              <a:rPr lang="hy-AM" sz="1500" smtClean="0">
                <a:latin typeface="Arial AMU" pitchFamily="34" charset="0"/>
              </a:rPr>
              <a:t>՝ ոչ իշխանություններին, ոչ նրանց ընտրած կենսաթոշակային ֆոնդերի կառավարիչներին</a:t>
            </a:r>
            <a:r>
              <a:rPr lang="en-US" sz="1500" smtClean="0">
                <a:latin typeface="Arial AMU" pitchFamily="34" charset="0"/>
              </a:rPr>
              <a:t>:</a:t>
            </a: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393744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(30)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Մասնակիցները կարող են ցանկացած ժամանակ փոխել կուտակային կենսաթոշակային ֆոնդը/ֆոնդի կառավարչին: Դա խելամի՞տ լուծում է 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42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4" y="2952464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317544"/>
            <a:ext cx="3612112" cy="3055960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22%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en-US" sz="1500" b="1" smtClean="0">
                <a:latin typeface="Arial AMU" pitchFamily="34" charset="0"/>
              </a:rPr>
              <a:t>Տ</a:t>
            </a:r>
            <a:r>
              <a:rPr lang="hy-AM" sz="1500" b="1" smtClean="0">
                <a:latin typeface="Arial AMU" pitchFamily="34" charset="0"/>
              </a:rPr>
              <a:t>արբերություն չեն տեսնում </a:t>
            </a:r>
            <a:r>
              <a:rPr lang="hy-AM" sz="1500" smtClean="0">
                <a:latin typeface="Arial AMU" pitchFamily="34" charset="0"/>
              </a:rPr>
              <a:t>կենսաթոշակային ֆոնդերի կառավարիչների միջեւ:</a:t>
            </a: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17%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-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b="1" smtClean="0">
                <a:latin typeface="Arial AMU" pitchFamily="34" charset="0"/>
              </a:rPr>
              <a:t>Չեն վստահում </a:t>
            </a:r>
            <a:r>
              <a:rPr lang="hy-AM" sz="1500" smtClean="0">
                <a:latin typeface="Arial AMU" pitchFamily="34" charset="0"/>
              </a:rPr>
              <a:t>կենսաթոշակային ֆոնդերի կառավարիչներից եւ ոչ մեկին:</a:t>
            </a:r>
            <a:endParaRPr lang="en-US" sz="150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2909248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Եթե կենսաթոշակային ֆոնդի կառավարիչը սնանկանա, ապա մասնակիցների խնայողությունները չեն վտանգվում, այլ անցնում են այլ ֆոնդի կառավարիչի: Դա գրավի՞չ հանգամանք է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43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864" y="3200399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3208"/>
            <a:ext cx="3612112" cy="32947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Մարդիկ լավ չեն </a:t>
            </a:r>
            <a:r>
              <a:rPr lang="hy-AM" sz="1500" smtClean="0">
                <a:latin typeface="Arial AMU" pitchFamily="34" charset="0"/>
              </a:rPr>
              <a:t>պատկերաց</a:t>
            </a:r>
            <a:r>
              <a:rPr lang="en-US" sz="1500" smtClean="0">
                <a:latin typeface="Arial AMU" pitchFamily="34" charset="0"/>
              </a:rPr>
              <a:t>-</a:t>
            </a:r>
            <a:r>
              <a:rPr lang="hy-AM" sz="1500" smtClean="0">
                <a:latin typeface="Arial AMU" pitchFamily="34" charset="0"/>
              </a:rPr>
              <a:t>նում</a:t>
            </a:r>
            <a:r>
              <a:rPr lang="en-US" sz="1500" smtClean="0">
                <a:latin typeface="Arial AMU" pitchFamily="34" charset="0"/>
              </a:rPr>
              <a:t> </a:t>
            </a:r>
            <a:r>
              <a:rPr lang="hy-AM" sz="1500" smtClean="0">
                <a:latin typeface="Arial AMU" pitchFamily="34" charset="0"/>
              </a:rPr>
              <a:t>կենսաթոշակային ֆոնդի կառավարչի սնանկաց</a:t>
            </a:r>
            <a:r>
              <a:rPr lang="en-US" sz="1500" smtClean="0">
                <a:latin typeface="Arial AMU" pitchFamily="34" charset="0"/>
              </a:rPr>
              <a:t>ման հար-ցը: </a:t>
            </a:r>
            <a:r>
              <a:rPr lang="hy-AM" sz="1500" smtClean="0">
                <a:latin typeface="Arial AMU" pitchFamily="34" charset="0"/>
              </a:rPr>
              <a:t>Նրանց զգալի մասին համար դա ասոցացվում է խնայողու</a:t>
            </a:r>
            <a:r>
              <a:rPr lang="en-US" sz="1500" smtClean="0">
                <a:latin typeface="Arial AMU" pitchFamily="34" charset="0"/>
              </a:rPr>
              <a:t>-</a:t>
            </a:r>
            <a:r>
              <a:rPr lang="hy-AM" sz="1500" smtClean="0">
                <a:latin typeface="Arial AMU" pitchFamily="34" charset="0"/>
              </a:rPr>
              <a:t>թյունների կորուստի հետ: </a:t>
            </a:r>
            <a:endParaRPr lang="en-US" sz="1500" smtClean="0">
              <a:latin typeface="Arial AMU" pitchFamily="34" charset="0"/>
            </a:endParaRPr>
          </a:p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smtClean="0">
                <a:latin typeface="Arial AMU" pitchFamily="34" charset="0"/>
              </a:rPr>
              <a:t>Նրանք կարծիքն է՝ </a:t>
            </a:r>
            <a:r>
              <a:rPr lang="hy-AM" sz="1500" b="1" smtClean="0">
                <a:latin typeface="Arial AMU" pitchFamily="34" charset="0"/>
              </a:rPr>
              <a:t>չի կարող պատահել, կենսաթոշակային ֆոնդի կառավարիչը սնանկանա, իսկ նրանց կառավարած ակտիվները մնան իրենց տեղում:</a:t>
            </a:r>
            <a:endParaRPr lang="en-US" sz="1500" smtClean="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4912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775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Կուտակային կենսաթոշակային համակարգ / վերաբերմունք</a:t>
            </a:r>
            <a:r>
              <a:rPr lang="en-US" sz="1775" b="1" smtClean="0">
                <a:latin typeface="Arial AMU" pitchFamily="34" charset="0"/>
              </a:rPr>
              <a:t> </a:t>
            </a:r>
            <a:endParaRPr lang="en-US" sz="1775" b="1" dirty="0">
              <a:latin typeface="Arial AMU" pitchFamily="34" charset="0"/>
            </a:endParaRPr>
          </a:p>
        </p:txBody>
      </p:sp>
      <p:graphicFrame>
        <p:nvGraphicFramePr>
          <p:cNvPr id="16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686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033"/>
                <a:gridCol w="8123767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Հարց. -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Կենսաթոշակային ֆոնդի կառավարիչը մասնակիցների կուտակումներից կատարելու է ներդրումներ, որոնք մասնակիցներին ապահովելու են հավելյալ եկամուտ: Դա գրավի՞չ հանգամանք է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44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85160"/>
            <a:ext cx="512064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8"/>
          <p:cNvSpPr>
            <a:spLocks noGrp="1"/>
          </p:cNvSpPr>
          <p:nvPr>
            <p:ph sz="half" idx="1"/>
          </p:nvPr>
        </p:nvSpPr>
        <p:spPr>
          <a:xfrm>
            <a:off x="5531888" y="3563208"/>
            <a:ext cx="3612112" cy="32947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u="sng" smtClean="0">
                <a:latin typeface="Arial AMU" pitchFamily="34" charset="0"/>
              </a:rPr>
              <a:t>25%</a:t>
            </a:r>
            <a:r>
              <a:rPr lang="en-US" sz="1500" smtClean="0">
                <a:latin typeface="Arial AMU" pitchFamily="34" charset="0"/>
              </a:rPr>
              <a:t> - </a:t>
            </a:r>
            <a:r>
              <a:rPr lang="en-US" sz="1500" b="1" smtClean="0">
                <a:latin typeface="Arial AMU" pitchFamily="34" charset="0"/>
              </a:rPr>
              <a:t>Չեն հավատում</a:t>
            </a:r>
            <a:r>
              <a:rPr lang="en-US" sz="1500" smtClean="0">
                <a:latin typeface="Arial AMU" pitchFamily="34" charset="0"/>
              </a:rPr>
              <a:t>, որ </a:t>
            </a:r>
            <a:r>
              <a:rPr lang="hy-AM" sz="1500" smtClean="0">
                <a:latin typeface="Arial AMU" pitchFamily="34" charset="0"/>
              </a:rPr>
              <a:t>մասնակիցների խնայողություններից կատարված ներդրումների հաշվին հավելյալ եկամուտ </a:t>
            </a:r>
            <a:r>
              <a:rPr lang="en-US" sz="1500" smtClean="0">
                <a:latin typeface="Arial AMU" pitchFamily="34" charset="0"/>
              </a:rPr>
              <a:t>կստանան: </a:t>
            </a:r>
            <a:endParaRPr lang="hy-AM" sz="1500" smtClean="0">
              <a:latin typeface="Arial AMU" pitchFamily="34" charset="0"/>
            </a:endParaRPr>
          </a:p>
        </p:txBody>
      </p:sp>
      <p:graphicFrame>
        <p:nvGraphicFramePr>
          <p:cNvPr id="9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5720688" y="3154912"/>
          <a:ext cx="34290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</a:tblGrid>
              <a:tr h="3367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Դժգոհության պատճառները…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արդյունքները, Բաժին 3</a:t>
            </a:r>
            <a:endParaRPr lang="en-US" sz="28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0"/>
          <p:cNvGraphicFramePr>
            <a:graphicFrameLocks noGrp="1"/>
          </p:cNvGraphicFramePr>
          <p:nvPr>
            <p:ph idx="1"/>
          </p:nvPr>
        </p:nvGraphicFramePr>
        <p:xfrm>
          <a:off x="396240" y="2438400"/>
          <a:ext cx="841248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4495800" y="3581400"/>
            <a:ext cx="365760" cy="36576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4089776"/>
            <a:ext cx="8305800" cy="914400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 AMU" pitchFamily="34" charset="0"/>
              </a:rPr>
              <a:t>տ ե ղ ե կ ա ց վ ա ծ ո ւ թ յ ո ւ ն  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  <a:latin typeface="Arial AMU" pitchFamily="34" charset="0"/>
              </a:rPr>
              <a:t>ե ւ  վ ե ր ա բ ե ր մ ո ւ ն ք</a:t>
            </a:r>
            <a:endParaRPr lang="en-US" sz="2400">
              <a:solidFill>
                <a:schemeClr val="tx1"/>
              </a:solidFill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6D21002-37D1-4B7D-B1A5-EC50B981C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500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Սոցիալական ծառայությունների համակարգի բարեփոխումներ / տեղեկացվածություն</a:t>
            </a:r>
            <a:r>
              <a:rPr lang="en-US" sz="1500" b="1" smtClean="0">
                <a:latin typeface="Arial AMU" pitchFamily="34" charset="0"/>
              </a:rPr>
              <a:t> </a:t>
            </a:r>
            <a:endParaRPr lang="en-US" sz="15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Գիտեն, որ Հայաստանում իրականացվում են նաեւ սոցիալական ծառայությունների համակարգի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բարեփոխումներ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եւ ս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ոցիալական ծառայություն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ներ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մատուցող պետական կառույցները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միավորվում են մեկ կառույցի մեջ, որը կոչվում է Համալիր սոցիալական ծառայությունների կենտրոն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(ՀՍԾԿ)</a:t>
                      </a: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: </a:t>
                      </a:r>
                      <a:endParaRPr lang="en-US" sz="1600" b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AMU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/>
          </p:cNvGraphicFramePr>
          <p:nvPr/>
        </p:nvGraphicFramePr>
        <p:xfrm>
          <a:off x="381000" y="4114800"/>
          <a:ext cx="3581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46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2304" y="3692856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863448" y="3692856"/>
            <a:ext cx="0" cy="29718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8"/>
          <p:cNvSpPr txBox="1">
            <a:spLocks/>
          </p:cNvSpPr>
          <p:nvPr/>
        </p:nvSpPr>
        <p:spPr>
          <a:xfrm>
            <a:off x="5707040" y="3698544"/>
            <a:ext cx="1463040" cy="365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}"/>
              <a:tabLst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Երեւան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graphicFrame>
        <p:nvGraphicFramePr>
          <p:cNvPr id="17" name="Content Placeholder 11"/>
          <p:cNvGraphicFramePr>
            <a:graphicFrameLocks/>
          </p:cNvGraphicFramePr>
          <p:nvPr/>
        </p:nvGraphicFramePr>
        <p:xfrm>
          <a:off x="5334000" y="3962400"/>
          <a:ext cx="2194560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ontent Placeholder 8"/>
          <p:cNvSpPr txBox="1">
            <a:spLocks/>
          </p:cNvSpPr>
          <p:nvPr/>
        </p:nvSpPr>
        <p:spPr>
          <a:xfrm>
            <a:off x="4333168" y="5130424"/>
            <a:ext cx="1463040" cy="365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}"/>
              <a:tabLst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Արարատ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graphicFrame>
        <p:nvGraphicFramePr>
          <p:cNvPr id="19" name="Content Placeholder 11"/>
          <p:cNvGraphicFramePr>
            <a:graphicFrameLocks/>
          </p:cNvGraphicFramePr>
          <p:nvPr/>
        </p:nvGraphicFramePr>
        <p:xfrm>
          <a:off x="3962400" y="5410200"/>
          <a:ext cx="2194560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ontent Placeholder 8"/>
          <p:cNvSpPr txBox="1">
            <a:spLocks/>
          </p:cNvSpPr>
          <p:nvPr/>
        </p:nvSpPr>
        <p:spPr>
          <a:xfrm>
            <a:off x="6998576" y="5132696"/>
            <a:ext cx="1463040" cy="365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Tx/>
              <a:buFont typeface="Wingdings 3" pitchFamily="18" charset="2"/>
              <a:buChar char="}"/>
              <a:tabLst/>
              <a:defRPr/>
            </a:pPr>
            <a:r>
              <a:rPr kumimoji="0" lang="en-US" sz="1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AMU" pitchFamily="34" charset="0"/>
                <a:ea typeface="+mn-ea"/>
                <a:cs typeface="+mn-cs"/>
              </a:rPr>
              <a:t>Կոտայք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graphicFrame>
        <p:nvGraphicFramePr>
          <p:cNvPr id="21" name="Content Placeholder 11"/>
          <p:cNvGraphicFramePr>
            <a:graphicFrameLocks/>
          </p:cNvGraphicFramePr>
          <p:nvPr/>
        </p:nvGraphicFramePr>
        <p:xfrm>
          <a:off x="6629400" y="5410200"/>
          <a:ext cx="2194560" cy="128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7" grpId="0">
        <p:bldAsOne/>
      </p:bldGraphic>
      <p:bldGraphic spid="19" grpId="0">
        <p:bldAsOne/>
      </p:bldGraphic>
      <p:bldGraphic spid="21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500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Սոցիալական ծառայությունների համակարգի բարեփոխումներ / տեղեկացվածություն</a:t>
            </a:r>
            <a:r>
              <a:rPr lang="en-US" sz="1500" b="1" smtClean="0">
                <a:latin typeface="Arial AMU" pitchFamily="34" charset="0"/>
              </a:rPr>
              <a:t> </a:t>
            </a:r>
            <a:endParaRPr lang="en-US" sz="15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76200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Հ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ետազոտության պահի դրությամբ ՀՍԾԿ-ներ առնվազն մեկ անգամ այցելած ռեսպոնդենտների մասնաբաժինը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11"/>
          <p:cNvGraphicFramePr>
            <a:graphicFrameLocks/>
          </p:cNvGraphicFramePr>
          <p:nvPr/>
        </p:nvGraphicFramePr>
        <p:xfrm>
          <a:off x="381000" y="3429000"/>
          <a:ext cx="3581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 6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47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2304" y="2958152"/>
            <a:ext cx="3200400" cy="406024"/>
          </a:xfrm>
          <a:prstGeom prst="roundRect">
            <a:avLst/>
          </a:prstGeom>
          <a:solidFill>
            <a:srgbClr val="CFD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smtClean="0">
                <a:solidFill>
                  <a:schemeClr val="tx1"/>
                </a:solidFill>
                <a:latin typeface="Arial AMU" pitchFamily="34" charset="0"/>
              </a:rPr>
              <a:t>ԲՈԼՈՐ ռեսպոնդենտները</a:t>
            </a:r>
            <a:endParaRPr lang="en-US" sz="1500" b="1">
              <a:solidFill>
                <a:schemeClr val="tx1"/>
              </a:solidFill>
              <a:latin typeface="Arial AMU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63448" y="2944504"/>
            <a:ext cx="0" cy="297180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>
          <a:xfrm>
            <a:off x="3751992" y="2971800"/>
            <a:ext cx="5087208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b="1" smtClean="0">
                <a:latin typeface="Arial AMU" pitchFamily="34" charset="0"/>
              </a:rPr>
              <a:t>ՀՍԾ կենտրոններ այցելած ռեսպոնդենտների թիվը կազմել է 46 </a:t>
            </a:r>
            <a:r>
              <a:rPr lang="en-US" sz="1500" b="1" smtClean="0">
                <a:latin typeface="Arial AMU" pitchFamily="34" charset="0"/>
              </a:rPr>
              <a:t>հոգի, որից՝</a:t>
            </a: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300" smtClean="0">
                <a:latin typeface="Arial AMU" pitchFamily="34" charset="0"/>
              </a:rPr>
              <a:t>ըստ սեռի՝ 16 տղամարդ եւ 30 կին</a:t>
            </a: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300" smtClean="0">
                <a:latin typeface="Arial AMU" pitchFamily="34" charset="0"/>
              </a:rPr>
              <a:t>ըստ տարածքների՝ 9-ը Երեւանից եւ 37-ը Արարատի մարզից</a:t>
            </a: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300" smtClean="0">
                <a:latin typeface="Arial AMU" pitchFamily="34" charset="0"/>
              </a:rPr>
              <a:t>ըստ բնակավայրի տիպի՝ 27-ը քաղաքներից, 19-ը գյուղերից:</a:t>
            </a:r>
            <a:endParaRPr lang="en-US" sz="1300" smtClean="0">
              <a:latin typeface="Arial AMU" pitchFamily="34" charset="0"/>
            </a:endParaRP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</a:pPr>
            <a:endParaRPr lang="hy-AM" sz="1300" smtClean="0">
              <a:latin typeface="Arial AMU" pitchFamily="34" charset="0"/>
            </a:endParaRP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>
          <a:xfrm>
            <a:off x="3733800" y="4876800"/>
            <a:ext cx="5105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b="1" smtClean="0">
                <a:latin typeface="Arial AMU" pitchFamily="34" charset="0"/>
              </a:rPr>
              <a:t>Իրենց տպավորություններով կիսվել են 38</a:t>
            </a:r>
            <a:r>
              <a:rPr lang="hy-AM" sz="1500" b="1" smtClean="0">
                <a:latin typeface="Arial AMU" pitchFamily="34" charset="0"/>
              </a:rPr>
              <a:t> </a:t>
            </a:r>
            <a:r>
              <a:rPr lang="en-US" sz="1500" b="1" smtClean="0">
                <a:latin typeface="Arial AMU" pitchFamily="34" charset="0"/>
              </a:rPr>
              <a:t>հոգի</a:t>
            </a:r>
          </a:p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b="1" smtClean="0">
                <a:solidFill>
                  <a:srgbClr val="0000CC"/>
                </a:solidFill>
                <a:latin typeface="Arial AMU" pitchFamily="34" charset="0"/>
              </a:rPr>
              <a:t>ԴՐԱԿԱՆ</a:t>
            </a:r>
            <a:r>
              <a:rPr lang="en-US" sz="1500" b="1" smtClean="0">
                <a:latin typeface="Arial AMU" pitchFamily="34" charset="0"/>
              </a:rPr>
              <a:t> տպավորություններ են ստացել 37-ը </a:t>
            </a:r>
          </a:p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b="1" smtClean="0">
                <a:solidFill>
                  <a:srgbClr val="FF0000"/>
                </a:solidFill>
                <a:latin typeface="Arial AMU" pitchFamily="34" charset="0"/>
              </a:rPr>
              <a:t>ԲԱՑԱՍԱԿԱՆ</a:t>
            </a:r>
            <a:r>
              <a:rPr lang="en-US" sz="1500" b="1" smtClean="0">
                <a:latin typeface="Arial AMU" pitchFamily="34" charset="0"/>
              </a:rPr>
              <a:t> տպավորություններ են ստացել 12-ը </a:t>
            </a:r>
            <a:endParaRPr lang="hy-AM" sz="1300" smtClean="0">
              <a:latin typeface="Arial AMU" pitchFamily="34" charset="0"/>
            </a:endParaRP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500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Սոցիալական ծառայությունների համակարգի բարեփոխումներ / դրական եւ բացասական տպավորություններ</a:t>
            </a:r>
            <a:endParaRPr lang="en-US" sz="15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39624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3528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(35)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0000CC"/>
                          </a:solidFill>
                          <a:latin typeface="Arial AMU" pitchFamily="34" charset="0"/>
                        </a:rPr>
                        <a:t>ԴՐԱԿԱՆ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տպավորություններ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48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graphicFrame>
        <p:nvGraphicFramePr>
          <p:cNvPr id="13" name="Content Placeholder 12"/>
          <p:cNvGraphicFramePr>
            <a:graphicFrameLocks/>
          </p:cNvGraphicFramePr>
          <p:nvPr/>
        </p:nvGraphicFramePr>
        <p:xfrm>
          <a:off x="4794912" y="2301920"/>
          <a:ext cx="41148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46"/>
                <a:gridCol w="3481754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FF0000"/>
                          </a:solidFill>
                          <a:latin typeface="Arial AMU" pitchFamily="34" charset="0"/>
                        </a:rPr>
                        <a:t>ԲԱՑԱՍԱԿԱՆ</a:t>
                      </a: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 տպավորություններ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8"/>
          <p:cNvSpPr txBox="1">
            <a:spLocks/>
          </p:cNvSpPr>
          <p:nvPr/>
        </p:nvSpPr>
        <p:spPr>
          <a:xfrm>
            <a:off x="255896" y="2772768"/>
            <a:ext cx="4316104" cy="408523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lvl="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37-ից </a:t>
            </a:r>
            <a:r>
              <a:rPr lang="hy-AM" sz="1500" smtClean="0">
                <a:latin typeface="Arial AMU" pitchFamily="34" charset="0"/>
              </a:rPr>
              <a:t>13 ռեսպոնդենտ նշել են, որ </a:t>
            </a:r>
            <a:r>
              <a:rPr lang="hy-AM" sz="1500" b="1" smtClean="0">
                <a:latin typeface="Arial AMU" pitchFamily="34" charset="0"/>
              </a:rPr>
              <a:t>բարձրացել է սպասարկման արագությունը</a:t>
            </a:r>
            <a:r>
              <a:rPr lang="hy-AM" sz="1500" smtClean="0">
                <a:latin typeface="Arial AMU" pitchFamily="34" charset="0"/>
              </a:rPr>
              <a:t>: </a:t>
            </a:r>
          </a:p>
          <a:p>
            <a:pPr marL="365760" lvl="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37-ից </a:t>
            </a:r>
            <a:r>
              <a:rPr lang="hy-AM" sz="1500" smtClean="0">
                <a:latin typeface="Arial AMU" pitchFamily="34" charset="0"/>
              </a:rPr>
              <a:t>10 ռեսպոնդենտ նշել են, որ սոցիալական ծառայությունների կենտրոններն արդեն </a:t>
            </a:r>
            <a:r>
              <a:rPr lang="hy-AM" sz="1500" b="1" smtClean="0">
                <a:latin typeface="Arial AMU" pitchFamily="34" charset="0"/>
              </a:rPr>
              <a:t>նորոգված են եւ համապատասխան կահավորված</a:t>
            </a:r>
            <a:r>
              <a:rPr lang="hy-AM" sz="1500" smtClean="0">
                <a:latin typeface="Arial AMU" pitchFamily="34" charset="0"/>
              </a:rPr>
              <a:t>:</a:t>
            </a:r>
          </a:p>
          <a:p>
            <a:pPr marL="365760" lvl="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37-ից </a:t>
            </a:r>
            <a:r>
              <a:rPr lang="hy-AM" sz="1500" smtClean="0">
                <a:latin typeface="Arial AMU" pitchFamily="34" charset="0"/>
              </a:rPr>
              <a:t>6 ռեսպոնդենտ նշել են, որ զգալիորեն</a:t>
            </a:r>
            <a:r>
              <a:rPr lang="hy-AM" sz="1500" b="1" smtClean="0">
                <a:latin typeface="Arial AMU" pitchFamily="34" charset="0"/>
              </a:rPr>
              <a:t> բարձրացել է սպասարկման որակը</a:t>
            </a:r>
            <a:r>
              <a:rPr lang="hy-AM" sz="1500" smtClean="0">
                <a:latin typeface="Arial AMU" pitchFamily="34" charset="0"/>
              </a:rPr>
              <a:t>: Աշխատակիցները բարեհամբույր են, քաշքշուկներ չեն ստեղծում:</a:t>
            </a:r>
          </a:p>
          <a:p>
            <a:pPr marL="365760" lvl="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37-ից </a:t>
            </a:r>
            <a:r>
              <a:rPr lang="hy-AM" sz="1500" smtClean="0">
                <a:latin typeface="Arial AMU" pitchFamily="34" charset="0"/>
              </a:rPr>
              <a:t>3 ռեսպոնդենտ նշել են, որ </a:t>
            </a:r>
            <a:r>
              <a:rPr lang="hy-AM" sz="1500" b="1" smtClean="0">
                <a:latin typeface="Arial AMU" pitchFamily="34" charset="0"/>
              </a:rPr>
              <a:t>սպասարկումը դարձել է կենտրոնացված</a:t>
            </a:r>
            <a:r>
              <a:rPr lang="hy-AM" sz="1500" smtClean="0">
                <a:latin typeface="Arial AMU" pitchFamily="34" charset="0"/>
              </a:rPr>
              <a:t>, բոլոր հարցերը լուծվում են նույն տեղում, ինչը խնայում է ժամանակ եւ նյարդեր: </a:t>
            </a:r>
          </a:p>
          <a:p>
            <a:pPr marL="365760" lvl="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500" smtClean="0">
                <a:latin typeface="Arial AMU" pitchFamily="34" charset="0"/>
              </a:rPr>
              <a:t>37-ից </a:t>
            </a:r>
            <a:r>
              <a:rPr lang="hy-AM" sz="1500" smtClean="0">
                <a:latin typeface="Arial AMU" pitchFamily="34" charset="0"/>
              </a:rPr>
              <a:t>8 ռեսպոնդենտ տվել են ընդհանուր բնույթի դրական պատասխաններ (օրինակ՝ </a:t>
            </a:r>
            <a:r>
              <a:rPr lang="hy-AM" sz="1500" b="1" i="1" smtClean="0">
                <a:latin typeface="Arial AMU" pitchFamily="34" charset="0"/>
              </a:rPr>
              <a:t>ամեն ինչ լավ էր</a:t>
            </a:r>
            <a:r>
              <a:rPr lang="hy-AM" sz="1500" smtClean="0">
                <a:latin typeface="Arial AMU" pitchFamily="34" charset="0"/>
              </a:rPr>
              <a:t>)՝ առանց կոնկրետացնելու, թե հատկապես ինչը</a:t>
            </a:r>
            <a:r>
              <a:rPr lang="en-US" sz="1500" smtClean="0">
                <a:latin typeface="Arial AMU" pitchFamily="34" charset="0"/>
              </a:rPr>
              <a:t>:</a:t>
            </a:r>
            <a:endParaRPr lang="hy-AM" sz="1300" smtClean="0">
              <a:latin typeface="Arial AMU" pitchFamily="34" charset="0"/>
            </a:endParaRP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  <p:sp>
        <p:nvSpPr>
          <p:cNvPr id="15" name="Content Placeholder 8"/>
          <p:cNvSpPr txBox="1">
            <a:spLocks/>
          </p:cNvSpPr>
          <p:nvPr/>
        </p:nvSpPr>
        <p:spPr>
          <a:xfrm>
            <a:off x="4587920" y="2772768"/>
            <a:ext cx="4316104" cy="2637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300" smtClean="0">
                <a:latin typeface="Arial AMU" pitchFamily="34" charset="0"/>
              </a:rPr>
              <a:t>12-ից </a:t>
            </a:r>
            <a:r>
              <a:rPr lang="hy-AM" sz="1300" smtClean="0">
                <a:latin typeface="Arial AMU" pitchFamily="34" charset="0"/>
              </a:rPr>
              <a:t>7 ռեսպոնդենտ նշել են, որ </a:t>
            </a:r>
            <a:r>
              <a:rPr lang="hy-AM" sz="1300" b="1" smtClean="0">
                <a:latin typeface="Arial AMU" pitchFamily="34" charset="0"/>
              </a:rPr>
              <a:t>սպասարկման որակը ցածր է</a:t>
            </a:r>
            <a:r>
              <a:rPr lang="hy-AM" sz="1300" smtClean="0">
                <a:latin typeface="Arial AMU" pitchFamily="34" charset="0"/>
              </a:rPr>
              <a:t> եւ որպես պատճառ են նշում աշխատակիցների դանդաղկոտությունը, տեղում չլինելը, քաշքշուկներ ստեղծելը, սպասարկման սրահի փոքր չափերը: </a:t>
            </a:r>
          </a:p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en-US" sz="1300" smtClean="0">
                <a:latin typeface="Arial AMU" pitchFamily="34" charset="0"/>
              </a:rPr>
              <a:t>12-ից </a:t>
            </a:r>
            <a:r>
              <a:rPr lang="hy-AM" sz="1300" smtClean="0">
                <a:latin typeface="Arial AMU" pitchFamily="34" charset="0"/>
              </a:rPr>
              <a:t>4 ռեսպոնդենտ նշել են, որ </a:t>
            </a:r>
            <a:r>
              <a:rPr lang="hy-AM" sz="1300" b="1" smtClean="0">
                <a:latin typeface="Arial AMU" pitchFamily="34" charset="0"/>
              </a:rPr>
              <a:t>կաշառակերությունը</a:t>
            </a:r>
            <a:r>
              <a:rPr lang="hy-AM" sz="1300" smtClean="0">
                <a:latin typeface="Arial AMU" pitchFamily="34" charset="0"/>
              </a:rPr>
              <a:t> ինչպես կար, այնպես էլ մնում է: </a:t>
            </a:r>
            <a:endParaRPr lang="hy-AM" sz="1500" smtClean="0">
              <a:latin typeface="Arial AMU" pitchFamily="34" charset="0"/>
            </a:endParaRPr>
          </a:p>
          <a:p>
            <a:pPr marL="822960" lvl="1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AMU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Հետազոտության արդյունքները</a:t>
            </a:r>
            <a:br>
              <a:rPr lang="en-US" sz="2800" b="1" smtClean="0">
                <a:latin typeface="Arial AMU" pitchFamily="34" charset="0"/>
              </a:rPr>
            </a:br>
            <a:r>
              <a:rPr lang="en-US" sz="1500" b="1" i="1" smtClean="0">
                <a:solidFill>
                  <a:schemeClr val="accent2">
                    <a:lumMod val="75000"/>
                  </a:schemeClr>
                </a:solidFill>
                <a:latin typeface="Arial AMU" pitchFamily="34" charset="0"/>
              </a:rPr>
              <a:t>Սոցիալական ծառայությունների համակարգի բարեփոխումներ / սպասումներ եւ ակնկալիքներ</a:t>
            </a:r>
            <a:endParaRPr lang="en-US" sz="1500" b="1" dirty="0">
              <a:latin typeface="Arial AMU" pitchFamily="34" charset="0"/>
            </a:endParaRPr>
          </a:p>
        </p:txBody>
      </p:sp>
      <p:graphicFrame>
        <p:nvGraphicFramePr>
          <p:cNvPr id="5" name="Content Placeholder 12"/>
          <p:cNvGraphicFramePr>
            <a:graphicFrameLocks noGrp="1"/>
          </p:cNvGraphicFramePr>
          <p:nvPr>
            <p:ph sz="half" idx="1"/>
          </p:nvPr>
        </p:nvGraphicFramePr>
        <p:xfrm>
          <a:off x="457200" y="2298392"/>
          <a:ext cx="8229600" cy="33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696200"/>
              </a:tblGrid>
              <a:tr h="336782">
                <a:tc>
                  <a:txBody>
                    <a:bodyPr/>
                    <a:lstStyle/>
                    <a:p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(37)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AMU" pitchFamily="34" charset="0"/>
                        </a:rPr>
                        <a:t>Սպասումներ եւ ակնկալիքներ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49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graphicFrame>
        <p:nvGraphicFramePr>
          <p:cNvPr id="11" name="Content Placeholder 11"/>
          <p:cNvGraphicFramePr>
            <a:graphicFrameLocks/>
          </p:cNvGraphicFramePr>
          <p:nvPr/>
        </p:nvGraphicFramePr>
        <p:xfrm>
          <a:off x="304800" y="2743200"/>
          <a:ext cx="84582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ontent Placeholder 8"/>
          <p:cNvSpPr txBox="1">
            <a:spLocks/>
          </p:cNvSpPr>
          <p:nvPr/>
        </p:nvSpPr>
        <p:spPr>
          <a:xfrm>
            <a:off x="285464" y="5072416"/>
            <a:ext cx="8477536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lnSpc>
                <a:spcPct val="120000"/>
              </a:lnSpc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}"/>
            </a:pPr>
            <a:r>
              <a:rPr lang="hy-AM" sz="1500" smtClean="0">
                <a:latin typeface="Arial AMU" pitchFamily="34" charset="0"/>
              </a:rPr>
              <a:t>Միակ հարցը, որտեղ ռեսպոնդենտների մեծամասնությունը չի հավատում փոփոխություններին, դա կաշառակերության նվազման կամ վերացման հեռանկարն է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Տվյալների հավաստիությունը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5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16037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2209800"/>
                <a:gridCol w="22098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solidFill>
                            <a:schemeClr val="bg1"/>
                          </a:solidFill>
                          <a:latin typeface="Arial AMU" pitchFamily="34" charset="0"/>
                          <a:ea typeface="Times New Roman"/>
                          <a:cs typeface="Arial"/>
                        </a:rPr>
                        <a:t>Թիրախային տարածքներ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smtClean="0">
                          <a:solidFill>
                            <a:schemeClr val="bg1"/>
                          </a:solidFill>
                          <a:latin typeface="Arial AMU" pitchFamily="34" charset="0"/>
                          <a:ea typeface="Times New Roman"/>
                          <a:cs typeface="Arial"/>
                        </a:rPr>
                        <a:t>Տնային տնտեսությունների թիվը</a:t>
                      </a:r>
                      <a:endParaRPr lang="en-US" sz="1300" smtClean="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solidFill>
                            <a:schemeClr val="bg1"/>
                          </a:solidFill>
                          <a:latin typeface="Arial AMU" pitchFamily="34" charset="0"/>
                          <a:ea typeface="Times New Roman"/>
                          <a:cs typeface="Arial"/>
                        </a:rPr>
                        <a:t>Վստահության մակարդակ (Confidence Level)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solidFill>
                            <a:schemeClr val="bg1"/>
                          </a:solidFill>
                          <a:latin typeface="Arial AMU" pitchFamily="34" charset="0"/>
                          <a:ea typeface="Times New Roman"/>
                          <a:cs typeface="Arial"/>
                        </a:rPr>
                        <a:t>Շեղման մակարդակ (Confidence Interval)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Երեւան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≈ 283,000 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4.90%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Արարատ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≈ 62,000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4.88%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Կոտայք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≈ 63,000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4.88%</a:t>
                      </a:r>
                      <a:endParaRPr lang="en-US" sz="1300" b="1"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/>
                </a:tc>
              </a:tr>
            </a:tbl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/>
        </p:nvGraphicFramePr>
        <p:xfrm>
          <a:off x="437864" y="4088130"/>
          <a:ext cx="8229599" cy="2057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solidFill>
                            <a:schemeClr val="bg1"/>
                          </a:solidFill>
                          <a:latin typeface="Arial AMU" pitchFamily="34" charset="0"/>
                          <a:ea typeface="Times New Roman"/>
                          <a:cs typeface="Arial"/>
                        </a:rPr>
                        <a:t>Թիրախային տարածքներ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Այցելած հասցեների</a:t>
                      </a:r>
                      <a:r>
                        <a:rPr lang="en-US" sz="1300" baseline="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 թիվը</a:t>
                      </a:r>
                      <a:endParaRPr lang="en-US" sz="1300" smtClean="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Կայացած հարցազրույցներ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Մերժումներ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Ռեսպոն-դենտն անհա-սանալի է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Տան դուռը</a:t>
                      </a:r>
                      <a:r>
                        <a:rPr lang="en-US" sz="1300" baseline="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 փակ է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chemeClr val="bg1"/>
                          </a:solidFill>
                          <a:latin typeface="Arial AMU" pitchFamily="34" charset="0"/>
                          <a:ea typeface="Verdana"/>
                          <a:cs typeface="Times New Roman"/>
                        </a:rPr>
                        <a:t>Հրաժարման դեպքերի կշիռը</a:t>
                      </a:r>
                      <a:endParaRPr lang="en-US" sz="1300">
                        <a:solidFill>
                          <a:schemeClr val="bg1"/>
                        </a:solidFill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Երեւան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1,416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400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415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67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534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29%</a:t>
                      </a:r>
                    </a:p>
                  </a:txBody>
                  <a:tcPr marL="36195" marR="36195" marT="17780" marB="1778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Արարատ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910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400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168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84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258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18%</a:t>
                      </a:r>
                    </a:p>
                  </a:txBody>
                  <a:tcPr marL="36195" marR="36195" marT="17780" marB="17780" anchor="ctr"/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Times New Roman"/>
                          <a:cs typeface="Times New Roman"/>
                        </a:rPr>
                        <a:t>Կոտայք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982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400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120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133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329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12%</a:t>
                      </a:r>
                    </a:p>
                  </a:txBody>
                  <a:tcPr marL="36195" marR="36195" marT="17780" marB="1778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smtClean="0">
                          <a:latin typeface="Arial AMU" pitchFamily="34" charset="0"/>
                          <a:ea typeface="Verdana"/>
                          <a:cs typeface="Times New Roman"/>
                        </a:rPr>
                        <a:t>Ընդամենը</a:t>
                      </a:r>
                      <a:endParaRPr lang="en-US" sz="1300" b="1">
                        <a:latin typeface="Arial AMU" pitchFamily="34" charset="0"/>
                        <a:ea typeface="Verdana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3,308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1,200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703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284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1,121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i="0">
                          <a:solidFill>
                            <a:schemeClr val="tx1"/>
                          </a:solidFill>
                          <a:latin typeface="Arial" pitchFamily="34" charset="0"/>
                          <a:ea typeface="Verdana"/>
                          <a:cs typeface="Arial" pitchFamily="34" charset="0"/>
                        </a:rPr>
                        <a:t>21%</a:t>
                      </a:r>
                      <a:endParaRPr lang="en-US" sz="1300" i="0">
                        <a:solidFill>
                          <a:schemeClr val="tx1"/>
                        </a:solidFill>
                        <a:latin typeface="Arial" pitchFamily="34" charset="0"/>
                        <a:ea typeface="Verdana"/>
                        <a:cs typeface="Arial" pitchFamily="34" charset="0"/>
                      </a:endParaRPr>
                    </a:p>
                  </a:txBody>
                  <a:tcPr marL="36195" marR="36195" marT="17780" marB="1778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AMU" pitchFamily="34" charset="0"/>
              </a:rPr>
              <a:t>ՎԵՐՋ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AMU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endParaRPr lang="en-US" sz="1600" dirty="0" smtClean="0">
              <a:latin typeface="Arial AMU" pitchFamily="34" charset="0"/>
            </a:endParaRPr>
          </a:p>
          <a:p>
            <a:endParaRPr lang="en-US" sz="1600" dirty="0" smtClean="0">
              <a:latin typeface="Arial AMU" pitchFamily="34" charset="0"/>
            </a:endParaRPr>
          </a:p>
          <a:p>
            <a:pPr algn="ctr">
              <a:buNone/>
            </a:pPr>
            <a:r>
              <a:rPr lang="en-US" i="1" dirty="0" smtClean="0">
                <a:latin typeface="Arial AMU" pitchFamily="34" charset="0"/>
              </a:rPr>
              <a:t>Շնորհակալություն ուշադրության համար</a:t>
            </a:r>
          </a:p>
          <a:p>
            <a:pPr>
              <a:buNone/>
            </a:pPr>
            <a:r>
              <a:rPr lang="en-US" i="1" dirty="0" smtClean="0">
                <a:latin typeface="Arial AMU" pitchFamily="34" charset="0"/>
              </a:rPr>
              <a:t>		</a:t>
            </a:r>
            <a:endParaRPr lang="en-US" i="1" dirty="0">
              <a:latin typeface="Arial AMU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Ռեսպոնդենտների նկարագիրը (1)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smtClean="0">
                <a:latin typeface="Arial AMU" pitchFamily="34" charset="0"/>
              </a:rPr>
              <a:t>Ռեսպոնդենտներն ըստ սեռի</a:t>
            </a:r>
            <a:endParaRPr lang="en-US" sz="1600">
              <a:latin typeface="Arial AMU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z="1600" smtClean="0">
                <a:latin typeface="Arial AMU" pitchFamily="34" charset="0"/>
              </a:rPr>
              <a:t>Ռեսպոնդենտներն ըստ տարիքի</a:t>
            </a:r>
            <a:endParaRPr lang="en-US" sz="1600">
              <a:latin typeface="Arial AMU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381000" y="2708275"/>
          <a:ext cx="4041775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</p:nvPr>
        </p:nvGraphicFramePr>
        <p:xfrm>
          <a:off x="4718050" y="2708275"/>
          <a:ext cx="4041775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6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AsOne/>
      </p:bldGraphic>
      <p:bldGraphic spid="12" grpId="0" uiExpan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Ռեսպոնդենտների նկարագիրը (2)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8382000" cy="457200"/>
          </a:xfrm>
        </p:spPr>
        <p:txBody>
          <a:bodyPr/>
          <a:lstStyle/>
          <a:p>
            <a:pPr algn="ctr"/>
            <a:r>
              <a:rPr lang="en-US" sz="1600" smtClean="0">
                <a:latin typeface="Arial AMU" pitchFamily="34" charset="0"/>
              </a:rPr>
              <a:t>Ռեսպոնդենտներն ըստ կրթական մակարդակի</a:t>
            </a:r>
            <a:endParaRPr lang="en-US" sz="1600">
              <a:latin typeface="Arial AMU" pitchFamily="34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2"/>
          </p:nvPr>
        </p:nvGraphicFramePr>
        <p:xfrm>
          <a:off x="1066800" y="2708274"/>
          <a:ext cx="76962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7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Ռեսպոնդենտների նկարագիրը (3)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8385048" cy="457200"/>
          </a:xfrm>
        </p:spPr>
        <p:txBody>
          <a:bodyPr/>
          <a:lstStyle/>
          <a:p>
            <a:pPr algn="ctr"/>
            <a:r>
              <a:rPr lang="en-US" sz="1600" smtClean="0">
                <a:latin typeface="Arial AMU" pitchFamily="34" charset="0"/>
              </a:rPr>
              <a:t>Ռեսպոնդենտներն ըստ զբաղվածության կարգավիճակի</a:t>
            </a:r>
            <a:endParaRPr lang="en-US" sz="1600">
              <a:latin typeface="Arial AMU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381000" y="2708274"/>
          <a:ext cx="8382000" cy="414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8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smtClean="0">
                <a:latin typeface="Arial AMU" pitchFamily="34" charset="0"/>
              </a:rPr>
              <a:t>Ռեսպոնդենտների նկարագիրը (4)</a:t>
            </a:r>
            <a:endParaRPr lang="en-US" sz="2800" b="1" dirty="0">
              <a:latin typeface="Arial AMU" pitchFamily="34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8385048" cy="457200"/>
          </a:xfrm>
        </p:spPr>
        <p:txBody>
          <a:bodyPr/>
          <a:lstStyle/>
          <a:p>
            <a:pPr algn="ctr"/>
            <a:r>
              <a:rPr lang="en-US" sz="1600" smtClean="0">
                <a:latin typeface="Arial AMU" pitchFamily="34" charset="0"/>
              </a:rPr>
              <a:t>Ռեսպոնդենտների կազմում ՊԱՐՏԱԴԻՐ կուտ. կենս. համակարգի մասնակիցները</a:t>
            </a:r>
            <a:endParaRPr lang="en-US" sz="1600">
              <a:latin typeface="Arial AMU" pitchFamily="34" charset="0"/>
            </a:endParaRPr>
          </a:p>
        </p:txBody>
      </p:sp>
      <p:graphicFrame>
        <p:nvGraphicFramePr>
          <p:cNvPr id="10" name="Content Placeholder 8"/>
          <p:cNvGraphicFramePr>
            <a:graphicFrameLocks noGrp="1"/>
          </p:cNvGraphicFramePr>
          <p:nvPr>
            <p:ph sz="quarter" idx="2"/>
          </p:nvPr>
        </p:nvGraphicFramePr>
        <p:xfrm>
          <a:off x="381000" y="2708275"/>
          <a:ext cx="4041775" cy="254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8126104" y="214952"/>
            <a:ext cx="548640" cy="54864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887FFB21-0091-4B3D-9C9D-6D07A85F67F4}" type="slidenum">
              <a:rPr lang="en-US" sz="2400" b="1" smtClean="0">
                <a:latin typeface="Arial AMU" pitchFamily="34" charset="0"/>
              </a:rPr>
              <a:pPr algn="ctr"/>
              <a:t>9</a:t>
            </a:fld>
            <a:endParaRPr lang="en-US" b="1" dirty="0">
              <a:latin typeface="Arial AMU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422560"/>
            <a:ext cx="5029200" cy="731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hy-AM" sz="1300" b="1" i="1" smtClean="0">
                <a:solidFill>
                  <a:schemeClr val="tx2"/>
                </a:solidFill>
                <a:latin typeface="Arial AMU" pitchFamily="34" charset="0"/>
                <a:ea typeface="+mj-ea"/>
                <a:cs typeface="+mj-cs"/>
              </a:rPr>
              <a:t>ԿԲԻԾ գործողությունների առաջընթացի գնահատման համար մոնիտորինգի եւ գնահատման ցուցիչների մշակման ելակետային հետազոտություն</a:t>
            </a:r>
            <a:r>
              <a:rPr kumimoji="0" lang="en-US" sz="13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, 2014թ</a:t>
            </a:r>
            <a:r>
              <a:rPr kumimoji="0" lang="en-US" sz="13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AMU" pitchFamily="34" charset="0"/>
                <a:ea typeface="+mj-ea"/>
                <a:cs typeface="+mj-cs"/>
              </a:rPr>
              <a:t>. </a:t>
            </a:r>
            <a:endParaRPr kumimoji="0" lang="en-US" sz="13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AMU" pitchFamily="34" charset="0"/>
              <a:ea typeface="+mj-ea"/>
              <a:cs typeface="+mj-cs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34000" y="2819400"/>
            <a:ext cx="3429000" cy="7315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AMU" pitchFamily="34" charset="0"/>
                <a:cs typeface="Arial" pitchFamily="34" charset="0"/>
              </a:rPr>
              <a:t>ՊԱՐՏԱԴԻՐ կուտակային կենսաթոշակային համակարգի մասնակիցները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AMU" pitchFamily="34" charset="0"/>
              <a:cs typeface="Arial" pitchFamily="34" charset="0"/>
            </a:endParaRPr>
          </a:p>
        </p:txBody>
      </p:sp>
      <p:cxnSp>
        <p:nvCxnSpPr>
          <p:cNvPr id="2051" name="AutoShape 3"/>
          <p:cNvCxnSpPr>
            <a:cxnSpLocks noChangeShapeType="1"/>
          </p:cNvCxnSpPr>
          <p:nvPr/>
        </p:nvCxnSpPr>
        <p:spPr bwMode="auto">
          <a:xfrm flipH="1">
            <a:off x="3124200" y="2848968"/>
            <a:ext cx="2209800" cy="275232"/>
          </a:xfrm>
          <a:prstGeom prst="straightConnector1">
            <a:avLst/>
          </a:prstGeom>
          <a:noFill/>
          <a:ln w="25400">
            <a:solidFill>
              <a:srgbClr val="B0C0C3"/>
            </a:solidFill>
            <a:round/>
            <a:headEnd w="lg" len="med"/>
            <a:tailEnd type="triangle" w="lg" len="med"/>
          </a:ln>
        </p:spPr>
      </p:cxnSp>
      <p:sp>
        <p:nvSpPr>
          <p:cNvPr id="22" name="Content Placeholder 5"/>
          <p:cNvSpPr txBox="1">
            <a:spLocks/>
          </p:cNvSpPr>
          <p:nvPr/>
        </p:nvSpPr>
        <p:spPr>
          <a:xfrm>
            <a:off x="228600" y="5181600"/>
            <a:ext cx="8471848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defRPr/>
            </a:pPr>
            <a:r>
              <a:rPr lang="hy-AM" sz="1600" b="1" smtClean="0">
                <a:latin typeface="Arial AMU" pitchFamily="34" charset="0"/>
              </a:rPr>
              <a:t>Պ</a:t>
            </a:r>
            <a:r>
              <a:rPr lang="en-US" sz="1600" b="1" smtClean="0">
                <a:latin typeface="Arial AMU" pitchFamily="34" charset="0"/>
              </a:rPr>
              <a:t>ԱՐՏԱԴԻՐ կուտակային կենսաթոշակային համակարգի մասնակիցները . . . </a:t>
            </a:r>
          </a:p>
          <a:p>
            <a:pPr marL="365760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  <a:defRPr/>
            </a:pPr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 AMU" pitchFamily="34" charset="0"/>
              </a:rPr>
              <a:t>ըստ սեռի …………………….</a:t>
            </a:r>
            <a:r>
              <a:rPr lang="en-US" sz="1400" smtClean="0">
                <a:latin typeface="Arial AMU" pitchFamily="34" charset="0"/>
              </a:rPr>
              <a:t>	տղամարդիկ են 46%, կանայք են 54% </a:t>
            </a:r>
          </a:p>
          <a:p>
            <a:pPr marL="365760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  <a:defRPr/>
            </a:pPr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 AMU" pitchFamily="34" charset="0"/>
              </a:rPr>
              <a:t>ըստ տարիքի ……………..…</a:t>
            </a:r>
            <a:r>
              <a:rPr lang="en-US" sz="1400" smtClean="0">
                <a:latin typeface="Arial AMU" pitchFamily="34" charset="0"/>
              </a:rPr>
              <a:t> 	18-24 տարեկան են 16%, 25-40 տարեկան են 84%</a:t>
            </a:r>
          </a:p>
          <a:p>
            <a:pPr marL="365760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  <a:defRPr/>
            </a:pPr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 AMU" pitchFamily="34" charset="0"/>
              </a:rPr>
              <a:t>ըստ աշխարհագրության …</a:t>
            </a:r>
            <a:r>
              <a:rPr lang="en-US" sz="1400" smtClean="0">
                <a:latin typeface="Arial AMU" pitchFamily="34" charset="0"/>
              </a:rPr>
              <a:t> 	Երեւանից են 42%, Արարատից են 31%, Կոտայքից են 28%</a:t>
            </a:r>
          </a:p>
          <a:p>
            <a:pPr marL="365760" indent="-256032">
              <a:spcBef>
                <a:spcPts val="300"/>
              </a:spcBef>
              <a:buClr>
                <a:schemeClr val="accent2">
                  <a:lumMod val="50000"/>
                </a:schemeClr>
              </a:buClr>
              <a:buFont typeface="Wingdings 3" pitchFamily="18" charset="2"/>
              <a:buChar char=""/>
              <a:defRPr/>
            </a:pPr>
            <a:r>
              <a:rPr lang="en-US" sz="1400" b="1" smtClean="0">
                <a:solidFill>
                  <a:schemeClr val="accent2">
                    <a:lumMod val="50000"/>
                  </a:schemeClr>
                </a:solidFill>
                <a:latin typeface="Arial AMU" pitchFamily="34" charset="0"/>
              </a:rPr>
              <a:t>ըստ բնակավայրի տիպի .…</a:t>
            </a:r>
            <a:r>
              <a:rPr lang="en-US" sz="1400" smtClean="0">
                <a:latin typeface="Arial AMU" pitchFamily="34" charset="0"/>
              </a:rPr>
              <a:t> քաղաքներից են 76%, գյուղերից են 24%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3334</TotalTime>
  <Words>2880</Words>
  <Application>Microsoft Office PowerPoint</Application>
  <PresentationFormat>On-screen Show (4:3)</PresentationFormat>
  <Paragraphs>434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Urban</vt:lpstr>
      <vt:lpstr>Կենսաթոշակային Բարեփոխումների Իրականացման Ծրագրի գործողությունների առաջընթացի գնահատման համար մոնիտորինգի եվ գնահատման ցուցիչների մշակման ելակետային հետազոտություն, 2014</vt:lpstr>
      <vt:lpstr>Հետազոտության իրականացումը</vt:lpstr>
      <vt:lpstr>Հետազոտության նպատակները</vt:lpstr>
      <vt:lpstr>Հետազոտության  ընտրանքը</vt:lpstr>
      <vt:lpstr>Տվյալների հավաստիությունը</vt:lpstr>
      <vt:lpstr>Ռեսպոնդենտների նկարագիրը (1)</vt:lpstr>
      <vt:lpstr>Ռեսպոնդենտների նկարագիրը (2)</vt:lpstr>
      <vt:lpstr>Ռեսպոնդենտների նկարագիրը (3)</vt:lpstr>
      <vt:lpstr>Ռեսպոնդենտների նկարագիրը (4)</vt:lpstr>
      <vt:lpstr>Հետազոտության արդյունքները, Բաժին 1.1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 Պարտադիր ԿԿ համակարգ / տեղեկացվածություն </vt:lpstr>
      <vt:lpstr>Հետազոտության արդյունքները, Բաժին 1.2</vt:lpstr>
      <vt:lpstr>Հետազոտության արդյունքները Կամավոր ԿԿ համակարգ / տեղեկացվածություն </vt:lpstr>
      <vt:lpstr>Հետազոտության արդյունքները Կամավոր ԿԿ համակարգ / տեղեկացվածություն </vt:lpstr>
      <vt:lpstr>Հետազոտության արդյունքները Կամավոր ԿԿ համակարգ / տեղեկացվածություն </vt:lpstr>
      <vt:lpstr>Հետազոտության արդյունքները Կամավոր ԿԿ համակարգ / տեղեկացվածություն </vt:lpstr>
      <vt:lpstr>Հետազոտության արդյունքները Կամավոր ԿԿ համակարգ / տեղեկացվածություն </vt:lpstr>
      <vt:lpstr>Հետազոտության արդյունքները Կամավոր ԿԿ համակարգ / տեղեկացվածություն </vt:lpstr>
      <vt:lpstr>Հետազոտության արդյունքները, Բաժին 2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 Կուտակային կենսաթոշակային համակարգ / վերաբերմունք </vt:lpstr>
      <vt:lpstr>Հետազոտության արդյունքները, Բաժին 3</vt:lpstr>
      <vt:lpstr>Հետազոտության արդյունքները Սոցիալական ծառայությունների համակարգի բարեփոխումներ / տեղեկացվածություն </vt:lpstr>
      <vt:lpstr>Հետազոտության արդյունքները Սոցիալական ծառայությունների համակարգի բարեփոխումներ / տեղեկացվածություն </vt:lpstr>
      <vt:lpstr>Հետազոտության արդյունքները Սոցիալական ծառայությունների համակարգի բարեփոխումներ / դրական եւ բացասական տպավորություններ</vt:lpstr>
      <vt:lpstr>Հետազոտության արդյունքները Սոցիալական ծառայությունների համակարգի բարեփոխումներ / սպասումներ եւ ակնկալիքներ</vt:lpstr>
      <vt:lpstr>ՎԵՐՋ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Vardan AMP</dc:creator>
  <cp:lastModifiedBy>Vardan AMP</cp:lastModifiedBy>
  <cp:revision>468</cp:revision>
  <dcterms:created xsi:type="dcterms:W3CDTF">2011-04-01T10:11:52Z</dcterms:created>
  <dcterms:modified xsi:type="dcterms:W3CDTF">2014-03-26T06:54:44Z</dcterms:modified>
</cp:coreProperties>
</file>