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sldIdLst>
    <p:sldId id="256" r:id="rId2"/>
    <p:sldId id="257" r:id="rId3"/>
    <p:sldId id="258" r:id="rId4"/>
    <p:sldId id="264" r:id="rId5"/>
    <p:sldId id="259" r:id="rId6"/>
    <p:sldId id="266" r:id="rId7"/>
    <p:sldId id="268" r:id="rId8"/>
    <p:sldId id="269" r:id="rId9"/>
    <p:sldId id="270" r:id="rId10"/>
    <p:sldId id="260" r:id="rId11"/>
    <p:sldId id="271" r:id="rId12"/>
    <p:sldId id="350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4" r:id="rId24"/>
    <p:sldId id="362" r:id="rId25"/>
    <p:sldId id="365" r:id="rId26"/>
    <p:sldId id="363" r:id="rId27"/>
    <p:sldId id="366" r:id="rId28"/>
    <p:sldId id="262" r:id="rId29"/>
    <p:sldId id="367" r:id="rId30"/>
    <p:sldId id="368" r:id="rId31"/>
    <p:sldId id="369" r:id="rId32"/>
    <p:sldId id="307" r:id="rId33"/>
    <p:sldId id="311" r:id="rId34"/>
    <p:sldId id="370" r:id="rId35"/>
    <p:sldId id="371" r:id="rId36"/>
    <p:sldId id="372" r:id="rId37"/>
    <p:sldId id="373" r:id="rId38"/>
    <p:sldId id="374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2" r:id="rId48"/>
    <p:sldId id="263" r:id="rId49"/>
    <p:sldId id="334" r:id="rId50"/>
    <p:sldId id="335" r:id="rId51"/>
    <p:sldId id="336" r:id="rId52"/>
    <p:sldId id="337" r:id="rId53"/>
    <p:sldId id="338" r:id="rId54"/>
    <p:sldId id="340" r:id="rId55"/>
    <p:sldId id="343" r:id="rId56"/>
    <p:sldId id="341" r:id="rId57"/>
    <p:sldId id="344" r:id="rId58"/>
    <p:sldId id="345" r:id="rId59"/>
    <p:sldId id="346" r:id="rId60"/>
    <p:sldId id="34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0F2F6-E5FC-47C5-B866-65E48B5311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5B582-04B1-49E8-9435-A5260E3E7D22}">
      <dgm:prSet phldrT="[Text]" custT="1"/>
      <dgm:spPr/>
      <dgm:t>
        <a:bodyPr/>
        <a:lstStyle/>
        <a:p>
          <a:r>
            <a:rPr lang="en-US" sz="1300" b="1" dirty="0" err="1" smtClean="0">
              <a:latin typeface="Arial AMU" pitchFamily="34" charset="0"/>
            </a:rPr>
            <a:t>Մեթոդա-բանություն</a:t>
          </a:r>
          <a:endParaRPr lang="en-US" sz="1300" b="1" dirty="0">
            <a:latin typeface="Arial AMU" pitchFamily="34" charset="0"/>
          </a:endParaRPr>
        </a:p>
      </dgm:t>
    </dgm:pt>
    <dgm:pt modelId="{74BA2A3E-813E-4BE3-93FA-E752B6626DC1}" type="parTrans" cxnId="{AD47C024-C62B-46F6-A985-B95E808903D3}">
      <dgm:prSet/>
      <dgm:spPr/>
      <dgm:t>
        <a:bodyPr/>
        <a:lstStyle/>
        <a:p>
          <a:endParaRPr lang="en-US"/>
        </a:p>
      </dgm:t>
    </dgm:pt>
    <dgm:pt modelId="{74CC8515-EBE3-4D76-A6D8-FD50076AA491}" type="sibTrans" cxnId="{AD47C024-C62B-46F6-A985-B95E808903D3}">
      <dgm:prSet/>
      <dgm:spPr/>
      <dgm:t>
        <a:bodyPr/>
        <a:lstStyle/>
        <a:p>
          <a:endParaRPr lang="en-US"/>
        </a:p>
      </dgm:t>
    </dgm:pt>
    <dgm:pt modelId="{9A52071C-2058-42CE-BC5E-7DBF01167DBF}">
      <dgm:prSet phldrT="[Text]" custT="1"/>
      <dgm:spPr/>
      <dgm:t>
        <a:bodyPr/>
        <a:lstStyle/>
        <a:p>
          <a:r>
            <a:rPr lang="en-US" sz="1200" b="1" dirty="0" smtClean="0"/>
            <a:t>Քանակական </a:t>
          </a:r>
          <a:r>
            <a:rPr lang="en-US" sz="1200" b="1" dirty="0" err="1" smtClean="0"/>
            <a:t>հետազոտություն</a:t>
          </a:r>
          <a:endParaRPr lang="en-US" sz="1200" b="1" dirty="0"/>
        </a:p>
      </dgm:t>
    </dgm:pt>
    <dgm:pt modelId="{AD23FB6F-1286-4684-8200-E4E6459F7907}" type="parTrans" cxnId="{3405C09B-6972-41D7-9571-7A5544AAA0B6}">
      <dgm:prSet/>
      <dgm:spPr/>
      <dgm:t>
        <a:bodyPr/>
        <a:lstStyle/>
        <a:p>
          <a:endParaRPr lang="en-US"/>
        </a:p>
      </dgm:t>
    </dgm:pt>
    <dgm:pt modelId="{C0C2FA35-6810-45DF-A537-52E17E0AFAE6}" type="sibTrans" cxnId="{3405C09B-6972-41D7-9571-7A5544AAA0B6}">
      <dgm:prSet/>
      <dgm:spPr/>
      <dgm:t>
        <a:bodyPr/>
        <a:lstStyle/>
        <a:p>
          <a:endParaRPr lang="en-US"/>
        </a:p>
      </dgm:t>
    </dgm:pt>
    <dgm:pt modelId="{D18F9F1A-141A-4D0C-BDE5-84EACC3A143A}">
      <dgm:prSet phldrT="[Text]" custT="1"/>
      <dgm:spPr/>
      <dgm:t>
        <a:bodyPr/>
        <a:lstStyle/>
        <a:p>
          <a:r>
            <a:rPr lang="en-US" sz="1300" b="1" dirty="0" err="1" smtClean="0">
              <a:latin typeface="Arial AMU" pitchFamily="34" charset="0"/>
            </a:rPr>
            <a:t>Մեթոդ</a:t>
          </a:r>
          <a:endParaRPr lang="en-US" sz="1300" b="1" dirty="0">
            <a:latin typeface="Arial AMU" pitchFamily="34" charset="0"/>
          </a:endParaRPr>
        </a:p>
      </dgm:t>
    </dgm:pt>
    <dgm:pt modelId="{3F64C26A-9AD7-4A4C-A763-91E62D18F40C}" type="parTrans" cxnId="{746E6A36-3233-4880-9A8A-F56D06F908E5}">
      <dgm:prSet/>
      <dgm:spPr/>
      <dgm:t>
        <a:bodyPr/>
        <a:lstStyle/>
        <a:p>
          <a:endParaRPr lang="en-US"/>
        </a:p>
      </dgm:t>
    </dgm:pt>
    <dgm:pt modelId="{D84401BB-5E56-46EF-8E8B-6FCC4C9186F2}" type="sibTrans" cxnId="{746E6A36-3233-4880-9A8A-F56D06F908E5}">
      <dgm:prSet/>
      <dgm:spPr/>
      <dgm:t>
        <a:bodyPr/>
        <a:lstStyle/>
        <a:p>
          <a:endParaRPr lang="en-US"/>
        </a:p>
      </dgm:t>
    </dgm:pt>
    <dgm:pt modelId="{3909AC41-329A-4AC1-A539-9E23FA29E1DA}">
      <dgm:prSet phldrT="[Text]" custT="1"/>
      <dgm:spPr/>
      <dgm:t>
        <a:bodyPr/>
        <a:lstStyle/>
        <a:p>
          <a:r>
            <a:rPr lang="en-US" sz="1200" b="1" dirty="0" smtClean="0"/>
            <a:t>Դեմ առ դեմ </a:t>
          </a:r>
          <a:r>
            <a:rPr lang="en-US" sz="1200" b="1" dirty="0" err="1" smtClean="0"/>
            <a:t>հարցազրույցներ</a:t>
          </a:r>
          <a:endParaRPr lang="en-US" sz="1200" b="1" dirty="0"/>
        </a:p>
      </dgm:t>
    </dgm:pt>
    <dgm:pt modelId="{18E6FB03-8918-409F-A604-90766E490D84}" type="parTrans" cxnId="{4FDCAD6B-74E2-4CE9-8AB4-C89C50A95E37}">
      <dgm:prSet/>
      <dgm:spPr/>
      <dgm:t>
        <a:bodyPr/>
        <a:lstStyle/>
        <a:p>
          <a:endParaRPr lang="en-US"/>
        </a:p>
      </dgm:t>
    </dgm:pt>
    <dgm:pt modelId="{CB53E2F2-00FA-4FF8-9FDC-6ADDB59D91EB}" type="sibTrans" cxnId="{4FDCAD6B-74E2-4CE9-8AB4-C89C50A95E37}">
      <dgm:prSet/>
      <dgm:spPr/>
      <dgm:t>
        <a:bodyPr/>
        <a:lstStyle/>
        <a:p>
          <a:endParaRPr lang="en-US"/>
        </a:p>
      </dgm:t>
    </dgm:pt>
    <dgm:pt modelId="{8F843F91-5919-4953-96FA-0A6C6F4CF780}" type="pres">
      <dgm:prSet presAssocID="{4400F2F6-E5FC-47C5-B866-65E48B5311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8E1526-C932-423F-9448-79DD9AE050B1}" type="pres">
      <dgm:prSet presAssocID="{0E35B582-04B1-49E8-9435-A5260E3E7D22}" presName="linNode" presStyleCnt="0"/>
      <dgm:spPr/>
    </dgm:pt>
    <dgm:pt modelId="{AE96AE69-4FB1-4016-8E36-6DBDB9609B25}" type="pres">
      <dgm:prSet presAssocID="{0E35B582-04B1-49E8-9435-A5260E3E7D2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8C2E6-615C-4AAA-A13F-9FD4CF595E23}" type="pres">
      <dgm:prSet presAssocID="{0E35B582-04B1-49E8-9435-A5260E3E7D22}" presName="descendantText" presStyleLbl="alignAccFollowNode1" presStyleIdx="0" presStyleCnt="2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261AA-2D66-4B9A-99CA-D9A0F0E0676E}" type="pres">
      <dgm:prSet presAssocID="{74CC8515-EBE3-4D76-A6D8-FD50076AA491}" presName="sp" presStyleCnt="0"/>
      <dgm:spPr/>
    </dgm:pt>
    <dgm:pt modelId="{15CF9740-2C4E-4C12-8BDD-7A0C0C27E298}" type="pres">
      <dgm:prSet presAssocID="{D18F9F1A-141A-4D0C-BDE5-84EACC3A143A}" presName="linNode" presStyleCnt="0"/>
      <dgm:spPr/>
    </dgm:pt>
    <dgm:pt modelId="{D3ACF661-61E8-45C6-91F0-C90DD50D188E}" type="pres">
      <dgm:prSet presAssocID="{D18F9F1A-141A-4D0C-BDE5-84EACC3A143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BF6F8-8B82-44AB-856C-F1368C86E99D}" type="pres">
      <dgm:prSet presAssocID="{D18F9F1A-141A-4D0C-BDE5-84EACC3A143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DCAD6B-74E2-4CE9-8AB4-C89C50A95E37}" srcId="{D18F9F1A-141A-4D0C-BDE5-84EACC3A143A}" destId="{3909AC41-329A-4AC1-A539-9E23FA29E1DA}" srcOrd="0" destOrd="0" parTransId="{18E6FB03-8918-409F-A604-90766E490D84}" sibTransId="{CB53E2F2-00FA-4FF8-9FDC-6ADDB59D91EB}"/>
    <dgm:cxn modelId="{8DCFC542-0666-451E-932C-1E49DE8F13B6}" type="presOf" srcId="{9A52071C-2058-42CE-BC5E-7DBF01167DBF}" destId="{F8E8C2E6-615C-4AAA-A13F-9FD4CF595E23}" srcOrd="0" destOrd="0" presId="urn:microsoft.com/office/officeart/2005/8/layout/vList5"/>
    <dgm:cxn modelId="{4590915C-B4E8-4843-914A-DC78FC52F9B1}" type="presOf" srcId="{D18F9F1A-141A-4D0C-BDE5-84EACC3A143A}" destId="{D3ACF661-61E8-45C6-91F0-C90DD50D188E}" srcOrd="0" destOrd="0" presId="urn:microsoft.com/office/officeart/2005/8/layout/vList5"/>
    <dgm:cxn modelId="{746E6A36-3233-4880-9A8A-F56D06F908E5}" srcId="{4400F2F6-E5FC-47C5-B866-65E48B5311C0}" destId="{D18F9F1A-141A-4D0C-BDE5-84EACC3A143A}" srcOrd="1" destOrd="0" parTransId="{3F64C26A-9AD7-4A4C-A763-91E62D18F40C}" sibTransId="{D84401BB-5E56-46EF-8E8B-6FCC4C9186F2}"/>
    <dgm:cxn modelId="{649439C7-35BB-470C-B1BD-96CA577742C2}" type="presOf" srcId="{3909AC41-329A-4AC1-A539-9E23FA29E1DA}" destId="{83DBF6F8-8B82-44AB-856C-F1368C86E99D}" srcOrd="0" destOrd="0" presId="urn:microsoft.com/office/officeart/2005/8/layout/vList5"/>
    <dgm:cxn modelId="{AD47C024-C62B-46F6-A985-B95E808903D3}" srcId="{4400F2F6-E5FC-47C5-B866-65E48B5311C0}" destId="{0E35B582-04B1-49E8-9435-A5260E3E7D22}" srcOrd="0" destOrd="0" parTransId="{74BA2A3E-813E-4BE3-93FA-E752B6626DC1}" sibTransId="{74CC8515-EBE3-4D76-A6D8-FD50076AA491}"/>
    <dgm:cxn modelId="{900BEC68-4F48-42C7-8BBF-E4FF007FD3BE}" type="presOf" srcId="{4400F2F6-E5FC-47C5-B866-65E48B5311C0}" destId="{8F843F91-5919-4953-96FA-0A6C6F4CF780}" srcOrd="0" destOrd="0" presId="urn:microsoft.com/office/officeart/2005/8/layout/vList5"/>
    <dgm:cxn modelId="{C9289316-794E-426B-8333-10B62FE906D6}" type="presOf" srcId="{0E35B582-04B1-49E8-9435-A5260E3E7D22}" destId="{AE96AE69-4FB1-4016-8E36-6DBDB9609B25}" srcOrd="0" destOrd="0" presId="urn:microsoft.com/office/officeart/2005/8/layout/vList5"/>
    <dgm:cxn modelId="{3405C09B-6972-41D7-9571-7A5544AAA0B6}" srcId="{0E35B582-04B1-49E8-9435-A5260E3E7D22}" destId="{9A52071C-2058-42CE-BC5E-7DBF01167DBF}" srcOrd="0" destOrd="0" parTransId="{AD23FB6F-1286-4684-8200-E4E6459F7907}" sibTransId="{C0C2FA35-6810-45DF-A537-52E17E0AFAE6}"/>
    <dgm:cxn modelId="{244F80AF-4116-43F3-8D8E-5E9661D768D3}" type="presParOf" srcId="{8F843F91-5919-4953-96FA-0A6C6F4CF780}" destId="{D18E1526-C932-423F-9448-79DD9AE050B1}" srcOrd="0" destOrd="0" presId="urn:microsoft.com/office/officeart/2005/8/layout/vList5"/>
    <dgm:cxn modelId="{C05500A6-98BB-4D75-8171-392551147E6E}" type="presParOf" srcId="{D18E1526-C932-423F-9448-79DD9AE050B1}" destId="{AE96AE69-4FB1-4016-8E36-6DBDB9609B25}" srcOrd="0" destOrd="0" presId="urn:microsoft.com/office/officeart/2005/8/layout/vList5"/>
    <dgm:cxn modelId="{C3315FC4-E653-4739-B9DB-E5E87A3A4E53}" type="presParOf" srcId="{D18E1526-C932-423F-9448-79DD9AE050B1}" destId="{F8E8C2E6-615C-4AAA-A13F-9FD4CF595E23}" srcOrd="1" destOrd="0" presId="urn:microsoft.com/office/officeart/2005/8/layout/vList5"/>
    <dgm:cxn modelId="{AD1C0E9D-501A-4581-904B-8D8D4EEA5C90}" type="presParOf" srcId="{8F843F91-5919-4953-96FA-0A6C6F4CF780}" destId="{F59261AA-2D66-4B9A-99CA-D9A0F0E0676E}" srcOrd="1" destOrd="0" presId="urn:microsoft.com/office/officeart/2005/8/layout/vList5"/>
    <dgm:cxn modelId="{2C29A404-B807-4841-9459-A32F7563E0E8}" type="presParOf" srcId="{8F843F91-5919-4953-96FA-0A6C6F4CF780}" destId="{15CF9740-2C4E-4C12-8BDD-7A0C0C27E298}" srcOrd="2" destOrd="0" presId="urn:microsoft.com/office/officeart/2005/8/layout/vList5"/>
    <dgm:cxn modelId="{4A98D15E-B305-4603-BB6A-138651E0682A}" type="presParOf" srcId="{15CF9740-2C4E-4C12-8BDD-7A0C0C27E298}" destId="{D3ACF661-61E8-45C6-91F0-C90DD50D188E}" srcOrd="0" destOrd="0" presId="urn:microsoft.com/office/officeart/2005/8/layout/vList5"/>
    <dgm:cxn modelId="{8CBDF714-F9E6-499D-AF33-3215C6E432F7}" type="presParOf" srcId="{15CF9740-2C4E-4C12-8BDD-7A0C0C27E298}" destId="{83DBF6F8-8B82-44AB-856C-F1368C86E9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8C2E6-615C-4AAA-A13F-9FD4CF595E23}">
      <dsp:nvSpPr>
        <dsp:cNvPr id="0" name=""/>
        <dsp:cNvSpPr/>
      </dsp:nvSpPr>
      <dsp:spPr>
        <a:xfrm rot="5400000">
          <a:off x="1674534" y="-536744"/>
          <a:ext cx="754758" cy="19312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Քանակական </a:t>
          </a:r>
          <a:r>
            <a:rPr lang="en-US" sz="1200" b="1" kern="1200" dirty="0" err="1" smtClean="0"/>
            <a:t>հետազոտություն</a:t>
          </a:r>
          <a:endParaRPr lang="en-US" sz="1200" b="1" kern="1200" dirty="0"/>
        </a:p>
      </dsp:txBody>
      <dsp:txXfrm rot="5400000">
        <a:off x="1674534" y="-536744"/>
        <a:ext cx="754758" cy="1931212"/>
      </dsp:txXfrm>
    </dsp:sp>
    <dsp:sp modelId="{AE96AE69-4FB1-4016-8E36-6DBDB9609B25}">
      <dsp:nvSpPr>
        <dsp:cNvPr id="0" name=""/>
        <dsp:cNvSpPr/>
      </dsp:nvSpPr>
      <dsp:spPr>
        <a:xfrm>
          <a:off x="0" y="21"/>
          <a:ext cx="1086307" cy="857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Arial AMU" pitchFamily="34" charset="0"/>
            </a:rPr>
            <a:t>Մեթոդա-բանություն</a:t>
          </a:r>
          <a:endParaRPr lang="en-US" sz="1300" b="1" kern="1200" dirty="0">
            <a:latin typeface="Arial AMU" pitchFamily="34" charset="0"/>
          </a:endParaRPr>
        </a:p>
      </dsp:txBody>
      <dsp:txXfrm>
        <a:off x="0" y="21"/>
        <a:ext cx="1086307" cy="857680"/>
      </dsp:txXfrm>
    </dsp:sp>
    <dsp:sp modelId="{83DBF6F8-8B82-44AB-856C-F1368C86E99D}">
      <dsp:nvSpPr>
        <dsp:cNvPr id="0" name=""/>
        <dsp:cNvSpPr/>
      </dsp:nvSpPr>
      <dsp:spPr>
        <a:xfrm rot="5400000">
          <a:off x="1708841" y="363819"/>
          <a:ext cx="686144" cy="19312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Դեմ առ դեմ </a:t>
          </a:r>
          <a:r>
            <a:rPr lang="en-US" sz="1200" b="1" kern="1200" dirty="0" err="1" smtClean="0"/>
            <a:t>հարցազրույցներ</a:t>
          </a:r>
          <a:endParaRPr lang="en-US" sz="1200" b="1" kern="1200" dirty="0"/>
        </a:p>
      </dsp:txBody>
      <dsp:txXfrm rot="5400000">
        <a:off x="1708841" y="363819"/>
        <a:ext cx="686144" cy="1931212"/>
      </dsp:txXfrm>
    </dsp:sp>
    <dsp:sp modelId="{D3ACF661-61E8-45C6-91F0-C90DD50D188E}">
      <dsp:nvSpPr>
        <dsp:cNvPr id="0" name=""/>
        <dsp:cNvSpPr/>
      </dsp:nvSpPr>
      <dsp:spPr>
        <a:xfrm>
          <a:off x="0" y="900586"/>
          <a:ext cx="1086307" cy="857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Arial AMU" pitchFamily="34" charset="0"/>
            </a:rPr>
            <a:t>Մեթոդ</a:t>
          </a:r>
          <a:endParaRPr lang="en-US" sz="1300" b="1" kern="1200" dirty="0">
            <a:latin typeface="Arial AMU" pitchFamily="34" charset="0"/>
          </a:endParaRPr>
        </a:p>
      </dsp:txBody>
      <dsp:txXfrm>
        <a:off x="0" y="900586"/>
        <a:ext cx="1086307" cy="857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EEC04-DA25-41D7-972B-23A64E634E93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50B92-5CF7-45E2-A9A2-105A73DDB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0B92-5CF7-45E2-A9A2-105A73DDB3B4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12DA16-E1DE-4427-9D48-BF4F1BBF92F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66FC97-E95C-4262-AF31-899120C37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2DA16-E1DE-4427-9D48-BF4F1BBF92F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6FC97-E95C-4262-AF31-899120C37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2DA16-E1DE-4427-9D48-BF4F1BBF92F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6FC97-E95C-4262-AF31-899120C37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2DA16-E1DE-4427-9D48-BF4F1BBF92F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6FC97-E95C-4262-AF31-899120C3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2DA16-E1DE-4427-9D48-BF4F1BBF92F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6FC97-E95C-4262-AF31-899120C3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2DA16-E1DE-4427-9D48-BF4F1BBF92F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6FC97-E95C-4262-AF31-899120C3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2DA16-E1DE-4427-9D48-BF4F1BBF92F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6FC97-E95C-4262-AF31-899120C37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2DA16-E1DE-4427-9D48-BF4F1BBF92F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6FC97-E95C-4262-AF31-899120C3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2DA16-E1DE-4427-9D48-BF4F1BBF92F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6FC97-E95C-4262-AF31-899120C37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12DA16-E1DE-4427-9D48-BF4F1BBF92F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6FC97-E95C-4262-AF31-899120C37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12DA16-E1DE-4427-9D48-BF4F1BBF92F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66FC97-E95C-4262-AF31-899120C3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12DA16-E1DE-4427-9D48-BF4F1BBF92F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466FC97-E95C-4262-AF31-899120C37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1680845"/>
            <a:ext cx="5029200" cy="350075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000" dirty="0" err="1" smtClean="0">
                <a:solidFill>
                  <a:schemeClr val="tx1"/>
                </a:solidFill>
                <a:latin typeface="Arial AMU" pitchFamily="34" charset="0"/>
              </a:rPr>
              <a:t>Օգտագործողների</a:t>
            </a:r>
            <a:r>
              <a:rPr lang="en-US" sz="3000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 AMU" pitchFamily="34" charset="0"/>
              </a:rPr>
              <a:t>շր</a:t>
            </a:r>
            <a:r>
              <a:rPr lang="en-US" sz="3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AMU" pitchFamily="34" charset="0"/>
              </a:rPr>
              <a:t>ջանում</a:t>
            </a:r>
            <a:r>
              <a:rPr 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AMU" pitchFamily="34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AMU" pitchFamily="34" charset="0"/>
              </a:rPr>
              <a:t>հայկական</a:t>
            </a:r>
            <a:r>
              <a:rPr lang="en-US" sz="3000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 AMU" pitchFamily="34" charset="0"/>
              </a:rPr>
              <a:t>դեղագործակ</a:t>
            </a:r>
            <a:r>
              <a:rPr lang="en-US" sz="3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AMU" pitchFamily="34" charset="0"/>
              </a:rPr>
              <a:t>ան</a:t>
            </a:r>
            <a:r>
              <a:rPr 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AMU" pitchFamily="34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AMU" pitchFamily="34" charset="0"/>
              </a:rPr>
              <a:t>արտադրանքի</a:t>
            </a:r>
            <a:r>
              <a:rPr lang="en-US" sz="3000" dirty="0" smtClean="0">
                <a:solidFill>
                  <a:schemeClr val="tx1"/>
                </a:solidFill>
                <a:latin typeface="Arial AMU" pitchFamily="34" charset="0"/>
              </a:rPr>
              <a:t> ընկալման եւ </a:t>
            </a:r>
            <a:r>
              <a:rPr 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AMU" pitchFamily="34" charset="0"/>
              </a:rPr>
              <a:t>վերաբերմունքի</a:t>
            </a:r>
            <a:r>
              <a:rPr lang="en-US" sz="3000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 AMU" pitchFamily="34" charset="0"/>
              </a:rPr>
              <a:t>շուկայական</a:t>
            </a:r>
            <a:r>
              <a:rPr 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AMU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 AMU" pitchFamily="34" charset="0"/>
              </a:rPr>
              <a:t>հետա</a:t>
            </a:r>
            <a:r>
              <a:rPr 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AMU" pitchFamily="34" charset="0"/>
              </a:rPr>
              <a:t>զոտություն</a:t>
            </a:r>
            <a:endParaRPr lang="en-US" sz="3000" dirty="0">
              <a:solidFill>
                <a:schemeClr val="accent1">
                  <a:lumMod val="20000"/>
                  <a:lumOff val="80000"/>
                </a:schemeClr>
              </a:solidFill>
              <a:latin typeface="Arial AMU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 AMU" pitchFamily="34" charset="0"/>
              </a:rPr>
              <a:t>22 Ապրիլ, 2011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 AMU" pitchFamily="34" charset="0"/>
              </a:rPr>
              <a:t>Երեւան</a:t>
            </a:r>
            <a:endParaRPr lang="en-US" sz="2000" b="1" dirty="0">
              <a:solidFill>
                <a:schemeClr val="tx1"/>
              </a:solidFill>
              <a:latin typeface="Arial AMU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456904"/>
            <a:ext cx="4040188" cy="762000"/>
          </a:xfrm>
        </p:spPr>
        <p:txBody>
          <a:bodyPr/>
          <a:lstStyle/>
          <a:p>
            <a:r>
              <a:rPr lang="en-US" dirty="0" smtClean="0">
                <a:latin typeface="Arial AMU" pitchFamily="34" charset="0"/>
              </a:rPr>
              <a:t>Բնակիչ-սպառողներ</a:t>
            </a:r>
            <a:endParaRPr lang="en-US" dirty="0">
              <a:latin typeface="Arial AMU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AMU" pitchFamily="34" charset="0"/>
              </a:rPr>
              <a:t>Ամենաճանաչված դեղերի Top 10</a:t>
            </a:r>
            <a:endParaRPr lang="en-US" dirty="0">
              <a:latin typeface="Arial AMU" pitchFamily="34" charset="0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2246357"/>
            <a:ext cx="4040188" cy="3941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dirty="0" smtClean="0">
                <a:latin typeface="Arial AMU" pitchFamily="34" charset="0"/>
              </a:rPr>
              <a:t>²éÝí³½Ý Ù»Ï ¹»Õ³ÙÇçáóÇ ³ÝáõÝ »Ý ïí»É Ñ³ñóí³Í µÝ³ÏÇã-ëå³éáÕÝ»ñÇ </a:t>
            </a:r>
            <a:r>
              <a:rPr lang="af-ZA" sz="1600" b="1" dirty="0" smtClean="0">
                <a:latin typeface="Arial AMU" pitchFamily="34" charset="0"/>
              </a:rPr>
              <a:t>47%</a:t>
            </a:r>
            <a:r>
              <a:rPr lang="af-ZA" sz="1600" dirty="0" smtClean="0">
                <a:latin typeface="Arial AMU" pitchFamily="34" charset="0"/>
              </a:rPr>
              <a:t>-Á</a:t>
            </a:r>
            <a:r>
              <a:rPr lang="ru-RU" sz="1600" dirty="0" smtClean="0">
                <a:latin typeface="Arial AMU" pitchFamily="34" charset="0"/>
              </a:rPr>
              <a:t>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(</a:t>
            </a:r>
            <a:r>
              <a:rPr lang="af-ZA" sz="1600" i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2008Ã.-ÇÝ ÝáõÛÝ óáõó³ÝÇßÁ Ï³½Ù»É ¿ ÁÝ¹³Ù»ÝÁ 23%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)</a:t>
            </a:r>
            <a:endParaRPr lang="af-ZA" sz="1600" i="1" dirty="0" smtClean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  <a:p>
            <a:pPr>
              <a:buNone/>
            </a:pPr>
            <a:endParaRPr lang="af-ZA" sz="1600" dirty="0" smtClean="0">
              <a:latin typeface="Arial AMU" pitchFamily="34" charset="0"/>
            </a:endParaRPr>
          </a:p>
          <a:p>
            <a:r>
              <a:rPr lang="af-ZA" sz="1600" dirty="0" smtClean="0">
                <a:latin typeface="Arial AMU" pitchFamily="34" charset="0"/>
              </a:rPr>
              <a:t>´Ý³ÏÇã-ëå³éáÕÝ»ñÇ ÏáÕÙÇó ³é³í»É ×³Ý³ãí³Í »Ý ³ÛÝ ¹»Õ»ñÁ, áñáÝù ÑÇÙÝ³Ï³ÝáõÙ ³éÏ³ »Ý ó³ÝÏ³ó³Í ï³Ý ¹»Õ³ïáõ÷áõÙ: ¸ñ³Ýù ÑÇÙÝ³Ï³ÝáõÙ ³é³Ýó µÅßÏÇ óáõóáõÙÇ û·ï³·áñÍíáÕ »õ ³é³çÇÝ µáõÅû·ÝáõÃÛ³Ý ÙÇçáóÝ»ñ »Ý</a:t>
            </a:r>
            <a:r>
              <a:rPr lang="en-US" sz="1600" dirty="0" smtClean="0">
                <a:latin typeface="Arial AMU" pitchFamily="34" charset="0"/>
              </a:rPr>
              <a:t>:</a:t>
            </a:r>
            <a:endParaRPr lang="en-US" sz="1600" b="1" dirty="0" smtClean="0">
              <a:latin typeface="Arial AMU" pitchFamily="34" charset="0"/>
            </a:endParaRPr>
          </a:p>
          <a:p>
            <a:endParaRPr lang="en-US" sz="1600" b="1" dirty="0">
              <a:latin typeface="Arial Armenian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Բնակիչ-սպառողներ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52" y="2701112"/>
            <a:ext cx="8469671" cy="274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" y="2334904"/>
            <a:ext cx="8382000" cy="441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Դեղերի ճանաչվածության փոփոխությունը</a:t>
            </a:r>
            <a:endParaRPr lang="af-ZA" sz="1600" b="1" i="1" dirty="0" smtClean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  <a:p>
            <a:endParaRPr lang="en-US" sz="1600" b="1" dirty="0">
              <a:latin typeface="Arial Armenian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456904"/>
            <a:ext cx="4040188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AMU" pitchFamily="34" charset="0"/>
              </a:rPr>
              <a:t>Բժիշկներ</a:t>
            </a:r>
            <a:endParaRPr lang="en-US" dirty="0">
              <a:latin typeface="Arial AMU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AMU" pitchFamily="34" charset="0"/>
              </a:rPr>
              <a:t>Ամենաճանաչված դեղերի Top 10</a:t>
            </a:r>
            <a:endParaRPr lang="en-US" dirty="0">
              <a:latin typeface="Arial AMU" pitchFamily="34" charset="0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2246357"/>
            <a:ext cx="4040188" cy="3941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dirty="0" smtClean="0">
                <a:latin typeface="Arial AMU" pitchFamily="34" charset="0"/>
              </a:rPr>
              <a:t>´ÅÇßÏÝ»ñÇ ÙÇ³ÛÝ </a:t>
            </a:r>
            <a:r>
              <a:rPr lang="af-ZA" sz="1600" b="1" dirty="0" smtClean="0">
                <a:latin typeface="Arial AMU" pitchFamily="34" charset="0"/>
              </a:rPr>
              <a:t>2.8%</a:t>
            </a:r>
            <a:r>
              <a:rPr lang="af-ZA" sz="1600" dirty="0" smtClean="0">
                <a:latin typeface="Arial AMU" pitchFamily="34" charset="0"/>
              </a:rPr>
              <a:t>-Á ï»ÕÛ³Ï ãÇ Ñ³ÛÏ³Ï³Ý ³ñï³¹ñáõÃÛ³Ý ¹»Õ»ñÇ Ù³ëÇÝ </a:t>
            </a:r>
            <a:r>
              <a:rPr lang="af-ZA" sz="1600" i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(2008Ã.-ÇÝª 4%)</a:t>
            </a:r>
          </a:p>
          <a:p>
            <a:pPr>
              <a:buNone/>
            </a:pPr>
            <a:endParaRPr lang="af-ZA" sz="1600" i="1" dirty="0" smtClean="0">
              <a:latin typeface="Arial AMU" pitchFamily="34" charset="0"/>
            </a:endParaRPr>
          </a:p>
          <a:p>
            <a:r>
              <a:rPr lang="af-ZA" sz="1600" dirty="0" smtClean="0">
                <a:latin typeface="Arial AMU" pitchFamily="34" charset="0"/>
              </a:rPr>
              <a:t>Úáõñ³ù³ÝãÛáõñ µÅÇßÏ ·ÇïÇ ³éÝí³½Ý </a:t>
            </a:r>
            <a:r>
              <a:rPr lang="af-ZA" sz="1600" b="1" dirty="0" smtClean="0">
                <a:latin typeface="Arial AMU" pitchFamily="34" charset="0"/>
              </a:rPr>
              <a:t>6.6</a:t>
            </a:r>
            <a:r>
              <a:rPr lang="af-ZA" sz="1600" dirty="0" smtClean="0">
                <a:latin typeface="Arial AMU" pitchFamily="34" charset="0"/>
              </a:rPr>
              <a:t> ¹»Õ³ÙÇçáóÇ ³ÝáõÝ </a:t>
            </a:r>
            <a:r>
              <a:rPr lang="af-ZA" sz="1600" i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(2008Ã.-ÇÝª 4.6 ¹»Õ³ÙÇçáó)</a:t>
            </a:r>
          </a:p>
          <a:p>
            <a:pPr>
              <a:buNone/>
            </a:pPr>
            <a:endParaRPr lang="af-ZA" sz="1600" i="1" dirty="0" smtClean="0"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Բժիշկներ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" y="2334904"/>
            <a:ext cx="8686800" cy="4412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Դեղերի ճանաչվածությունը՝ սեմինարներին չմասնակցած եւ մասնակցած բժիշկներ</a:t>
            </a:r>
            <a:endParaRPr lang="en-US" sz="1600" b="1" dirty="0">
              <a:latin typeface="Arial Armenian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29" y="2647950"/>
            <a:ext cx="6570971" cy="342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28784" y="5886736"/>
            <a:ext cx="4419600" cy="838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af-ZA" sz="1600" b="1" dirty="0" smtClean="0">
                <a:latin typeface="Arial AMU" pitchFamily="34" charset="0"/>
              </a:rPr>
              <a:t>Ս»ÙÇÝ³ñÝ»ñÇÝ Ù³ëÝ³Ïó³Í µÅÇßÏÝ»ñÇ ßñç³ÝáõÙ Ñ³ÛÏ³Ï³Ý ³ñï³¹ñáõÃÛ³Ý ¹»Õ»ñÇ ×³Ý³ãí³ÍáõÃÛáõÝÝ ³í»ÉÇ µ³ñÓñ ¿</a:t>
            </a:r>
            <a:endParaRPr lang="en-US" sz="1600" b="1" i="1" dirty="0" smtClean="0">
              <a:latin typeface="Arial AMU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456904"/>
            <a:ext cx="4040188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AMU" pitchFamily="34" charset="0"/>
              </a:rPr>
              <a:t>Դեղատների աշխատողներ</a:t>
            </a:r>
            <a:endParaRPr lang="en-US" dirty="0">
              <a:latin typeface="Arial AMU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AMU" pitchFamily="34" charset="0"/>
              </a:rPr>
              <a:t>Ամենաճանաչված դեղերի Top 10</a:t>
            </a:r>
            <a:endParaRPr lang="en-US" dirty="0">
              <a:latin typeface="Arial AMU" pitchFamily="34" charset="0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2246357"/>
            <a:ext cx="4040188" cy="39417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af-ZA" sz="1600" dirty="0" smtClean="0">
                <a:latin typeface="Arial AMU" pitchFamily="34" charset="0"/>
              </a:rPr>
              <a:t>Ð³ÛÏ³Ï³Ý ³ñï³¹ñáõÃÛ³Ý ¹»Õ»ñÇ Ù³ëÇÝ ³Ù»Ý³ï»Õ»Ï³óí³Í ËáõÙµÁ Ï³½ÙáõÙ »Ý ¹»Õ³ïÝ»ñÇ ³ßË³ïáÕÝ»ñÁ</a:t>
            </a:r>
          </a:p>
          <a:p>
            <a:endParaRPr lang="af-ZA" sz="1600" dirty="0" smtClean="0">
              <a:latin typeface="Arial AMU" pitchFamily="34" charset="0"/>
            </a:endParaRPr>
          </a:p>
          <a:p>
            <a:r>
              <a:rPr lang="af-ZA" sz="1600" dirty="0" smtClean="0">
                <a:latin typeface="Arial AMU" pitchFamily="34" charset="0"/>
              </a:rPr>
              <a:t>Նրանք ավելի տեղեկացված են, քան բժիշկները</a:t>
            </a:r>
          </a:p>
          <a:p>
            <a:endParaRPr lang="af-ZA" sz="1600" dirty="0" smtClean="0">
              <a:latin typeface="Arial AMU" pitchFamily="34" charset="0"/>
            </a:endParaRPr>
          </a:p>
          <a:p>
            <a:r>
              <a:rPr lang="af-ZA" sz="1600" dirty="0" smtClean="0">
                <a:latin typeface="Arial AMU" pitchFamily="34" charset="0"/>
              </a:rPr>
              <a:t>Պատճառն այն է, որ ¹»Õ³ïÝ»ñÇ ³ßË³ïáÕÝ»ñÁ, ³ÝÏ³Ë ¹»Õ»ñÇ Ýå³ï³Ï³ÛÇÝ û·ï³·áñÍÙ³Ý áõÕÕáõÃÛáõÝÝ»ñÇó, ·ñ»Ã» ³Ý·Çñ ïÇñ³å»ïáõÙ »Ý µáÉáñ ³ÛÝ ¹»Õ»ñÇ ³ÝáõÝÝ»ñÇÝ, áñáÝù í³×³éíáõÙ »Ý Çñ»Ýó ¹»Õ³ï³ÝÁ</a:t>
            </a:r>
          </a:p>
          <a:p>
            <a:endParaRPr lang="en-US" sz="1600" b="1" dirty="0">
              <a:latin typeface="Arial Armenian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 lnSpcReduction="1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  Դեղատների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աշխատողներ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" y="2334904"/>
            <a:ext cx="8382000" cy="441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Դեղերի ճանաչվածության փոփոխությունը</a:t>
            </a:r>
            <a:endParaRPr lang="af-ZA" sz="1600" b="1" i="1" dirty="0" smtClean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  <a:p>
            <a:endParaRPr lang="en-US" sz="1600" b="1" dirty="0">
              <a:latin typeface="Arial Armenian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59" y="2667000"/>
            <a:ext cx="831186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Բնակիչ-սպառողներ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" y="2334904"/>
            <a:ext cx="8382000" cy="441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Դեղերի մասին տեղեկացվածության աղբյուրները</a:t>
            </a:r>
            <a:endParaRPr lang="en-US" sz="1600" b="1" dirty="0">
              <a:latin typeface="Arial Armenian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183" y="2737512"/>
            <a:ext cx="840259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16" y="2772768"/>
            <a:ext cx="8289648" cy="347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Բժիշկներ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" y="2334904"/>
            <a:ext cx="8382000" cy="441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Դեղերի մասին տեղեկացվածության աղբյուրները</a:t>
            </a:r>
            <a:endParaRPr lang="en-US" sz="1600" b="1" dirty="0">
              <a:latin typeface="Arial Armenian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57200" y="1456904"/>
            <a:ext cx="4267200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Դեղատների աշխատողներ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" y="2334904"/>
            <a:ext cx="8382000" cy="441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Դեղերի մասին տեղեկացվածության աղբյուրները</a:t>
            </a:r>
            <a:endParaRPr lang="en-US" sz="1600" b="1" dirty="0">
              <a:latin typeface="Arial Armenian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768" y="2697712"/>
            <a:ext cx="8428632" cy="33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Բնակիչ-սպառողներ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48200" y="1447800"/>
            <a:ext cx="4191000" cy="8229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Տեղեկացվածությունը դեղագործական ձեռնարկությունների մասին</a:t>
            </a:r>
            <a:endParaRPr lang="en-US" sz="1600" b="1" dirty="0">
              <a:latin typeface="Arial Armenian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249" y="2286000"/>
            <a:ext cx="6612352" cy="41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6877336" y="2323512"/>
            <a:ext cx="2114264" cy="3086688"/>
          </a:xfrm>
        </p:spPr>
        <p:txBody>
          <a:bodyPr>
            <a:normAutofit fontScale="70000" lnSpcReduction="20000"/>
          </a:bodyPr>
          <a:lstStyle/>
          <a:p>
            <a:r>
              <a:rPr lang="fr-FR" sz="1900" dirty="0" smtClean="0">
                <a:latin typeface="Arial AMU" pitchFamily="34" charset="0"/>
              </a:rPr>
              <a:t>´Ý³ÏÇã-ëå³éáÕÝ»ñÇ ÁÝ¹³Ù»ÝÁ </a:t>
            </a:r>
            <a:r>
              <a:rPr lang="fr-FR" sz="1900" b="1" dirty="0" smtClean="0">
                <a:latin typeface="Arial AMU" pitchFamily="34" charset="0"/>
              </a:rPr>
              <a:t>24%</a:t>
            </a:r>
            <a:r>
              <a:rPr lang="fr-FR" sz="1900" dirty="0" smtClean="0">
                <a:latin typeface="Arial AMU" pitchFamily="34" charset="0"/>
              </a:rPr>
              <a:t>-Ý ¿ </a:t>
            </a:r>
            <a:r>
              <a:rPr lang="fr-FR" sz="1900" dirty="0" err="1" smtClean="0">
                <a:latin typeface="Arial AMU" pitchFamily="34" charset="0"/>
              </a:rPr>
              <a:t>Ï³ñáÕ³ó»É</a:t>
            </a:r>
            <a:r>
              <a:rPr lang="fr-FR" sz="1900" dirty="0" smtClean="0">
                <a:latin typeface="Arial AMU" pitchFamily="34" charset="0"/>
              </a:rPr>
              <a:t> ³é³Ýó </a:t>
            </a:r>
            <a:r>
              <a:rPr lang="fr-FR" sz="1900" dirty="0" err="1" smtClean="0">
                <a:latin typeface="Arial AMU" pitchFamily="34" charset="0"/>
              </a:rPr>
              <a:t>Ñáõß»Éáõ</a:t>
            </a:r>
            <a:r>
              <a:rPr lang="fr-FR" sz="1900" dirty="0" smtClean="0">
                <a:latin typeface="Arial AMU" pitchFamily="34" charset="0"/>
              </a:rPr>
              <a:t> ï³É </a:t>
            </a:r>
            <a:r>
              <a:rPr lang="fr-FR" sz="1900" dirty="0" err="1" smtClean="0">
                <a:latin typeface="Arial AMU" pitchFamily="34" charset="0"/>
              </a:rPr>
              <a:t>áñ»õ</a:t>
            </a:r>
            <a:r>
              <a:rPr lang="fr-FR" sz="1900" dirty="0" smtClean="0">
                <a:latin typeface="Arial AMU" pitchFamily="34" charset="0"/>
              </a:rPr>
              <a:t>¿ </a:t>
            </a:r>
            <a:r>
              <a:rPr lang="fr-FR" sz="1900" dirty="0" err="1" smtClean="0">
                <a:latin typeface="Arial AMU" pitchFamily="34" charset="0"/>
              </a:rPr>
              <a:t>Ó»éÝ³ñÏáõÃÛ³Ý</a:t>
            </a:r>
            <a:r>
              <a:rPr lang="fr-FR" sz="1900" dirty="0" smtClean="0">
                <a:latin typeface="Arial AMU" pitchFamily="34" charset="0"/>
              </a:rPr>
              <a:t> ³ÝáõÝ: </a:t>
            </a:r>
          </a:p>
          <a:p>
            <a:endParaRPr lang="fr-FR" dirty="0" smtClean="0">
              <a:latin typeface="Arial AMU" pitchFamily="34" charset="0"/>
            </a:endParaRPr>
          </a:p>
          <a:p>
            <a:r>
              <a:rPr lang="fr-FR" sz="1800" dirty="0" smtClean="0">
                <a:latin typeface="Arial AMU" pitchFamily="34" charset="0"/>
              </a:rPr>
              <a:t> </a:t>
            </a:r>
            <a:r>
              <a:rPr lang="fr-FR" sz="1900" dirty="0" smtClean="0">
                <a:latin typeface="Arial AMU" pitchFamily="34" charset="0"/>
              </a:rPr>
              <a:t>´Ý³ÏÇã-ëå³éáÕÝ»ñÇ </a:t>
            </a:r>
            <a:r>
              <a:rPr lang="fr-FR" sz="1900" dirty="0" err="1" smtClean="0">
                <a:latin typeface="Arial AMU" pitchFamily="34" charset="0"/>
              </a:rPr>
              <a:t>ÏáÕÙÇó</a:t>
            </a:r>
            <a:r>
              <a:rPr lang="fr-FR" sz="1900" dirty="0" smtClean="0">
                <a:latin typeface="Arial AMU" pitchFamily="34" charset="0"/>
              </a:rPr>
              <a:t> </a:t>
            </a:r>
            <a:r>
              <a:rPr lang="fr-FR" sz="1900" b="1" dirty="0" smtClean="0">
                <a:latin typeface="Arial AMU" pitchFamily="34" charset="0"/>
              </a:rPr>
              <a:t>³é³Ýó </a:t>
            </a:r>
            <a:r>
              <a:rPr lang="fr-FR" sz="1900" b="1" dirty="0" err="1" smtClean="0">
                <a:latin typeface="Arial AMU" pitchFamily="34" charset="0"/>
              </a:rPr>
              <a:t>Ñáõß»Éáõ</a:t>
            </a:r>
            <a:r>
              <a:rPr lang="fr-FR" sz="1900" b="1" dirty="0" smtClean="0">
                <a:latin typeface="Arial AMU" pitchFamily="34" charset="0"/>
              </a:rPr>
              <a:t> </a:t>
            </a:r>
            <a:r>
              <a:rPr lang="fr-FR" sz="1900" dirty="0" err="1" smtClean="0">
                <a:latin typeface="Arial AMU" pitchFamily="34" charset="0"/>
              </a:rPr>
              <a:t>³é³í»É</a:t>
            </a:r>
            <a:r>
              <a:rPr lang="fr-FR" sz="1900" dirty="0" smtClean="0">
                <a:latin typeface="Arial AMU" pitchFamily="34" charset="0"/>
              </a:rPr>
              <a:t> Ñ³×³Ë </a:t>
            </a:r>
            <a:r>
              <a:rPr lang="fr-FR" sz="1900" dirty="0" err="1" smtClean="0">
                <a:latin typeface="Arial AMU" pitchFamily="34" charset="0"/>
              </a:rPr>
              <a:t>ïñí»É</a:t>
            </a:r>
            <a:r>
              <a:rPr lang="fr-FR" sz="1900" dirty="0" smtClean="0">
                <a:latin typeface="Arial AMU" pitchFamily="34" charset="0"/>
              </a:rPr>
              <a:t> ¿ </a:t>
            </a:r>
            <a:r>
              <a:rPr lang="fr-FR" sz="1900" b="1" dirty="0" smtClean="0">
                <a:latin typeface="Arial AMU" pitchFamily="34" charset="0"/>
              </a:rPr>
              <a:t>¾ëÏáõÉ³åÇ »õ ²ñ÷ÇÙ»¹Ç </a:t>
            </a:r>
            <a:r>
              <a:rPr lang="fr-FR" sz="1900" dirty="0" smtClean="0">
                <a:latin typeface="Arial AMU" pitchFamily="34" charset="0"/>
              </a:rPr>
              <a:t>³ÝáõÝÝ»ñÁ: </a:t>
            </a:r>
            <a:endParaRPr lang="ru-RU" sz="19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latin typeface="Arial AMU" pitchFamily="34" charset="0"/>
              </a:rPr>
              <a:t>Հետազոտության</a:t>
            </a:r>
            <a:r>
              <a:rPr lang="en-US" dirty="0" smtClean="0">
                <a:latin typeface="Arial AMU" pitchFamily="34" charset="0"/>
              </a:rPr>
              <a:t> </a:t>
            </a:r>
            <a:r>
              <a:rPr lang="en-US" dirty="0" err="1" smtClean="0">
                <a:latin typeface="Arial AMU" pitchFamily="34" charset="0"/>
              </a:rPr>
              <a:t>իրականացումը</a:t>
            </a:r>
            <a:endParaRPr lang="en-US" dirty="0" smtClean="0">
              <a:latin typeface="Arial AMU" pitchFamily="34" charset="0"/>
            </a:endParaRPr>
          </a:p>
          <a:p>
            <a:endParaRPr lang="en-US" dirty="0" smtClean="0">
              <a:latin typeface="Arial AMU" pitchFamily="34" charset="0"/>
            </a:endParaRPr>
          </a:p>
          <a:p>
            <a:r>
              <a:rPr lang="en-US" dirty="0" smtClean="0">
                <a:latin typeface="Arial AMU" pitchFamily="34" charset="0"/>
              </a:rPr>
              <a:t>Ð»ï³½áïáõÃÛ³Ý Ýå³ï³Ïները </a:t>
            </a:r>
          </a:p>
          <a:p>
            <a:endParaRPr lang="en-US" dirty="0" smtClean="0">
              <a:latin typeface="Arial AMU" pitchFamily="34" charset="0"/>
            </a:endParaRPr>
          </a:p>
          <a:p>
            <a:r>
              <a:rPr lang="en-US" dirty="0" err="1" smtClean="0">
                <a:latin typeface="Arial AMU" pitchFamily="34" charset="0"/>
              </a:rPr>
              <a:t>Մեթոդաբանական</a:t>
            </a:r>
            <a:r>
              <a:rPr lang="en-US" dirty="0" smtClean="0">
                <a:latin typeface="Arial AMU" pitchFamily="34" charset="0"/>
              </a:rPr>
              <a:t> </a:t>
            </a:r>
            <a:r>
              <a:rPr lang="en-US" dirty="0" err="1" smtClean="0">
                <a:latin typeface="Arial AMU" pitchFamily="34" charset="0"/>
              </a:rPr>
              <a:t>մոտեցումներ</a:t>
            </a:r>
            <a:endParaRPr lang="en-US" dirty="0" smtClean="0">
              <a:latin typeface="Arial AMU" pitchFamily="34" charset="0"/>
            </a:endParaRPr>
          </a:p>
          <a:p>
            <a:endParaRPr lang="en-US" dirty="0" smtClean="0">
              <a:latin typeface="Arial AMU" pitchFamily="34" charset="0"/>
            </a:endParaRPr>
          </a:p>
          <a:p>
            <a:r>
              <a:rPr lang="en-US" dirty="0" err="1" smtClean="0">
                <a:latin typeface="Arial AMU" pitchFamily="34" charset="0"/>
              </a:rPr>
              <a:t>Օգտագործողների</a:t>
            </a:r>
            <a:r>
              <a:rPr lang="en-US" dirty="0" smtClean="0">
                <a:latin typeface="Arial AMU" pitchFamily="34" charset="0"/>
              </a:rPr>
              <a:t> </a:t>
            </a:r>
            <a:r>
              <a:rPr lang="en-US" dirty="0" err="1" smtClean="0">
                <a:latin typeface="Arial AMU" pitchFamily="34" charset="0"/>
              </a:rPr>
              <a:t>տեղեկացվածությունը</a:t>
            </a:r>
            <a:endParaRPr lang="en-US" dirty="0" smtClean="0">
              <a:latin typeface="Arial AMU" pitchFamily="34" charset="0"/>
            </a:endParaRPr>
          </a:p>
          <a:p>
            <a:endParaRPr lang="en-US" dirty="0" smtClean="0">
              <a:latin typeface="Arial AMU" pitchFamily="34" charset="0"/>
            </a:endParaRPr>
          </a:p>
          <a:p>
            <a:r>
              <a:rPr lang="en-US" dirty="0" err="1" smtClean="0">
                <a:latin typeface="Arial AMU" pitchFamily="34" charset="0"/>
              </a:rPr>
              <a:t>Օգտագործողների</a:t>
            </a:r>
            <a:r>
              <a:rPr lang="en-US" dirty="0" smtClean="0">
                <a:latin typeface="Arial AMU" pitchFamily="34" charset="0"/>
              </a:rPr>
              <a:t> </a:t>
            </a:r>
            <a:r>
              <a:rPr lang="en-US" dirty="0" err="1" smtClean="0">
                <a:latin typeface="Arial AMU" pitchFamily="34" charset="0"/>
              </a:rPr>
              <a:t>վերաբերմունքը</a:t>
            </a:r>
            <a:endParaRPr lang="en-US" dirty="0" smtClean="0">
              <a:latin typeface="Arial AMU" pitchFamily="34" charset="0"/>
            </a:endParaRPr>
          </a:p>
          <a:p>
            <a:endParaRPr lang="en-US" dirty="0" smtClean="0">
              <a:latin typeface="Arial AMU" pitchFamily="34" charset="0"/>
            </a:endParaRPr>
          </a:p>
          <a:p>
            <a:r>
              <a:rPr lang="en-US" dirty="0" err="1" smtClean="0">
                <a:latin typeface="Arial AMU" pitchFamily="34" charset="0"/>
              </a:rPr>
              <a:t>Օգտագործողների</a:t>
            </a:r>
            <a:r>
              <a:rPr lang="en-US" dirty="0" smtClean="0">
                <a:latin typeface="Arial AMU" pitchFamily="34" charset="0"/>
              </a:rPr>
              <a:t> </a:t>
            </a:r>
            <a:r>
              <a:rPr lang="en-US" dirty="0" err="1" smtClean="0">
                <a:latin typeface="Arial AMU" pitchFamily="34" charset="0"/>
              </a:rPr>
              <a:t>վարքագիծը</a:t>
            </a:r>
            <a:endParaRPr lang="en-US" dirty="0" smtClean="0">
              <a:latin typeface="Arial AMU" pitchFamily="34" charset="0"/>
            </a:endParaRPr>
          </a:p>
          <a:p>
            <a:endParaRPr lang="en-US" dirty="0" smtClean="0">
              <a:latin typeface="Arial AMU" pitchFamily="34" charset="0"/>
            </a:endParaRPr>
          </a:p>
          <a:p>
            <a:r>
              <a:rPr lang="en-US" dirty="0" err="1" smtClean="0">
                <a:latin typeface="Arial AMU" pitchFamily="34" charset="0"/>
              </a:rPr>
              <a:t>Օգտագործողները</a:t>
            </a:r>
            <a:r>
              <a:rPr lang="en-US" dirty="0" smtClean="0">
                <a:latin typeface="Arial AMU" pitchFamily="34" charset="0"/>
              </a:rPr>
              <a:t> </a:t>
            </a:r>
            <a:r>
              <a:rPr lang="en-US" b="1" dirty="0" err="1" smtClean="0">
                <a:latin typeface="Arial AMU" pitchFamily="34" charset="0"/>
              </a:rPr>
              <a:t>Առողջ</a:t>
            </a:r>
            <a:r>
              <a:rPr lang="en-US" b="1" dirty="0" smtClean="0">
                <a:latin typeface="Arial AMU" pitchFamily="34" charset="0"/>
              </a:rPr>
              <a:t> </a:t>
            </a:r>
            <a:r>
              <a:rPr lang="en-US" b="1" dirty="0" err="1" smtClean="0">
                <a:latin typeface="Arial AMU" pitchFamily="34" charset="0"/>
              </a:rPr>
              <a:t>Ազգ</a:t>
            </a:r>
            <a:r>
              <a:rPr lang="en-US" b="1" dirty="0" smtClean="0">
                <a:latin typeface="Arial AMU" pitchFamily="34" charset="0"/>
              </a:rPr>
              <a:t>, </a:t>
            </a:r>
            <a:r>
              <a:rPr lang="en-US" b="1" dirty="0" err="1" smtClean="0">
                <a:latin typeface="Arial AMU" pitchFamily="34" charset="0"/>
              </a:rPr>
              <a:t>Առողջ</a:t>
            </a:r>
            <a:r>
              <a:rPr lang="en-US" b="1" dirty="0" smtClean="0">
                <a:latin typeface="Arial AMU" pitchFamily="34" charset="0"/>
              </a:rPr>
              <a:t> </a:t>
            </a:r>
            <a:r>
              <a:rPr lang="en-US" b="1" dirty="0" err="1" smtClean="0">
                <a:latin typeface="Arial AMU" pitchFamily="34" charset="0"/>
              </a:rPr>
              <a:t>Տնտեսություն</a:t>
            </a:r>
            <a:r>
              <a:rPr lang="en-US" i="1" dirty="0" smtClean="0">
                <a:latin typeface="Arial AMU" pitchFamily="34" charset="0"/>
              </a:rPr>
              <a:t> </a:t>
            </a:r>
            <a:r>
              <a:rPr lang="en-US" dirty="0" err="1" smtClean="0">
                <a:latin typeface="Arial AMU" pitchFamily="34" charset="0"/>
              </a:rPr>
              <a:t>քարոզարշավի</a:t>
            </a:r>
            <a:r>
              <a:rPr lang="en-US" dirty="0" smtClean="0">
                <a:latin typeface="Arial AMU" pitchFamily="34" charset="0"/>
              </a:rPr>
              <a:t> մասին</a:t>
            </a:r>
          </a:p>
          <a:p>
            <a:endParaRPr lang="en-US" dirty="0" smtClean="0">
              <a:latin typeface="Arial AMU" pitchFamily="34" charset="0"/>
            </a:endParaRPr>
          </a:p>
          <a:p>
            <a:r>
              <a:rPr lang="en-US" dirty="0" err="1" smtClean="0">
                <a:latin typeface="Arial AMU" pitchFamily="34" charset="0"/>
              </a:rPr>
              <a:t>Հայկական</a:t>
            </a:r>
            <a:r>
              <a:rPr lang="en-US" dirty="0" smtClean="0">
                <a:latin typeface="Arial AMU" pitchFamily="34" charset="0"/>
              </a:rPr>
              <a:t> </a:t>
            </a:r>
            <a:r>
              <a:rPr lang="en-US" dirty="0" err="1" smtClean="0">
                <a:latin typeface="Arial AMU" pitchFamily="34" charset="0"/>
              </a:rPr>
              <a:t>դեղագործական</a:t>
            </a:r>
            <a:r>
              <a:rPr lang="en-US" dirty="0" smtClean="0">
                <a:latin typeface="Arial AMU" pitchFamily="34" charset="0"/>
              </a:rPr>
              <a:t> </a:t>
            </a:r>
            <a:r>
              <a:rPr lang="en-US" dirty="0" err="1" smtClean="0">
                <a:latin typeface="Arial AMU" pitchFamily="34" charset="0"/>
              </a:rPr>
              <a:t>ձեռնարկությունների</a:t>
            </a:r>
            <a:r>
              <a:rPr lang="en-US" dirty="0" smtClean="0">
                <a:latin typeface="Arial AMU" pitchFamily="34" charset="0"/>
              </a:rPr>
              <a:t> գործունեության </a:t>
            </a:r>
            <a:r>
              <a:rPr lang="en-US" dirty="0" err="1" smtClean="0">
                <a:latin typeface="Arial AMU" pitchFamily="34" charset="0"/>
              </a:rPr>
              <a:t>ցուցանիշների</a:t>
            </a:r>
            <a:r>
              <a:rPr lang="en-US" dirty="0" smtClean="0">
                <a:latin typeface="Arial AMU" pitchFamily="34" charset="0"/>
              </a:rPr>
              <a:t> </a:t>
            </a:r>
            <a:r>
              <a:rPr lang="en-US" dirty="0" err="1" smtClean="0">
                <a:latin typeface="Arial AMU" pitchFamily="34" charset="0"/>
              </a:rPr>
              <a:t>դինամիկան</a:t>
            </a:r>
            <a:r>
              <a:rPr lang="en-US" dirty="0" smtClean="0">
                <a:latin typeface="Arial AMU" pitchFamily="34" charset="0"/>
              </a:rPr>
              <a:t> 2008-2011 </a:t>
            </a:r>
            <a:endParaRPr lang="en-US" dirty="0">
              <a:latin typeface="Arial AMU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ԲՈՎԱՆԴԱԿՈՒԹՅՈՒՆ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Բժիշկներ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48200" y="1447800"/>
            <a:ext cx="4191000" cy="8229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Տեղեկացվածությունը դեղագործական ձեռնարկությունների մասին</a:t>
            </a:r>
            <a:endParaRPr lang="en-US" sz="1600" b="1" dirty="0">
              <a:latin typeface="Arial Armenian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6295" y="2294245"/>
            <a:ext cx="6252601" cy="389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96" y="2362201"/>
            <a:ext cx="2258704" cy="186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57200" y="1456904"/>
            <a:ext cx="4267200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Դեղատների աշխատողներ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48200" y="1447800"/>
            <a:ext cx="4191000" cy="8229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Տեղեկացվածությունը դեղագործական ձեռնարկությունների մասին</a:t>
            </a:r>
            <a:endParaRPr lang="en-US" sz="1600" b="1" dirty="0">
              <a:latin typeface="Arial Armenian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48" y="2300929"/>
            <a:ext cx="6387152" cy="400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658968" y="2323512"/>
            <a:ext cx="2485032" cy="4229688"/>
          </a:xfrm>
        </p:spPr>
        <p:txBody>
          <a:bodyPr>
            <a:normAutofit fontScale="70000" lnSpcReduction="20000"/>
          </a:bodyPr>
          <a:lstStyle/>
          <a:p>
            <a:r>
              <a:rPr lang="fr-FR" sz="1900" dirty="0" smtClean="0">
                <a:latin typeface="Arial AMU" pitchFamily="34" charset="0"/>
              </a:rPr>
              <a:t>´³óÇ </a:t>
            </a:r>
            <a:r>
              <a:rPr lang="fr-FR" sz="1900" dirty="0" err="1" smtClean="0">
                <a:latin typeface="Arial AMU" pitchFamily="34" charset="0"/>
              </a:rPr>
              <a:t>í»ñáÑÇßÛ³É</a:t>
            </a:r>
            <a:r>
              <a:rPr lang="fr-FR" sz="1900" dirty="0" smtClean="0">
                <a:latin typeface="Arial AMU" pitchFamily="34" charset="0"/>
              </a:rPr>
              <a:t> 13 </a:t>
            </a:r>
            <a:r>
              <a:rPr lang="fr-FR" sz="1900" dirty="0" err="1" smtClean="0">
                <a:latin typeface="Arial AMU" pitchFamily="34" charset="0"/>
              </a:rPr>
              <a:t>Ó»éÝ³ñÏáõÃÛáõÝÝ</a:t>
            </a:r>
            <a:r>
              <a:rPr lang="fr-FR" sz="1900" dirty="0" smtClean="0">
                <a:latin typeface="Arial AMU" pitchFamily="34" charset="0"/>
              </a:rPr>
              <a:t>»</a:t>
            </a:r>
            <a:r>
              <a:rPr lang="fr-FR" sz="1900" dirty="0" err="1" smtClean="0">
                <a:latin typeface="Arial AMU" pitchFamily="34" charset="0"/>
              </a:rPr>
              <a:t>ñÇó</a:t>
            </a:r>
            <a:r>
              <a:rPr lang="fr-FR" sz="1900" dirty="0" smtClean="0">
                <a:latin typeface="Arial AMU" pitchFamily="34" charset="0"/>
              </a:rPr>
              <a:t>, ¹»Õ³ïÝ»ñÇ ³ßË³-</a:t>
            </a:r>
            <a:r>
              <a:rPr lang="fr-FR" sz="1900" dirty="0" err="1" smtClean="0">
                <a:latin typeface="Arial AMU" pitchFamily="34" charset="0"/>
              </a:rPr>
              <a:t>ïáÕÝ»ñÁ</a:t>
            </a:r>
            <a:r>
              <a:rPr lang="fr-FR" sz="1900" dirty="0" smtClean="0">
                <a:latin typeface="Arial AMU" pitchFamily="34" charset="0"/>
              </a:rPr>
              <a:t> </a:t>
            </a:r>
            <a:r>
              <a:rPr lang="fr-FR" sz="1900" dirty="0" err="1" smtClean="0">
                <a:latin typeface="Arial AMU" pitchFamily="34" charset="0"/>
              </a:rPr>
              <a:t>ïí»É</a:t>
            </a:r>
            <a:r>
              <a:rPr lang="fr-FR" sz="1900" dirty="0" smtClean="0">
                <a:latin typeface="Arial AMU" pitchFamily="34" charset="0"/>
              </a:rPr>
              <a:t> »Ý »</a:t>
            </a:r>
            <a:r>
              <a:rPr lang="fr-FR" sz="1900" dirty="0" err="1" smtClean="0">
                <a:latin typeface="Arial AMU" pitchFamily="34" charset="0"/>
              </a:rPr>
              <a:t>õë</a:t>
            </a:r>
            <a:r>
              <a:rPr lang="fr-FR" sz="1900" dirty="0" smtClean="0">
                <a:latin typeface="Arial AMU" pitchFamily="34" charset="0"/>
              </a:rPr>
              <a:t> 12 ³ÛÉ </a:t>
            </a:r>
            <a:r>
              <a:rPr lang="fr-FR" sz="1900" dirty="0" err="1" smtClean="0">
                <a:latin typeface="Arial AMU" pitchFamily="34" charset="0"/>
              </a:rPr>
              <a:t>Ó»éÝ³ñÏáõÃÛáõÝÝ</a:t>
            </a:r>
            <a:r>
              <a:rPr lang="fr-FR" sz="1900" dirty="0" smtClean="0">
                <a:latin typeface="Arial AMU" pitchFamily="34" charset="0"/>
              </a:rPr>
              <a:t>»</a:t>
            </a:r>
            <a:r>
              <a:rPr lang="fr-FR" sz="1900" dirty="0" err="1" smtClean="0">
                <a:latin typeface="Arial AMU" pitchFamily="34" charset="0"/>
              </a:rPr>
              <a:t>ñÇ</a:t>
            </a:r>
            <a:r>
              <a:rPr lang="fr-FR" sz="1900" dirty="0" smtClean="0">
                <a:latin typeface="Arial AMU" pitchFamily="34" charset="0"/>
              </a:rPr>
              <a:t> ³ÝáõÝÝ»ñª Ï³ñÍ»Éáí, Ã» ¹ñ³Ýù ³ñï³¹ñáÕÝ»ñ »Ý: </a:t>
            </a:r>
            <a:r>
              <a:rPr lang="fr-FR" sz="1900" dirty="0" err="1" smtClean="0">
                <a:latin typeface="Arial AMU" pitchFamily="34" charset="0"/>
              </a:rPr>
              <a:t>²é³í»É</a:t>
            </a:r>
            <a:r>
              <a:rPr lang="fr-FR" sz="1900" dirty="0" smtClean="0">
                <a:latin typeface="Arial AMU" pitchFamily="34" charset="0"/>
              </a:rPr>
              <a:t> Ñ³×³Ë </a:t>
            </a:r>
            <a:r>
              <a:rPr lang="fr-FR" sz="1900" dirty="0" err="1" smtClean="0">
                <a:latin typeface="Arial AMU" pitchFamily="34" charset="0"/>
              </a:rPr>
              <a:t>ïñí»É</a:t>
            </a:r>
            <a:r>
              <a:rPr lang="fr-FR" sz="1900" dirty="0" smtClean="0">
                <a:latin typeface="Arial AMU" pitchFamily="34" charset="0"/>
              </a:rPr>
              <a:t> »Ý ²Éý³ ü³ñÙÇ »õ ²ñýÇïáý³ñÙÇ ³ÝáõÝÝ»ñÁ: ²Ûë ÷³ëïÁ </a:t>
            </a:r>
            <a:r>
              <a:rPr lang="fr-FR" sz="1900" dirty="0" err="1" smtClean="0">
                <a:latin typeface="Arial AMU" pitchFamily="34" charset="0"/>
              </a:rPr>
              <a:t>ËáëáõÙ</a:t>
            </a:r>
            <a:r>
              <a:rPr lang="fr-FR" sz="1900" dirty="0" smtClean="0">
                <a:latin typeface="Arial AMU" pitchFamily="34" charset="0"/>
              </a:rPr>
              <a:t> ¿ ³ÛÝ Ù³ëÇÝ, áñ ¹»Õ³ïÝ»ñÇ ³ßË³-</a:t>
            </a:r>
            <a:r>
              <a:rPr lang="fr-FR" sz="1900" dirty="0" err="1" smtClean="0">
                <a:latin typeface="Arial AMU" pitchFamily="34" charset="0"/>
              </a:rPr>
              <a:t>ïáÕÝ»ñÁ</a:t>
            </a:r>
            <a:r>
              <a:rPr lang="fr-FR" sz="1900" dirty="0" smtClean="0">
                <a:latin typeface="Arial AMU" pitchFamily="34" charset="0"/>
              </a:rPr>
              <a:t> </a:t>
            </a:r>
            <a:r>
              <a:rPr lang="fr-FR" sz="1900" dirty="0" err="1" smtClean="0">
                <a:latin typeface="Arial AMU" pitchFamily="34" charset="0"/>
              </a:rPr>
              <a:t>³í»ÉÇ</a:t>
            </a:r>
            <a:r>
              <a:rPr lang="fr-FR" sz="1900" dirty="0" smtClean="0">
                <a:latin typeface="Arial AMU" pitchFamily="34" charset="0"/>
              </a:rPr>
              <a:t> ßáõï ·</a:t>
            </a:r>
            <a:r>
              <a:rPr lang="fr-FR" sz="1900" dirty="0" err="1" smtClean="0">
                <a:latin typeface="Arial AMU" pitchFamily="34" charset="0"/>
              </a:rPr>
              <a:t>Çï»Ý</a:t>
            </a:r>
            <a:r>
              <a:rPr lang="fr-FR" sz="1900" dirty="0" smtClean="0">
                <a:latin typeface="Arial AMU" pitchFamily="34" charset="0"/>
              </a:rPr>
              <a:t> </a:t>
            </a:r>
            <a:r>
              <a:rPr lang="fr-FR" sz="1900" dirty="0" err="1" smtClean="0">
                <a:latin typeface="Arial AMU" pitchFamily="34" charset="0"/>
              </a:rPr>
              <a:t>Çñ»Ýó</a:t>
            </a:r>
            <a:r>
              <a:rPr lang="fr-FR" sz="1900" dirty="0" smtClean="0">
                <a:latin typeface="Arial AMU" pitchFamily="34" charset="0"/>
              </a:rPr>
              <a:t> Ùáï í³×³éíáÕ ¹»</a:t>
            </a:r>
            <a:r>
              <a:rPr lang="fr-FR" sz="1900" dirty="0" err="1" smtClean="0">
                <a:latin typeface="Arial AMU" pitchFamily="34" charset="0"/>
              </a:rPr>
              <a:t>Õ»ñÇ</a:t>
            </a:r>
            <a:r>
              <a:rPr lang="fr-FR" sz="1900" dirty="0" smtClean="0">
                <a:latin typeface="Arial AMU" pitchFamily="34" charset="0"/>
              </a:rPr>
              <a:t> Ù³ï³Ï³ñ³ñÝ»ñÇ ³ÝáõÝÝ»ñÁ, ë³Ï³ÛÝ ¹ñ³ÝóÇó áñáÝù »Ý ³ñï³¹ñáÕÝ»ñ »õ áñáÝù </a:t>
            </a:r>
            <a:r>
              <a:rPr lang="fr-FR" sz="1900" dirty="0" err="1" smtClean="0">
                <a:latin typeface="Arial AMU" pitchFamily="34" charset="0"/>
              </a:rPr>
              <a:t>Ý»ñÙáõÍáÕÝ»ñ</a:t>
            </a:r>
            <a:r>
              <a:rPr lang="fr-FR" sz="1900" dirty="0" smtClean="0">
                <a:latin typeface="Arial AMU" pitchFamily="34" charset="0"/>
              </a:rPr>
              <a:t>ª Ýñ³Ýù ³ÛÝù³Ý ¿É É³í ã·Çï»Ý³ÝáõÝÝ»</a:t>
            </a:r>
            <a:r>
              <a:rPr lang="fr-FR" sz="1900" dirty="0" err="1" smtClean="0">
                <a:latin typeface="Arial AMU" pitchFamily="34" charset="0"/>
              </a:rPr>
              <a:t>ñÁ</a:t>
            </a:r>
            <a:r>
              <a:rPr lang="fr-FR" sz="1900" dirty="0" smtClean="0">
                <a:latin typeface="Arial AMU" pitchFamily="34" charset="0"/>
              </a:rPr>
              <a:t> </a:t>
            </a:r>
            <a:endParaRPr lang="ru-RU" sz="19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Բնակիչ-սպառողներ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" y="2334904"/>
            <a:ext cx="8382000" cy="441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Դեղագործական ձեռնարկությունների մասին տեղեկացվածության աղբյուրները</a:t>
            </a:r>
            <a:endParaRPr lang="en-US" sz="1600" b="1" dirty="0">
              <a:latin typeface="Arial Armenian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88608"/>
            <a:ext cx="8390938" cy="355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Բնակիչ-սպառողներ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762000" y="2628328"/>
            <a:ext cx="5638800" cy="441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Ուշագրավ փոփոխություններ</a:t>
            </a:r>
            <a:endParaRPr lang="en-US" sz="1600" b="1" dirty="0">
              <a:latin typeface="Arial Armenian" pitchFamily="34" charset="0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9472" y="2296232"/>
            <a:ext cx="8382000" cy="4469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Դեղագործական ձեռնարկությունների մասին տեղեկացվածության աղբյուրները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759728" y="2993408"/>
            <a:ext cx="8229600" cy="34290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af-ZA" dirty="0" smtClean="0">
                <a:latin typeface="Arial AMU" pitchFamily="34" charset="0"/>
              </a:rPr>
              <a:t>ԿñÏÝ³ÏÇ ³Ý·³Ù Ýí³½»É ¿ ³ÛÝ µÝ³ÏÇã-ëå³éáÕÝ»ñÇ ù³Ý³ÏÁ, áíù»ñ </a:t>
            </a:r>
            <a:r>
              <a:rPr lang="af-ZA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ã»Ý ÑÇßáõÙ, Ã» ÇÝãå»ë »õ áñï»ÕÇó »Ý Éë»É Çñ»Ýó Í³ÝáÃ ³ñï³¹ñáÕÝ»ñÇ ³ÝáõÝÝ»ñÁ</a:t>
            </a:r>
            <a:r>
              <a:rPr lang="af-ZA" dirty="0" smtClean="0">
                <a:latin typeface="Arial AMU" pitchFamily="34" charset="0"/>
              </a:rPr>
              <a:t>,</a:t>
            </a:r>
          </a:p>
          <a:p>
            <a:pPr lvl="1"/>
            <a:endParaRPr lang="ru-RU" dirty="0" smtClean="0"/>
          </a:p>
          <a:p>
            <a:pPr lvl="1"/>
            <a:r>
              <a:rPr lang="af-ZA" dirty="0" smtClean="0">
                <a:latin typeface="Arial AMU" pitchFamily="34" charset="0"/>
              </a:rPr>
              <a:t>Հ³ÛÏ³Ï³Ý ¹»Õ³·áñÍ³Ï³Ý Ó»éÝ³ñÏáõÃÛáõÝÝ»ñÇ Ù³ëÇÝ µÝ³ÏÇã-ëå³éáÕÝ»ñÇ ßñç³ÝáõÙ </a:t>
            </a:r>
            <a:r>
              <a:rPr lang="af-ZA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ï»Õ»ÏáõÃÛáõÝÝ»ñ ï³ñ³Í»Éáõ Ñ³ñóáõÙ ÏïñáõÏ Ù»Í³ó»É ¿ ¹»Õ³ïÝ»ñÇ (å»ïù ¿ Ñ³ëÏ³Ý³Éª ¹»Õ³ïÝ»ñÇ ³ßË³ïáÕÝ»ñÇ) ¹»ñ³Ï³ï³ñáõÃÛáõÝÁ</a:t>
            </a:r>
            <a:r>
              <a:rPr lang="af-ZA" dirty="0" smtClean="0">
                <a:latin typeface="Arial AMU" pitchFamily="34" charset="0"/>
              </a:rPr>
              <a:t>. 5 Ó»éÝ³ñÏáõÃÛáõÝÝ»ñÇ (ÑÇÙÝ³Ï³ÝáõÙª ßñç³Ý³éáõÃÛ³Ùµ ÷áùñ) Ñ³Ù³ñ ¹³ ï»Õ»Ï³ïíáõÃÛ³Ý ï³ñ³ÍÙ³Ý ·ÉË³íáñ áõÕÇÝ ¿, </a:t>
            </a:r>
          </a:p>
          <a:p>
            <a:pPr lvl="1"/>
            <a:endParaRPr lang="ru-RU" dirty="0" smtClean="0"/>
          </a:p>
          <a:p>
            <a:pPr lvl="1"/>
            <a:r>
              <a:rPr lang="af-ZA" dirty="0" smtClean="0">
                <a:latin typeface="Arial AMU" pitchFamily="34" charset="0"/>
              </a:rPr>
              <a:t>Ոñå»ë ï»Õ»Ï³ïíáõÃÛ³Ý ³ÕµÛáõñÝ»ñª µÝ³ÏÇã-ëå³éáÕÝ»ñÇ ßñç³ÝáõÙ </a:t>
            </a:r>
            <a:r>
              <a:rPr lang="af-ZA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½·³ÉÇáñ»Ý Ýí³½»É ¿ Ñ»éáõëï³ï»ë³ÛÇÝ Ñ³Õáñ¹áõÙÝ»ñÇ »õ Ñ»éáõëï³·áí³½¹Ç ¹»ñ³Ï³ï³ñáõÃÛáõÝÁ</a:t>
            </a:r>
            <a:r>
              <a:rPr lang="af-ZA" dirty="0" smtClean="0">
                <a:latin typeface="Arial AMU" pitchFamily="34" charset="0"/>
              </a:rPr>
              <a:t>,</a:t>
            </a:r>
          </a:p>
          <a:p>
            <a:pPr lvl="1"/>
            <a:endParaRPr lang="ru-RU" dirty="0" smtClean="0"/>
          </a:p>
          <a:p>
            <a:pPr lvl="1"/>
            <a:r>
              <a:rPr lang="af-ZA" dirty="0" smtClean="0">
                <a:latin typeface="Arial AMU" pitchFamily="34" charset="0"/>
              </a:rPr>
              <a:t>Հ³ÛÏ³Ï³Ý ¹»Õ³·áñÍ³Ï³Ý Ó»éÝ³ñÏáõÃÛáõÝÝ»ñÇ Ù³ëÇÝ </a:t>
            </a:r>
            <a:r>
              <a:rPr lang="af-ZA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µÝ³ÏÇã-ëå³éáÕÝ»ñÇ ßñç³ÝáõÙ ³éÏ³ ¿ ï»Õ»Ï³ïíáõÃÛ³Ý µ³í³Ï³ÝÇÝ ÇÝï»ÝëÇí ÷áË³Ý³ÏáõÙ</a:t>
            </a:r>
            <a:r>
              <a:rPr lang="af-ZA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. </a:t>
            </a:r>
            <a:r>
              <a:rPr lang="af-ZA" dirty="0" smtClean="0">
                <a:latin typeface="Arial AMU" pitchFamily="34" charset="0"/>
              </a:rPr>
              <a:t>7 Ó»éÝ³ñÏáõÃÛáõÝÝ»ñÇ (ÑÇÙÝ³Ï³ÝáõÙª ßñç³Ý³éáõÃÛ³Ùµ Ù»Í) Ñ³Ù³ñ ¹³ ï»Õ»Ï³ïíáõÃÛ³Ý ï³ñ³ÍÙ³Ý ·ÉË³íáñ áõÕÇÝ ¿: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Բժիշկներ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" y="2334904"/>
            <a:ext cx="8382000" cy="441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Դեղագործական ձեռնարկությունների մասին տեղեկացվածության աղբյուրները</a:t>
            </a:r>
            <a:endParaRPr lang="en-US" sz="1600" b="1" dirty="0">
              <a:latin typeface="Arial Armenian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48" y="2702256"/>
            <a:ext cx="8374974" cy="354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Բժիշկներ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762000" y="2628328"/>
            <a:ext cx="5638800" cy="441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Ուշագրավ փոփոխություններ</a:t>
            </a:r>
            <a:endParaRPr lang="en-US" sz="1600" b="1" dirty="0">
              <a:latin typeface="Arial Armenian" pitchFamily="34" charset="0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9472" y="2296232"/>
            <a:ext cx="8382000" cy="4469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Դեղագործական ձեռնարկությունների մասին տեղեկացվածության աղբյուրները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759728" y="2993408"/>
            <a:ext cx="8229600" cy="1349992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af-ZA" sz="2400" dirty="0" smtClean="0">
                <a:latin typeface="Arial AMU" pitchFamily="34" charset="0"/>
              </a:rPr>
              <a:t>ԲÅÇßÏÝ»ñÇ ßñç³ÝáõÙ Çñ Ù³ëßï³µÝ»ñáí </a:t>
            </a:r>
            <a:r>
              <a:rPr lang="af-ZA" sz="2400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³í»ÉÇ ù³Ý 2 ³Ý·³Ù ³×»É ¿ ÙÇÙÛ³Ýó ÙÇç»õ ï»Õ»ÏáõÃÛáõÝÝ»ñ ÷áË³Ý³Ï»Éáõ åñ³ÏïÇÏ³Ý</a:t>
            </a:r>
          </a:p>
          <a:p>
            <a:pPr lvl="1">
              <a:buNone/>
            </a:pPr>
            <a:endParaRPr lang="af-ZA" sz="2400" dirty="0" smtClean="0">
              <a:latin typeface="Arial AMU" pitchFamily="34" charset="0"/>
            </a:endParaRPr>
          </a:p>
          <a:p>
            <a:pPr lvl="1"/>
            <a:r>
              <a:rPr lang="af-ZA" sz="2400" dirty="0" smtClean="0">
                <a:latin typeface="Arial AMU" pitchFamily="34" charset="0"/>
              </a:rPr>
              <a:t>Մáï ÏñÏÝ³ÏÇ ³Ý·³Ù å³Ï³ë»É ¿ ³ÛÝ µÅÇßÏÝ»ñÇ ÃÇíÁ, </a:t>
            </a:r>
            <a:r>
              <a:rPr lang="af-ZA" sz="2400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áñáÝù ã»Ý ÑÇßáõÙ (Ï³Ù ¹Åí³ñ³ó»É »Ý å³ï³ëË³Ý»É), Ã» ÇÝãå»ë »Ý ï»Õ»Ï³ó»É Çñ»Ýó Í³ÝáÃ ³ñï³¹ñáÕÝ»ñÇ Ù³ëÇÝ: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57200" y="1456904"/>
            <a:ext cx="4267200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Դեղատների աշխատողներ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" y="2334904"/>
            <a:ext cx="8382000" cy="441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Դեղագործական ձեռնարկությունների մասին տեղեկացվածության աղբյուրները</a:t>
            </a:r>
            <a:endParaRPr lang="en-US" sz="1600" b="1" dirty="0">
              <a:latin typeface="Arial Armenian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511" y="2688608"/>
            <a:ext cx="8530525" cy="256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ՏԵՂԵԿԱՑՎԱԾՈՒԹՅՈՒՆԸ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57200" y="1456904"/>
            <a:ext cx="4419600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hy-AM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եղատների աշխատողներ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762000" y="2628328"/>
            <a:ext cx="5638800" cy="441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Ուշագրավ փոփոխություններ</a:t>
            </a:r>
            <a:endParaRPr lang="en-US" sz="1600" b="1" dirty="0">
              <a:latin typeface="Arial Armenian" pitchFamily="34" charset="0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9472" y="2296232"/>
            <a:ext cx="8382000" cy="4469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Դեղագործական ձեռնարկությունների մասին տեղեկացվածության աղբյուրները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759728" y="2993408"/>
            <a:ext cx="8229600" cy="2264392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af-ZA" sz="2400" dirty="0" smtClean="0">
                <a:latin typeface="Arial AMU" pitchFamily="34" charset="0"/>
              </a:rPr>
              <a:t>Ð³ÛÏ³Ï³Ý ¹»Õ³·áñÍ³Ï³Ý Ó»éÝ³ñÏáõÃÛáõÝÝ»ñÁ </a:t>
            </a:r>
            <a:r>
              <a:rPr lang="af-ZA" sz="2400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ß³ñáõÝ³ÏáõÙ »Ý ÇÝï»ÝëÇíáñ»Ý ³ßË³ï»É ¹»Õ³ïÝ»ñÇ Ñ»ï</a:t>
            </a:r>
            <a:r>
              <a:rPr lang="af-ZA" sz="2400" dirty="0" smtClean="0">
                <a:latin typeface="Arial AMU" pitchFamily="34" charset="0"/>
              </a:rPr>
              <a:t>ª ³ÝÓ³Ùµ Ý»ñÏ³Û³óÝ»Éáí Çñ»Ýó Ó»éÝ³ñÏáõÃÛáõÝÁ »õ ³ñï³¹ñ³ÝùÁ:</a:t>
            </a:r>
          </a:p>
          <a:p>
            <a:pPr lvl="1"/>
            <a:endParaRPr lang="ru-RU" sz="2400" dirty="0" smtClean="0"/>
          </a:p>
          <a:p>
            <a:pPr lvl="1"/>
            <a:r>
              <a:rPr lang="af-ZA" sz="2400" dirty="0" smtClean="0">
                <a:latin typeface="Arial AMU" pitchFamily="34" charset="0"/>
              </a:rPr>
              <a:t>²ñï³¹ñáÕÝ»ñÇ Ù³ëÇÝ ï»Õ»ÏáõÃÛáõÝÝ»ñÇ Ýßí³Í ³ÕµÛáõñÝ»ñÁ ¹³ñÓ»É »Ý ³í»ÉÇ ÑÇßíáÕ, ù³ÝÇ áñ </a:t>
            </a:r>
            <a:r>
              <a:rPr lang="af-ZA" sz="2400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ÏïñáõÏ Ýí³½»É ¿ ³ÛÝ ¹»Õ³ïÝ»ñÇ ³ßË³ïáÕÝ»ñÇ ù³Ý³ÏÁ, áíù»ñ ã»Ý ÑÇßáõÙ, Ã» ÇÝãå»ë »Ý ï»Õ»Ï³ó»É ³Ûë Ï³Ù ³ÛÝ ³ñï³¹ñáÕÇ Ù³ëÇÝ</a:t>
            </a:r>
          </a:p>
          <a:p>
            <a:pPr lvl="1"/>
            <a:endParaRPr lang="ru-RU" sz="2400" dirty="0" smtClean="0"/>
          </a:p>
          <a:p>
            <a:pPr lvl="1"/>
            <a:r>
              <a:rPr lang="af-ZA" sz="2400" dirty="0" smtClean="0">
                <a:latin typeface="Arial AMU" pitchFamily="34" charset="0"/>
              </a:rPr>
              <a:t>¸»Õ³ïÝ»ñÇ ³ßË³ïáÕÝ»ñÁ </a:t>
            </a:r>
            <a:r>
              <a:rPr lang="af-ZA" sz="2400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ëÏë»É »Ý ³í»ÉÇ áõ ³í»ÉÇ ß³ï áõëáõÙÝ³ëÇñ»É Çñ»Ýó ÏáÕÙÇó í³×³éíáÕ ¹»Õ»ñÇ ïáõ÷»ñÁ »õ ¹»Õ³ïáÙë»ñÁ</a:t>
            </a:r>
            <a:r>
              <a:rPr lang="af-ZA" sz="2400" dirty="0" smtClean="0">
                <a:latin typeface="Arial AMU" pitchFamily="34" charset="0"/>
              </a:rPr>
              <a:t>, áñáÝó íñ³ÛÇó ¿É ï»Õ»ÏáõÃÛáõÝÝ»ñ »Ý ëï³ÝáõÙ ¹ñ³Ýó ³ñï³¹ñáÕÝ»ñÇ Ù³ëÇÝ: 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ՎԵՐԱԲԵՐՄՈՒՆՔԸ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Բնակիչ-սպառողներ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9472" y="2296232"/>
            <a:ext cx="8382000" cy="4469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Դեղերի սպառման փորձը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96" y="4357048"/>
            <a:ext cx="8412480" cy="15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02" y="2381536"/>
            <a:ext cx="506015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ՎԵՐԱԲԵՐՄՈՒՆՔԸ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Բնակիչ-սպառողներ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9472" y="2296232"/>
            <a:ext cx="4036328" cy="9041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´Ý³ÏÇã-ëå³éáÕÝ»ñÇ ÏáÕÙÇó »ñµ»õ¿ Ó»éù µ»ñí³Í Ñ³ÛÏ³Ï³Ý ³ñï³¹ñáõÃÛ³Ý ¹»Õ»ñÇ Top 10-ը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569" y="2133600"/>
            <a:ext cx="3914775" cy="44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43552" y="3286832"/>
            <a:ext cx="4036328" cy="25805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dirty="0" smtClean="0">
                <a:latin typeface="Arial AMU" pitchFamily="34" charset="0"/>
              </a:rPr>
              <a:t>2011Ã.-Ç Ñ»ï³½áïáõÃÛ³Ý µÝ³ÏÇã-ëå³éáÕÝ»ñÁ áõÝ»Ý Ñ³ÛÏ³Ï³Ý ³ñï³¹ñáõÃÛ³Ý ¹»Õ»ñÇ ÝÏ³ïÙ³Ùµ í»ñ³µ»ñÙáõÝù Ñ³ÛïÝ»Éáõ ³í»ÉÇ ß³ï ûµÛ»ÏïÇí ÑÇÙù»ñ, ù³Ý 2008Ã.-Ç Ñ³ñóí³ÍÝ»ñÁ: </a:t>
            </a:r>
            <a:r>
              <a:rPr lang="af-ZA" sz="1600" b="1" dirty="0" smtClean="0">
                <a:latin typeface="Arial AMU" pitchFamily="34" charset="0"/>
              </a:rPr>
              <a:t>Նրանք ավելի փորձառու սպառողներն են: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AMU" pitchFamily="34" charset="0"/>
              </a:rPr>
              <a:t>Նախաձեռնող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USAID CAPS Ծրագիր</a:t>
            </a:r>
          </a:p>
          <a:p>
            <a:pPr lvl="1"/>
            <a:endParaRPr lang="en-US" dirty="0" smtClean="0">
              <a:latin typeface="Arial AMU" pitchFamily="34" charset="0"/>
            </a:endParaRPr>
          </a:p>
          <a:p>
            <a:r>
              <a:rPr lang="en-US" dirty="0" smtClean="0">
                <a:latin typeface="Arial AMU" pitchFamily="34" charset="0"/>
              </a:rPr>
              <a:t>Իրականացնող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ԱՄ Փարթնըրզ Քոնսալթինգ Քամփնի</a:t>
            </a:r>
          </a:p>
          <a:p>
            <a:pPr lvl="1"/>
            <a:endParaRPr lang="en-US" dirty="0" smtClean="0">
              <a:latin typeface="Arial AMU" pitchFamily="34" charset="0"/>
            </a:endParaRPr>
          </a:p>
          <a:p>
            <a:r>
              <a:rPr lang="en-US" dirty="0" smtClean="0">
                <a:latin typeface="Arial AMU" pitchFamily="34" charset="0"/>
              </a:rPr>
              <a:t>Շահառուներ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ԴԱՆ Միություն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Դեղագործական ընկերություններ</a:t>
            </a:r>
          </a:p>
          <a:p>
            <a:pPr lvl="1"/>
            <a:endParaRPr lang="en-US" dirty="0" smtClean="0">
              <a:latin typeface="Arial AMU" pitchFamily="34" charset="0"/>
            </a:endParaRPr>
          </a:p>
          <a:p>
            <a:r>
              <a:rPr lang="en-US" dirty="0" smtClean="0">
                <a:latin typeface="Arial AMU" pitchFamily="34" charset="0"/>
              </a:rPr>
              <a:t>Ժամկետներ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2010 դեկտեմբեր - 2011 փետրվար</a:t>
            </a:r>
          </a:p>
          <a:p>
            <a:pPr>
              <a:buNone/>
            </a:pPr>
            <a:endParaRPr lang="en-US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ՀԵՏԱԶՈՏՈՒԹՅԱՆ ԻՐԱԿԱՆԱՑՈՒՄԸ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745" y="1731815"/>
            <a:ext cx="1554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800109" y="1780305"/>
            <a:ext cx="10058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My Documents\AMP\AM Partners\Logo, Blank, Vizitka &amp; Signatures\2. Logo_AM Partners Consulting Compan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2435" y="2479965"/>
            <a:ext cx="127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5475" y="3706085"/>
            <a:ext cx="1005840" cy="56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ՎԵՐԱԲԵՐՄՈՒՆՔԸ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Բժիշկներ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9472" y="2296232"/>
            <a:ext cx="4036328" cy="11327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´ժիշկների ÏáÕÙÇó վերջին 4 ամսվա (սեպ.-դեկ. 2010) ընթացքում դուրս գրված (նշանակված) Ñ³ÛÏ³Ï³Ý ³ñï³¹ñáõÃÛ³Ý ¹»Õ»ñÇ Top 10-ը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43552" y="4267200"/>
            <a:ext cx="4036328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Փորձը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2112"/>
            <a:ext cx="3770907" cy="4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67536"/>
            <a:ext cx="5120640" cy="16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ՎԵՐԱԲԵՐՄՈՒՆՔԸ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57200" y="1456904"/>
            <a:ext cx="4267200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Դեղատների աշխատողներ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800600" y="1447800"/>
            <a:ext cx="403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Դեղատների աշխատողների ÏáÕÙÇó վերջին 4 ամսվա ընթացքում վաճառված Ñ³ÛÏ³Ï³Ý ³ñï³¹ñáõÃÛ³Ý ¹»Õ»ñÇ Top 10-ը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402" y="2506639"/>
            <a:ext cx="6445294" cy="404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43552" y="2615824"/>
            <a:ext cx="2299648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dirty="0" smtClean="0">
                <a:latin typeface="Arial AMU" pitchFamily="34" charset="0"/>
              </a:rPr>
              <a:t>ՀÝ³ñ³íáñ ã¿ ·ïÝ»É áñ»õ¿ ¹»Õ³ï³Ý ³ßË³ïáÕ, áñÝ Çñ ·áñÍáõÝ»áõ-ÃÛ³Ý ÁÝÃ³óùáõÙ ãÇ í³×³é»É Ñ³ÛÏ³Ï³Ý ³ñï³¹ñáõÃÛ³Ý ¹»Õ»ñ </a:t>
            </a:r>
            <a:endParaRPr lang="af-ZA" sz="1600" b="1" dirty="0" smtClean="0">
              <a:latin typeface="Arial AMU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ՎԵՐԱԲԵՐՄՈՒՆՔԸ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Բնակիչ-սպառողներ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9472" y="2296232"/>
            <a:ext cx="8303528" cy="3707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Դեղերի ծագման կարեւորության ընկալումը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065" y="4724400"/>
            <a:ext cx="707267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904" y="2653352"/>
            <a:ext cx="7199874" cy="207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ՎԵՐԱԲԵՐՄՈՒՆՔԸ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Բժիշկներ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9472" y="2296232"/>
            <a:ext cx="8303528" cy="3707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Դեղերի ծագման կարեւորության ընկալումը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8" y="2639703"/>
            <a:ext cx="7293592" cy="206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2688" y="4771032"/>
            <a:ext cx="632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ՎԵՐԱԲԵՐՄՈՒՆՔԸ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Բժիշկներ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9472" y="2296232"/>
            <a:ext cx="8303528" cy="418076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af-ZA" sz="3200" dirty="0" smtClean="0">
                <a:latin typeface="Arial AMU" pitchFamily="34" charset="0"/>
              </a:rPr>
              <a:t>ԲÅÇßÏÝ»ñÇ </a:t>
            </a:r>
            <a:r>
              <a:rPr lang="af-ZA" sz="3200" b="1" dirty="0" smtClean="0">
                <a:latin typeface="Arial AMU" pitchFamily="34" charset="0"/>
              </a:rPr>
              <a:t>¹Å·áÑáõÃÛáõÝÝ»ñը »õ ùÝÝ³¹³ïáõÃÛáõÝÝ»ñը . . . </a:t>
            </a:r>
            <a:endParaRPr lang="af-ZA" sz="3200" dirty="0" smtClean="0">
              <a:latin typeface="Arial AMU" pitchFamily="34" charset="0"/>
            </a:endParaRPr>
          </a:p>
          <a:p>
            <a:pPr lvl="1"/>
            <a:endParaRPr lang="af-ZA" sz="2600" dirty="0" smtClean="0">
              <a:latin typeface="Arial AMU" pitchFamily="34" charset="0"/>
            </a:endParaRPr>
          </a:p>
          <a:p>
            <a:pPr lvl="1"/>
            <a:r>
              <a:rPr lang="af-ZA" sz="2600" dirty="0" smtClean="0">
                <a:latin typeface="Arial AMU" pitchFamily="34" charset="0"/>
              </a:rPr>
              <a:t>Ð³ÛÏ³Ï³Ý ¹»Õ³·áñÍ³Ï³Ý Ó»éÝ³ñÏáõÃÛáõÝÝ»ñÇ ó³ÝÏÁ, áõÙ Ñ³ëó»ÇÝ µÅÇßÏÝ»ñÇ ÏáÕÙÇó ÑÝã»É »Ý </a:t>
            </a:r>
            <a:r>
              <a:rPr lang="af-ZA" sz="2600" b="1" dirty="0" smtClean="0">
                <a:latin typeface="Arial AMU" pitchFamily="34" charset="0"/>
              </a:rPr>
              <a:t>³é³í»É Ù»Í Ãíáí ¹Å·áÑáõÃÛáõÝÝ»ñª ·ÉË³íáñáõÙ ¿ ²ñ÷ÇÙ»¹Á</a:t>
            </a:r>
            <a:r>
              <a:rPr lang="af-ZA" sz="2600" dirty="0" smtClean="0">
                <a:latin typeface="Arial AMU" pitchFamily="34" charset="0"/>
              </a:rPr>
              <a:t>: </a:t>
            </a:r>
          </a:p>
          <a:p>
            <a:pPr lvl="1"/>
            <a:r>
              <a:rPr lang="af-ZA" sz="2600" dirty="0" smtClean="0">
                <a:latin typeface="Arial AMU" pitchFamily="34" charset="0"/>
              </a:rPr>
              <a:t>ԴÅ·áÑáõÃÛ³Ý ÃÇñ³Ë »Ý Ñ³Ý¹Çë³ó»É Ó»éÝ³ñÏáõÃÛ³Ý </a:t>
            </a:r>
            <a:r>
              <a:rPr lang="af-ZA" sz="2600" b="1" i="1" dirty="0" smtClean="0">
                <a:latin typeface="Arial AMU" pitchFamily="34" charset="0"/>
              </a:rPr>
              <a:t>Ñá·»Ù»ï ¹»Õ»ñÁ</a:t>
            </a:r>
            <a:r>
              <a:rPr lang="af-ZA" sz="2600" dirty="0" smtClean="0">
                <a:latin typeface="Arial AMU" pitchFamily="34" charset="0"/>
              </a:rPr>
              <a:t>, áñáÝù ³ãùÇ »Ý ÁÝÏÝáõÙ Çñ»Ýó áñ³Ï³Ï³Ý »õ ³ñ¹ÛáõÝ³í»ïáõÃÛ³Ý ó³Íñ Ñ³ïÏ³ÝÇßÝ»ñáí:</a:t>
            </a:r>
          </a:p>
          <a:p>
            <a:pPr lvl="1"/>
            <a:r>
              <a:rPr lang="af-ZA" sz="2600" dirty="0" smtClean="0">
                <a:latin typeface="Arial AMU" pitchFamily="34" charset="0"/>
              </a:rPr>
              <a:t>²ÝÑ³Ý·ëï³óÝáÕ ¿ ³ÛÝ, áñ ³Ûë ËÝ¹ÇñÁ ·áÛáõÃÛáõÝ ¿ áõÝ»ó»É Ý³»õ 3 ï³ñÇ ³é³ç »õ ¹ñ³ÝáõÙ ³é ³Ûëûñ áñ»õ¿ ³é³çÁÝÃ³ó ãÇ ³ñÓ³Ý³·ñí»É: ´³óÇ áñ³ÏÇó, µÅÇßÏÝ»ñÇ ÏáÕÙÇó ùÝÝ³¹³ïí»É ¿ Ý³»õ </a:t>
            </a:r>
            <a:r>
              <a:rPr lang="af-ZA" sz="2600" b="1" dirty="0" smtClean="0">
                <a:latin typeface="Arial AMU" pitchFamily="34" charset="0"/>
              </a:rPr>
              <a:t>Ñá·»Ù»ï ¹»Õ»ñÇ ÷³Ã»Ã³íáñáõÙÁ</a:t>
            </a:r>
            <a:r>
              <a:rPr lang="af-ZA" sz="2600" dirty="0" smtClean="0">
                <a:latin typeface="Arial AMU" pitchFamily="34" charset="0"/>
              </a:rPr>
              <a:t>:</a:t>
            </a:r>
          </a:p>
          <a:p>
            <a:pPr lvl="1"/>
            <a:r>
              <a:rPr lang="af-ZA" sz="2600" dirty="0" smtClean="0">
                <a:latin typeface="Arial AMU" pitchFamily="34" charset="0"/>
              </a:rPr>
              <a:t>2011Ã.-Ç Ñ»ï³½áïáõÃÛ³Ý Å³Ù³Ý³Ï ¹Å·áÑáõÃÛáõÝ ¿ ÑÝã»É Ý³»õ ²ñ÷ÇÙ»¹Ç ³ñï³¹ñ³Í </a:t>
            </a:r>
            <a:r>
              <a:rPr lang="af-ZA" sz="2600" b="1" dirty="0" smtClean="0">
                <a:latin typeface="Arial AMU" pitchFamily="34" charset="0"/>
              </a:rPr>
              <a:t>òÇïñ³ÙáÝÇ, ä³ñ³ó»ï³ÙáÉÇ »õ ²ëåÇñÇÝÇ</a:t>
            </a:r>
            <a:r>
              <a:rPr lang="af-ZA" sz="2600" dirty="0" smtClean="0">
                <a:latin typeface="Arial AMU" pitchFamily="34" charset="0"/>
              </a:rPr>
              <a:t> Ñ³ëó»ÇÝª áñå»ë ó³Íñ áñ³Ï³Ï³Ý Ñ³ïÏ³ÝÇßÝ»ñ áõÝ»óáÕ ¹»Õ³ÙÇçáóÝ»ñ:</a:t>
            </a:r>
          </a:p>
          <a:p>
            <a:pPr lvl="1"/>
            <a:r>
              <a:rPr lang="af-ZA" sz="2600" dirty="0" smtClean="0">
                <a:latin typeface="Arial AMU" pitchFamily="34" charset="0"/>
              </a:rPr>
              <a:t>¸Å·áÑáõÃÛáõÝ ¿ ÑÝã»É </a:t>
            </a:r>
            <a:r>
              <a:rPr lang="af-ZA" sz="2600" b="1" dirty="0" smtClean="0">
                <a:latin typeface="Arial AMU" pitchFamily="34" charset="0"/>
              </a:rPr>
              <a:t>ºñ»õ³ÝÇ ø¸ü-Ç ¹»Õ»ñÇ ÷³Ã»Ã³íáñÙ³Ý, ìÇï³Ù³ùë-º-Ç ³ñï³¹ñ³Í Ü³ñÇÙ³ùëÇ Ñ³ëó»Ý»ñÇÝ</a:t>
            </a:r>
            <a:r>
              <a:rPr lang="af-ZA" sz="2600" dirty="0" smtClean="0">
                <a:latin typeface="Arial AMU" pitchFamily="34" charset="0"/>
              </a:rPr>
              <a:t>:</a:t>
            </a:r>
            <a:endParaRPr lang="ru-RU" sz="2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ՎԵՐԱԲԵՐՄՈՒՆՔԸ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57200" y="1456904"/>
            <a:ext cx="4343400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Դեղատների աշխատողներ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9472" y="2296232"/>
            <a:ext cx="8303528" cy="3707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Դեղերի ծագման կարեւորության ընկալումը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52" y="2653352"/>
            <a:ext cx="7464778" cy="214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7512" y="4822208"/>
            <a:ext cx="6324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ՎԵՐԱԲԵՐՄՈՒՆՔԸ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Բնակիչ-սպառողներ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9472" y="2296232"/>
            <a:ext cx="8303528" cy="3707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Դեղերի որոշ բնորոշիչներին տրված գնահատականներ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16" y="2673680"/>
            <a:ext cx="8403230" cy="189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" y="4541288"/>
            <a:ext cx="8458200" cy="1935712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fr-FR" sz="1000" dirty="0" smtClean="0">
                <a:latin typeface="Arial AMU" pitchFamily="34" charset="0"/>
              </a:rPr>
              <a:t>Հ³ÛÏ³Ï³Ý ³ñï³¹ñáõÃÛ³Ý ¹»</a:t>
            </a:r>
            <a:r>
              <a:rPr lang="fr-FR" sz="1000" dirty="0" err="1" smtClean="0">
                <a:latin typeface="Arial AMU" pitchFamily="34" charset="0"/>
              </a:rPr>
              <a:t>Õ»ñÝ</a:t>
            </a:r>
            <a:r>
              <a:rPr lang="fr-FR" sz="1000" dirty="0" smtClean="0">
                <a:latin typeface="Arial AMU" pitchFamily="34" charset="0"/>
              </a:rPr>
              <a:t> </a:t>
            </a:r>
            <a:r>
              <a:rPr lang="fr-FR" sz="1000" dirty="0" err="1" smtClean="0">
                <a:latin typeface="Arial AMU" pitchFamily="34" charset="0"/>
              </a:rPr>
              <a:t>Çñ»Ýó</a:t>
            </a:r>
            <a:r>
              <a:rPr lang="fr-FR" sz="1000" dirty="0" smtClean="0">
                <a:latin typeface="Arial AMU" pitchFamily="34" charset="0"/>
              </a:rPr>
              <a:t> </a:t>
            </a:r>
            <a:r>
              <a:rPr lang="fr-FR" sz="1000" dirty="0" err="1" smtClean="0">
                <a:latin typeface="Arial AMU" pitchFamily="34" charset="0"/>
              </a:rPr>
              <a:t>Ý»ñÙáõÍí³Í</a:t>
            </a:r>
            <a:r>
              <a:rPr lang="fr-FR" sz="1000" dirty="0" smtClean="0">
                <a:latin typeface="Arial AMU" pitchFamily="34" charset="0"/>
              </a:rPr>
              <a:t> ³Ý³Éá·</a:t>
            </a:r>
            <a:r>
              <a:rPr lang="fr-FR" sz="1000" dirty="0" err="1" smtClean="0">
                <a:latin typeface="Arial AMU" pitchFamily="34" charset="0"/>
              </a:rPr>
              <a:t>Ý»ñÇó</a:t>
            </a:r>
            <a:r>
              <a:rPr lang="fr-FR" sz="1000" dirty="0" smtClean="0">
                <a:latin typeface="Arial AMU" pitchFamily="34" charset="0"/>
              </a:rPr>
              <a:t> </a:t>
            </a:r>
            <a:r>
              <a:rPr lang="fr-FR" sz="1000" b="1" dirty="0" err="1" smtClean="0">
                <a:latin typeface="Arial AMU" pitchFamily="34" charset="0"/>
              </a:rPr>
              <a:t>³í»ÉÇ</a:t>
            </a:r>
            <a:r>
              <a:rPr lang="fr-FR" sz="1000" b="1" dirty="0" smtClean="0">
                <a:latin typeface="Arial AMU" pitchFamily="34" charset="0"/>
              </a:rPr>
              <a:t> ¿Å³Ý »Ý (</a:t>
            </a:r>
            <a:r>
              <a:rPr lang="fr-FR" sz="1000" b="1" dirty="0" err="1" smtClean="0">
                <a:latin typeface="Arial AMU" pitchFamily="34" charset="0"/>
              </a:rPr>
              <a:t>Ù³ïã»ÉÇ</a:t>
            </a:r>
            <a:r>
              <a:rPr lang="fr-FR" sz="1000" b="1" dirty="0" smtClean="0">
                <a:latin typeface="Arial AMU" pitchFamily="34" charset="0"/>
              </a:rPr>
              <a:t> »Ý) »õ </a:t>
            </a:r>
            <a:r>
              <a:rPr lang="fr-FR" sz="1000" b="1" dirty="0" err="1" smtClean="0">
                <a:latin typeface="Arial AMU" pitchFamily="34" charset="0"/>
              </a:rPr>
              <a:t>áõÝ»Ý</a:t>
            </a:r>
            <a:r>
              <a:rPr lang="fr-FR" sz="1000" b="1" dirty="0" smtClean="0">
                <a:latin typeface="Arial AMU" pitchFamily="34" charset="0"/>
              </a:rPr>
              <a:t> µ³ñÓñ Ñ³ë³Ý»ÉÇáõÃÛáõÝ</a:t>
            </a:r>
          </a:p>
          <a:p>
            <a:pPr lvl="1"/>
            <a:r>
              <a:rPr lang="fr-FR" sz="1000" dirty="0" err="1" smtClean="0">
                <a:latin typeface="Arial AMU" pitchFamily="34" charset="0"/>
              </a:rPr>
              <a:t>Ý»ñÙáõÍí³Í</a:t>
            </a:r>
            <a:r>
              <a:rPr lang="fr-FR" sz="1000" dirty="0" smtClean="0">
                <a:latin typeface="Arial AMU" pitchFamily="34" charset="0"/>
              </a:rPr>
              <a:t> ¹»</a:t>
            </a:r>
            <a:r>
              <a:rPr lang="fr-FR" sz="1000" dirty="0" err="1" smtClean="0">
                <a:latin typeface="Arial AMU" pitchFamily="34" charset="0"/>
              </a:rPr>
              <a:t>Õ»ñÝ</a:t>
            </a:r>
            <a:r>
              <a:rPr lang="fr-FR" sz="1000" dirty="0" smtClean="0">
                <a:latin typeface="Arial AMU" pitchFamily="34" charset="0"/>
              </a:rPr>
              <a:t> </a:t>
            </a:r>
            <a:r>
              <a:rPr lang="fr-FR" sz="1000" dirty="0" err="1" smtClean="0">
                <a:latin typeface="Arial AMU" pitchFamily="34" charset="0"/>
              </a:rPr>
              <a:t>Çñ»Ýó</a:t>
            </a:r>
            <a:r>
              <a:rPr lang="fr-FR" sz="1000" dirty="0" smtClean="0">
                <a:latin typeface="Arial AMU" pitchFamily="34" charset="0"/>
              </a:rPr>
              <a:t> Ñ³ÛÏ³Ï³Ý ³Ý³Éá·</a:t>
            </a:r>
            <a:r>
              <a:rPr lang="fr-FR" sz="1000" dirty="0" err="1" smtClean="0">
                <a:latin typeface="Arial AMU" pitchFamily="34" charset="0"/>
              </a:rPr>
              <a:t>Ý»ñÇ</a:t>
            </a:r>
            <a:r>
              <a:rPr lang="fr-FR" sz="1000" dirty="0" smtClean="0">
                <a:latin typeface="Arial AMU" pitchFamily="34" charset="0"/>
              </a:rPr>
              <a:t> </a:t>
            </a:r>
            <a:r>
              <a:rPr lang="fr-FR" sz="1000" dirty="0" err="1" smtClean="0">
                <a:latin typeface="Arial AMU" pitchFamily="34" charset="0"/>
              </a:rPr>
              <a:t>Ñ³Ù»Ù³ï</a:t>
            </a:r>
            <a:r>
              <a:rPr lang="fr-FR" sz="1000" dirty="0" smtClean="0">
                <a:latin typeface="Arial AMU" pitchFamily="34" charset="0"/>
              </a:rPr>
              <a:t> </a:t>
            </a:r>
            <a:r>
              <a:rPr lang="fr-FR" sz="1000" dirty="0" err="1" smtClean="0">
                <a:latin typeface="Arial AMU" pitchFamily="34" charset="0"/>
              </a:rPr>
              <a:t>áõÝ»Ý</a:t>
            </a:r>
            <a:r>
              <a:rPr lang="fr-FR" sz="1000" dirty="0" smtClean="0">
                <a:latin typeface="Arial AMU" pitchFamily="34" charset="0"/>
              </a:rPr>
              <a:t> </a:t>
            </a:r>
            <a:r>
              <a:rPr lang="fr-FR" sz="1000" b="1" dirty="0" err="1" smtClean="0">
                <a:latin typeface="Arial AMU" pitchFamily="34" charset="0"/>
              </a:rPr>
              <a:t>Ý»ñ</a:t>
            </a:r>
            <a:r>
              <a:rPr lang="fr-FR" sz="1000" b="1" dirty="0" smtClean="0">
                <a:latin typeface="Arial AMU" pitchFamily="34" charset="0"/>
              </a:rPr>
              <a:t>·áñÍÙ³Ý </a:t>
            </a:r>
            <a:r>
              <a:rPr lang="fr-FR" sz="1000" b="1" dirty="0" err="1" smtClean="0">
                <a:latin typeface="Arial AMU" pitchFamily="34" charset="0"/>
              </a:rPr>
              <a:t>³í»ÉÇ</a:t>
            </a:r>
            <a:r>
              <a:rPr lang="fr-FR" sz="1000" b="1" dirty="0" smtClean="0">
                <a:latin typeface="Arial AMU" pitchFamily="34" charset="0"/>
              </a:rPr>
              <a:t> Ù»Í ³½¹»</a:t>
            </a:r>
            <a:r>
              <a:rPr lang="fr-FR" sz="1000" b="1" dirty="0" err="1" smtClean="0">
                <a:latin typeface="Arial AMU" pitchFamily="34" charset="0"/>
              </a:rPr>
              <a:t>óáõÃÛáõÝ</a:t>
            </a:r>
            <a:r>
              <a:rPr lang="fr-FR" sz="1000" b="1" dirty="0" smtClean="0">
                <a:latin typeface="Arial AMU" pitchFamily="34" charset="0"/>
              </a:rPr>
              <a:t> (</a:t>
            </a:r>
            <a:r>
              <a:rPr lang="fr-FR" sz="1000" b="1" dirty="0" err="1" smtClean="0">
                <a:latin typeface="Arial AMU" pitchFamily="34" charset="0"/>
              </a:rPr>
              <a:t>³í»ÉÇ</a:t>
            </a:r>
            <a:r>
              <a:rPr lang="fr-FR" sz="1000" b="1" dirty="0" smtClean="0">
                <a:latin typeface="Arial AMU" pitchFamily="34" charset="0"/>
              </a:rPr>
              <a:t> áñ³ÏÛ³É »Ý)</a:t>
            </a:r>
            <a:r>
              <a:rPr lang="fr-FR" sz="1000" i="1" dirty="0" smtClean="0">
                <a:latin typeface="Arial AMU" pitchFamily="34" charset="0"/>
              </a:rPr>
              <a:t> </a:t>
            </a:r>
            <a:r>
              <a:rPr lang="fr-FR" sz="1000" dirty="0" smtClean="0">
                <a:latin typeface="Arial AMU" pitchFamily="34" charset="0"/>
              </a:rPr>
              <a:t>»õ </a:t>
            </a:r>
            <a:r>
              <a:rPr lang="fr-FR" sz="1000" b="1" dirty="0" smtClean="0">
                <a:latin typeface="Arial AMU" pitchFamily="34" charset="0"/>
              </a:rPr>
              <a:t>÷</a:t>
            </a:r>
            <a:r>
              <a:rPr lang="fr-FR" sz="1000" b="1" dirty="0" err="1" smtClean="0">
                <a:latin typeface="Arial AMU" pitchFamily="34" charset="0"/>
              </a:rPr>
              <a:t>³Ã»Ã³íáñÙ³Ý</a:t>
            </a:r>
            <a:r>
              <a:rPr lang="fr-FR" sz="1000" b="1" dirty="0" smtClean="0">
                <a:latin typeface="Arial AMU" pitchFamily="34" charset="0"/>
              </a:rPr>
              <a:t> </a:t>
            </a:r>
            <a:r>
              <a:rPr lang="fr-FR" sz="1000" b="1" dirty="0" err="1" smtClean="0">
                <a:latin typeface="Arial AMU" pitchFamily="34" charset="0"/>
              </a:rPr>
              <a:t>³í»ÉÇ</a:t>
            </a:r>
            <a:r>
              <a:rPr lang="fr-FR" sz="1000" b="1" dirty="0" smtClean="0">
                <a:latin typeface="Arial AMU" pitchFamily="34" charset="0"/>
              </a:rPr>
              <a:t> µ³ñÓñ Ù³Ï³ñ¹³Ï </a:t>
            </a:r>
          </a:p>
          <a:p>
            <a:pPr lvl="1"/>
            <a:r>
              <a:rPr lang="af-ZA" sz="1000" dirty="0" smtClean="0">
                <a:latin typeface="Arial AMU" pitchFamily="34" charset="0"/>
              </a:rPr>
              <a:t>2011Ã.-Ç Ñ»ï³½áïáõÃÛ³Ý Å³Ù³Ý³Ï µÝ³ÏÇã-ëå³éáÕÝ»ñÇ ßñç³ÝáõÙ ÝÏ³ïíáõÙ ¿ñ áñáß³ÏÇ </a:t>
            </a:r>
            <a:r>
              <a:rPr lang="af-ZA" sz="1000" b="1" dirty="0" smtClean="0">
                <a:latin typeface="Arial AMU" pitchFamily="34" charset="0"/>
              </a:rPr>
              <a:t>ëáóÇ³É³Ï³Ý É³ñí³ÍáõÃÛáõÝ</a:t>
            </a:r>
            <a:r>
              <a:rPr lang="af-ZA" sz="1000" dirty="0" smtClean="0">
                <a:latin typeface="Arial AMU" pitchFamily="34" charset="0"/>
              </a:rPr>
              <a:t>, áñÝ ³éÏ³ ã¿ñ 2008Ã.-Ç Ñ»ï³½áïáõÃÛ³Ý Å³Ù³Ý³Ï: ²Û¹ É³ñí³ÍáõÃÛáõÝÁ å³ÛÙ³Ý³íáñí³Í ¿ Ð³Û³ëï³ÝÇ Ñ³Ù³ñ Ñ³Ù³ßË³ñÑ³ÛÇÝ ýÇÝ³Ýë³ïÝï»ë³Ï³Ý ×·Ý³Å³ÙÇ Í³Ýñ Ñ»ï»õ³ÝùÝ»ñáí »õ 2010Ã.-ÇÝ ÇÝýÉÛ³óÇ³ÛÇ µ³ñÓñ ï»Ùå»ñáí: </a:t>
            </a:r>
          </a:p>
          <a:p>
            <a:pPr lvl="1"/>
            <a:r>
              <a:rPr lang="af-ZA" sz="1000" dirty="0" smtClean="0">
                <a:latin typeface="Arial AMU" pitchFamily="34" charset="0"/>
              </a:rPr>
              <a:t>´Ý³ÏÇã-ëå³éáÕÝ»ñÇ Ùáï ÝÏ³ïíáõÙ ¿ Ñ³ÛÏ³Ï³Ý ³åñ³ÝùÝ»ñÇ </a:t>
            </a:r>
            <a:r>
              <a:rPr lang="af-ZA" sz="1000" b="1" dirty="0" smtClean="0">
                <a:latin typeface="Arial AMU" pitchFamily="34" charset="0"/>
              </a:rPr>
              <a:t>§Ñ»ÕÇÝ³Ï³½ñÏáõÙ¦, </a:t>
            </a:r>
            <a:r>
              <a:rPr lang="af-ZA" sz="1000" dirty="0" smtClean="0">
                <a:latin typeface="Arial AMU" pitchFamily="34" charset="0"/>
              </a:rPr>
              <a:t>ÇÝãÁ å³ÛÙ³Ý³íáñí³Í ¿ 2010Ã.-ÇÝ ³é³çÇÝ ³ÝÑñ³Å»ßïáõÃÛ³Ý ÙÇ ß³ñù ï»Õ³Ï³Ý ³åñ³ÝùÝ»ñÇ (Ï³ñïáýÇÉ, Ùñ·»ñ, Óáõ) ·Ý»ñÇ ³ÝÝ³Ë³¹»å Ã³ÝÏ³óÙ³Ùµ: ²Û¹ ïñ³Ù³¹ñáõÃÛáõÝÝ»ñÁ Ù³ë³Ùµ ³½¹áõÙ »Ý Ý³»õ Ñ³ÛÏ³Ï³Ý ¹»Õ»ñÇª áñå»ë Ù»Ï ³ÛÉ ³é³çÇÝ ³ÝÑñ³Å»ßïáõÃÛ³Ý ³åñ³ÝùÝ»ñÇ, ·Ý³Ñ³ï³Ï³ÝÝ»ñÇ íñ³</a:t>
            </a:r>
            <a:endParaRPr lang="fr-FR" sz="1000" i="1" dirty="0" smtClean="0">
              <a:latin typeface="Arial AMU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ՎԵՐԱԲԵՐՄՈՒՆՔԸ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457200" y="1456904"/>
            <a:ext cx="4040188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Բժիշկներ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9472" y="2296232"/>
            <a:ext cx="8303528" cy="3707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Դեղերի որոշ բնորոշիչներին տրված գնահատականներ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52" y="2692730"/>
            <a:ext cx="8412480" cy="184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4572000"/>
            <a:ext cx="8458200" cy="1981200"/>
          </a:xfrm>
        </p:spPr>
        <p:txBody>
          <a:bodyPr>
            <a:normAutofit fontScale="85000" lnSpcReduction="20000"/>
          </a:bodyPr>
          <a:lstStyle/>
          <a:p>
            <a:r>
              <a:rPr lang="af-ZA" sz="1600" b="1" dirty="0" smtClean="0">
                <a:latin typeface="Arial AMU" pitchFamily="34" charset="0"/>
              </a:rPr>
              <a:t>ê»ÙÇÝ³ñÝ»ñÇÝ չÙ³ëÝ³Ïó³Í µÅÇßÏÝ»ñÇ 72%-Á</a:t>
            </a:r>
            <a:r>
              <a:rPr lang="af-ZA" sz="1600" dirty="0" smtClean="0">
                <a:latin typeface="Arial AMU" pitchFamily="34" charset="0"/>
              </a:rPr>
              <a:t> Ýß»É ¿, áñ </a:t>
            </a:r>
            <a:r>
              <a:rPr lang="af-ZA" sz="1600" i="1" dirty="0" smtClean="0">
                <a:latin typeface="Arial AMU" pitchFamily="34" charset="0"/>
              </a:rPr>
              <a:t>Çñ»Ýù Çñ»Ýó Ñ³ñ³½³ïÝ»ñÇÝ »õ Ùï»ñÇÙÝ»ñÇÝ ËáñÑáõñ¹ Ïï³Ý û·ï³·áñÍ»É Ñ³ÛÏ³Ï³Ý ³ñï³¹ñáõÃÛ³Ý ¹»Õ»ñ, </a:t>
            </a:r>
            <a:r>
              <a:rPr lang="af-ZA" sz="1600" dirty="0" smtClean="0">
                <a:latin typeface="Arial AMU" pitchFamily="34" charset="0"/>
              </a:rPr>
              <a:t>»õ ÙÇ³ÛÝ 28%-Á ãÇ ³ÝÇ ³Û¹åÇëÇ µ³Ý</a:t>
            </a:r>
          </a:p>
          <a:p>
            <a:endParaRPr lang="af-ZA" sz="1600" dirty="0" smtClean="0">
              <a:latin typeface="Arial AMU" pitchFamily="34" charset="0"/>
            </a:endParaRPr>
          </a:p>
          <a:p>
            <a:r>
              <a:rPr lang="af-ZA" sz="1600" b="1" dirty="0" smtClean="0">
                <a:latin typeface="Arial AMU" pitchFamily="34" charset="0"/>
              </a:rPr>
              <a:t>ê»ÙÇÝ³ñÝ»ñÇÝ Ù³ëÝ³Ïó³Í µÅÇßÏÝ»ñի </a:t>
            </a:r>
            <a:r>
              <a:rPr lang="af-ZA" sz="1600" dirty="0" smtClean="0">
                <a:latin typeface="Arial AMU" pitchFamily="34" charset="0"/>
              </a:rPr>
              <a:t>80%-Ý ¿ Ýß»É, áñ </a:t>
            </a:r>
            <a:r>
              <a:rPr lang="af-ZA" sz="1600" i="1" dirty="0" smtClean="0">
                <a:latin typeface="Arial AMU" pitchFamily="34" charset="0"/>
              </a:rPr>
              <a:t>Ùï»ñÇÙÝ»ñÇÝ ËáñÑáõñ¹ Ïï³Ý û·ï³·áñÍ»É Ñ³ÛÏ³Ï³Ý ¹»Õ»ñ</a:t>
            </a:r>
          </a:p>
          <a:p>
            <a:endParaRPr lang="af-ZA" sz="1600" dirty="0" smtClean="0">
              <a:latin typeface="Arial AMU" pitchFamily="34" charset="0"/>
            </a:endParaRPr>
          </a:p>
          <a:p>
            <a:r>
              <a:rPr lang="af-ZA" sz="1600" b="1" dirty="0" smtClean="0">
                <a:latin typeface="Arial AMU" pitchFamily="34" charset="0"/>
              </a:rPr>
              <a:t>3 ï³ñÇ ³é³ç µÅÇßÏÝ»ñÝ ³í»ÉÇ Í³Ûñ³Ñ»Õ ¿ÇÝ ïñ³Ù³¹ñí³Í </a:t>
            </a:r>
            <a:r>
              <a:rPr lang="af-ZA" sz="1600" dirty="0" smtClean="0">
                <a:latin typeface="Arial AMU" pitchFamily="34" charset="0"/>
              </a:rPr>
              <a:t>»õ Ýñ³Ýó ÙÇ³ÛÝ 54% ¿ñ </a:t>
            </a:r>
            <a:r>
              <a:rPr lang="af-ZA" sz="1600" i="1" dirty="0" smtClean="0">
                <a:latin typeface="Arial AMU" pitchFamily="34" charset="0"/>
              </a:rPr>
              <a:t>å³ïñ³ëï Ùï»ñÇÙÝ»ñÇÝ ËáñÑáõñ¹ ï³Éáõ û·ï³·áñÍ»É Ñ³ÛÏ³Ï³Ý ¹»Õ»ñ</a:t>
            </a:r>
            <a:r>
              <a:rPr lang="af-ZA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AMU" pitchFamily="34" charset="0"/>
                <a:ea typeface="+mj-ea"/>
                <a:cs typeface="+mj-cs"/>
              </a:rPr>
              <a:t>  </a:t>
            </a:r>
            <a:endParaRPr lang="ru-RU" sz="1600" b="1" i="1" dirty="0" err="1" smtClean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AMU" pitchFamily="34" charset="0"/>
              <a:ea typeface="+mj-ea"/>
              <a:cs typeface="+mj-cs"/>
            </a:endParaRP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af-ZA" sz="2000" b="1" dirty="0" smtClean="0">
              <a:latin typeface="Arial AMU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ՎԵՐԱԲԵՐՄՈՒՆՔԸ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457200" y="1456904"/>
            <a:ext cx="4267200" cy="76200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Դեղատների աշխատողներ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9472" y="2296232"/>
            <a:ext cx="8303528" cy="3707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f-ZA" sz="1600" b="1" dirty="0" smtClean="0">
                <a:latin typeface="Arial AMU" pitchFamily="34" charset="0"/>
              </a:rPr>
              <a:t>Դեղերի որոշ բնորոշիչներին տրված գնահատականներ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47" y="2687969"/>
            <a:ext cx="8412480" cy="186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4572000"/>
            <a:ext cx="8305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1500" dirty="0" smtClean="0">
                <a:latin typeface="Arial AMU" pitchFamily="34" charset="0"/>
              </a:rPr>
              <a:t>¸»Õ³ïÝ»ñÇ ³ßË³ïáÕÝ»ñÇ </a:t>
            </a:r>
            <a:r>
              <a:rPr lang="af-ZA" sz="1500" b="1" dirty="0" smtClean="0">
                <a:latin typeface="Arial AMU" pitchFamily="34" charset="0"/>
              </a:rPr>
              <a:t>66%-</a:t>
            </a:r>
            <a:r>
              <a:rPr lang="af-ZA" sz="1500" dirty="0" smtClean="0">
                <a:latin typeface="Arial AMU" pitchFamily="34" charset="0"/>
              </a:rPr>
              <a:t>Á Ýß»É ¿, áñ </a:t>
            </a:r>
            <a:r>
              <a:rPr lang="af-ZA" sz="1500" b="1" i="1" dirty="0" smtClean="0">
                <a:latin typeface="Arial AMU" pitchFamily="34" charset="0"/>
              </a:rPr>
              <a:t>Çñ»Ýù Çñ»Ýó Ñ³ñ³½³ïÝ»ñÇÝ »õ Ùï»ñÇÙÝ»ñÇÝ ËáñÑáõñ¹ Ïï³Ý û·ï³·áñÍ»É Ñ³ÛÏ³Ï³Ý ³ñï³¹ñáõÃÛ³Ý ¹»Õ»ñ</a:t>
            </a:r>
            <a:r>
              <a:rPr lang="af-ZA" sz="1500" i="1" dirty="0" smtClean="0">
                <a:latin typeface="Arial AMU" pitchFamily="34" charset="0"/>
              </a:rPr>
              <a:t>: </a:t>
            </a:r>
            <a:r>
              <a:rPr lang="af-ZA" sz="1500" dirty="0" smtClean="0">
                <a:latin typeface="Arial AMU" pitchFamily="34" charset="0"/>
              </a:rPr>
              <a:t>2008Ã.-ÇÝ ³Û¹åÇëÇ å³ïñ³ëï³Ï³ÙáõÃÛáõÝ áõÝ»ÇÝ ¹»Õ³ïÝ»ñÇ ³ßË³ïáÕÝ»ñÇ </a:t>
            </a:r>
            <a:r>
              <a:rPr lang="af-ZA" sz="1500" b="1" dirty="0" smtClean="0">
                <a:latin typeface="Arial AMU" pitchFamily="34" charset="0"/>
              </a:rPr>
              <a:t>63%-</a:t>
            </a:r>
            <a:r>
              <a:rPr lang="af-ZA" sz="1500" dirty="0" smtClean="0">
                <a:latin typeface="Arial AMU" pitchFamily="34" charset="0"/>
              </a:rPr>
              <a:t>ը:</a:t>
            </a:r>
            <a:endParaRPr lang="ru-RU" sz="15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762000"/>
          </a:xfrm>
        </p:spPr>
        <p:txBody>
          <a:bodyPr>
            <a:normAutofit/>
          </a:bodyPr>
          <a:lstStyle/>
          <a:p>
            <a:r>
              <a:rPr lang="af-ZA" sz="2000" b="1" dirty="0" smtClean="0">
                <a:latin typeface="Arial AMU" pitchFamily="34" charset="0"/>
              </a:rPr>
              <a:t>´Ü²ÎÆâ-êä²èàÔÜºðÆ ÎàÔØÆò ¸ºÔºðÆ ¶ÜØ²Ü àðàÞØ²Ü ìð² ²¼¸àÔ ¶àðÌàÜÜºðÀ  </a:t>
            </a:r>
            <a:endParaRPr lang="ru-RU" sz="2000" b="1" dirty="0" smtClean="0"/>
          </a:p>
          <a:p>
            <a:pPr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AMU" pitchFamily="34" charset="0"/>
              <a:ea typeface="+mj-ea"/>
              <a:cs typeface="+mj-cs"/>
            </a:endParaRPr>
          </a:p>
          <a:p>
            <a:pPr algn="ctr">
              <a:buNone/>
            </a:pPr>
            <a:endParaRPr lang="af-ZA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ՎԱՐՔԱԳԻԾԸ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04" y="2286000"/>
            <a:ext cx="812578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33400" y="1481328"/>
            <a:ext cx="8382000" cy="4919472"/>
          </a:xfrm>
        </p:spPr>
        <p:txBody>
          <a:bodyPr>
            <a:noAutofit/>
          </a:bodyPr>
          <a:lstStyle/>
          <a:p>
            <a:pPr lvl="0"/>
            <a:r>
              <a:rPr lang="af-ZA" sz="1800" dirty="0" smtClean="0">
                <a:latin typeface="Arial AMU" pitchFamily="34" charset="0"/>
              </a:rPr>
              <a:t>Պ³ñ½»É 2011Ã.-Ç ëÏ½µÇ ¹ñáõÃÛ³Ùµ û·ï³·áñÍáÕÝ»ñÇ ßñç³ÝáõÙ Ñ³ÛÏ³Ï³Ý ¹»Õ³·áñÍ³Ï³Ý ³ñï³¹ñ³ÝùÇ </a:t>
            </a:r>
            <a:r>
              <a:rPr lang="af-ZA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AMU" pitchFamily="34" charset="0"/>
                <a:ea typeface="+mj-ea"/>
                <a:cs typeface="+mj-cs"/>
              </a:rPr>
              <a:t>ï»Õ»Ï³óí³ÍáõÃÛ³Ý ³ëïÇ×³ÝÁ, ÁÝÏ³ÉÙ³Ý »õ í»ñ³µ»ñÙáõÝùÇ ³é³ÝÓÝ³Ñ³ïÏáõÃÛáõÝÝ»ñÁ</a:t>
            </a:r>
          </a:p>
          <a:p>
            <a:pPr lvl="0"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AMU" pitchFamily="34" charset="0"/>
              <a:ea typeface="+mj-ea"/>
              <a:cs typeface="+mj-cs"/>
            </a:endParaRPr>
          </a:p>
          <a:p>
            <a:pPr lvl="0"/>
            <a:r>
              <a:rPr lang="af-ZA" sz="1800" dirty="0" smtClean="0">
                <a:latin typeface="Arial AMU" pitchFamily="34" charset="0"/>
              </a:rPr>
              <a:t>2011Ã.-Ç ïíÛ³ÉÝ»ñÁ 2008Ã.-Ç Ñ»ï Ñ³Ù»Ù³ï»Éáõ ÙÇçáóáí ·Ý³Ñ³ï»É û·ï³·áñÍáÕÝ»ñÇ </a:t>
            </a:r>
            <a:r>
              <a:rPr lang="af-ZA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AMU" pitchFamily="34" charset="0"/>
                <a:ea typeface="+mj-ea"/>
                <a:cs typeface="+mj-cs"/>
              </a:rPr>
              <a:t>ï»Õ»Ï³óí³ÍáõÃÛ³Ý »õ í»ñ³µ»ñÙáõÝùÇ ¹ÇÝ³ÙÇÏ³Ý</a:t>
            </a:r>
          </a:p>
          <a:p>
            <a:pPr lvl="0"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AMU" pitchFamily="34" charset="0"/>
              <a:ea typeface="+mj-ea"/>
              <a:cs typeface="+mj-cs"/>
            </a:endParaRPr>
          </a:p>
          <a:p>
            <a:pPr lvl="0"/>
            <a:r>
              <a:rPr lang="af-ZA" sz="1800" dirty="0" smtClean="0">
                <a:latin typeface="Arial AMU" pitchFamily="34" charset="0"/>
              </a:rPr>
              <a:t>ԳÝ³Ñ³ï»É CAPS Ìñ³·ñÇ ÏáÕÙÇó 2010Ã.-ÇÝ Çñ³Ï³Ý³óí³Í </a:t>
            </a:r>
            <a:r>
              <a:rPr lang="af-ZA" sz="1800" b="1" dirty="0" smtClean="0">
                <a:latin typeface="Arial AMU" pitchFamily="34" charset="0"/>
              </a:rPr>
              <a:t>§²éáÕç ³½·, ³éáÕç ïÝï»ëáõÃÛáõÝ¦ ù³ñá½³ñß³íÇ</a:t>
            </a:r>
            <a:r>
              <a:rPr lang="af-ZA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AMU" pitchFamily="34" charset="0"/>
                <a:ea typeface="+mj-ea"/>
                <a:cs typeface="+mj-cs"/>
              </a:rPr>
              <a:t> Ï³ñ»õáñáõÃÛáõÝÁ »õ ³ñ¹ÛáõÝ³í»ïáõÃÛáõÝÁ</a:t>
            </a:r>
          </a:p>
          <a:p>
            <a:pPr lvl="0">
              <a:buNone/>
            </a:pPr>
            <a:endParaRPr lang="ru-RU" sz="1800" dirty="0" smtClean="0">
              <a:latin typeface="Arial AMU" pitchFamily="34" charset="0"/>
            </a:endParaRPr>
          </a:p>
          <a:p>
            <a:pPr lvl="0"/>
            <a:r>
              <a:rPr lang="af-ZA" sz="1800" dirty="0" smtClean="0">
                <a:latin typeface="Arial AMU" pitchFamily="34" charset="0"/>
              </a:rPr>
              <a:t>Պ³ñ½»É Ñ³ÛÏ³Ï³Ý ¹»Õ³·áñÍ³Ï³Ý Ó»éÝ³ñÏáõÃÛáõÝÝ»ñÇ ·áñÍáõÝ»áõÃÛ³Ý </a:t>
            </a:r>
            <a:r>
              <a:rPr lang="af-ZA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AMU" pitchFamily="34" charset="0"/>
                <a:ea typeface="+mj-ea"/>
                <a:cs typeface="+mj-cs"/>
              </a:rPr>
              <a:t>óáõó³ÝÇßÝ»ñÇ ¹ÇÝ³ÙÇÏ³Ý 2008-2010ÃÃ.-ÇÝ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ՀԵՏԱԶՈՏՈՒԹՅԱՆ Üä²î²ÎÀ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762000"/>
          </a:xfrm>
        </p:spPr>
        <p:txBody>
          <a:bodyPr>
            <a:normAutofit/>
          </a:bodyPr>
          <a:lstStyle/>
          <a:p>
            <a:r>
              <a:rPr lang="af-ZA" sz="2000" b="1" dirty="0" smtClean="0">
                <a:latin typeface="Arial AMU" pitchFamily="34" charset="0"/>
              </a:rPr>
              <a:t>¸»Õ»ñ ·Ý»Éáõ Ñ³ñóáõÙ µÝ³ÏÇã-ëå³éáÕÝ»ñÇ áñáßÙ³Ý íñ³ ³½¹áÕ ï³ñµ»ñ ·áñÍáÝÝ»ñÇ Ï³ñ»õáñáõÃÛ³Ý ·Ý³Ñ³ï³Ï³ÝÝ»ñÁ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AMU" pitchFamily="34" charset="0"/>
              <a:ea typeface="+mj-ea"/>
              <a:cs typeface="+mj-cs"/>
            </a:endParaRPr>
          </a:p>
          <a:p>
            <a:pPr algn="ctr">
              <a:buNone/>
            </a:pPr>
            <a:endParaRPr lang="af-ZA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ՎԱՐՔԱԳԻԾԸ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62200"/>
            <a:ext cx="71326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5257800"/>
            <a:ext cx="708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1600" b="1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AMU" pitchFamily="34" charset="0"/>
                <a:ea typeface="+mj-ea"/>
                <a:cs typeface="+mj-cs"/>
              </a:rPr>
              <a:t>ԲÝ³ÏÇã-ëå³éáÕÝ»ñÁ å³ïñ³ëï »Ý í×³ñ»É ³í»ÉÇ µ³ñÓñ ·ÇÝª ÙÇ³ÛÝ Ã» Ó»éù µ»ñ»Ý Ý»ñ·áñÍÙ³Ý ³½¹»óáõÃÛ³Ùµ ³é³í»É áñ³ÏÛ³É »õ ³ñ¹ÛáõÝ³í»ï ¹»Õ³ÙÇçáó: </a:t>
            </a:r>
            <a:endParaRPr lang="ru-RU" sz="1600" b="1" i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AMU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876800"/>
          </a:xfrm>
        </p:spPr>
        <p:txBody>
          <a:bodyPr>
            <a:normAutofit lnSpcReduction="10000"/>
          </a:bodyPr>
          <a:lstStyle/>
          <a:p>
            <a:r>
              <a:rPr lang="af-ZA" sz="1400" dirty="0" smtClean="0">
                <a:latin typeface="Arial AMU" pitchFamily="34" charset="0"/>
              </a:rPr>
              <a:t>´Ý³ÏÇã-ëå³éáÕÝ»ñÇ </a:t>
            </a:r>
            <a:r>
              <a:rPr lang="af-ZA" sz="1400" b="1" dirty="0" smtClean="0">
                <a:latin typeface="Arial AMU" pitchFamily="34" charset="0"/>
              </a:rPr>
              <a:t>50%-Á</a:t>
            </a:r>
            <a:r>
              <a:rPr lang="af-ZA" sz="1400" dirty="0" smtClean="0">
                <a:latin typeface="Arial AMU" pitchFamily="34" charset="0"/>
              </a:rPr>
              <a:t> </a:t>
            </a:r>
            <a:r>
              <a:rPr lang="af-ZA" sz="1400" i="1" dirty="0" smtClean="0">
                <a:latin typeface="Arial AMU" pitchFamily="34" charset="0"/>
              </a:rPr>
              <a:t>(2008Ã.-ÇÝª 34%-Á)</a:t>
            </a:r>
            <a:r>
              <a:rPr lang="af-ZA" sz="1400" dirty="0" smtClean="0">
                <a:latin typeface="Arial AMU" pitchFamily="34" charset="0"/>
              </a:rPr>
              <a:t> Ñ³Ûï³ñ³ñ»É ¿, áñ Çñ»Ýù ³éÝãí»É »Ý ³ÛÝåÇëÇ ÷³ëïÇ, »ñµ µÅÇßÏÝ»ñÁ ¹»Õ³ÙÇçáóÝ»ñ Ýß³Ý³Ï»ÉÇë Çñ»Ýó </a:t>
            </a:r>
            <a:r>
              <a:rPr lang="af-ZA" sz="1400" b="1" dirty="0" smtClean="0">
                <a:latin typeface="Arial AMU" pitchFamily="34" charset="0"/>
              </a:rPr>
              <a:t>§ËáñÑáõñ¹¦ </a:t>
            </a:r>
            <a:r>
              <a:rPr lang="af-ZA" sz="1400" dirty="0" smtClean="0">
                <a:latin typeface="Arial AMU" pitchFamily="34" charset="0"/>
              </a:rPr>
              <a:t>»Ý ïí»É, áñ Ý³ </a:t>
            </a:r>
            <a:r>
              <a:rPr lang="af-ZA" sz="1400" b="1" i="1" dirty="0" smtClean="0">
                <a:latin typeface="Arial AMU" pitchFamily="34" charset="0"/>
              </a:rPr>
              <a:t>§å³ñï³¹Çñ å»ïù ¿ ·ÝÇ ³ÛëÇÝã »ñÏñÇ Ï³Ù ³ÛÝÇÝã ³ñï³¹ñáÕÇ (Ï³Ù ³åñ³Ýù³Ýß³ÝÇ) ³ñï³¹ñáõÃÛ³Ý ¹»Õ³ÙÇçáóÁ¦</a:t>
            </a:r>
            <a:r>
              <a:rPr lang="af-ZA" sz="1400" b="1" dirty="0" smtClean="0">
                <a:latin typeface="Arial AMU" pitchFamily="34" charset="0"/>
              </a:rPr>
              <a:t>:</a:t>
            </a:r>
            <a:endParaRPr lang="ru-RU" sz="1400" b="1" dirty="0" smtClean="0">
              <a:latin typeface="Arial AMU" pitchFamily="34" charset="0"/>
            </a:endParaRPr>
          </a:p>
          <a:p>
            <a:endParaRPr lang="af-ZA" sz="1400" b="1" dirty="0" smtClean="0">
              <a:latin typeface="Arial AMU" pitchFamily="34" charset="0"/>
            </a:endParaRPr>
          </a:p>
          <a:p>
            <a:r>
              <a:rPr lang="af-ZA" sz="1400" dirty="0" smtClean="0">
                <a:latin typeface="Arial AMU" pitchFamily="34" charset="0"/>
              </a:rPr>
              <a:t>´Ý³ÏÇã-ëå³éáÕÝ»ñÇ </a:t>
            </a:r>
            <a:r>
              <a:rPr lang="af-ZA" sz="1400" b="1" dirty="0" smtClean="0">
                <a:latin typeface="Arial AMU" pitchFamily="34" charset="0"/>
              </a:rPr>
              <a:t>8%</a:t>
            </a:r>
            <a:r>
              <a:rPr lang="af-ZA" sz="1400" dirty="0" smtClean="0">
                <a:latin typeface="Arial AMU" pitchFamily="34" charset="0"/>
              </a:rPr>
              <a:t>-Á ÝÙ³Ý »ñ»õáõÛÃÇ Ñ»ï ³éÝãíáõÙ ¿ ÙÇßï</a:t>
            </a:r>
            <a:endParaRPr lang="ru-RU" sz="1400" dirty="0" smtClean="0">
              <a:latin typeface="Arial AMU" pitchFamily="34" charset="0"/>
            </a:endParaRPr>
          </a:p>
          <a:p>
            <a:endParaRPr lang="af-ZA" sz="1400" dirty="0" smtClean="0">
              <a:latin typeface="Arial AMU" pitchFamily="34" charset="0"/>
            </a:endParaRPr>
          </a:p>
          <a:p>
            <a:r>
              <a:rPr lang="af-ZA" sz="1400" dirty="0" smtClean="0">
                <a:latin typeface="Arial AMU" pitchFamily="34" charset="0"/>
              </a:rPr>
              <a:t>´Ý³ÏÇã-ëå³éáÕÝ»ñÇ </a:t>
            </a:r>
            <a:r>
              <a:rPr lang="af-ZA" sz="1400" b="1" dirty="0" smtClean="0">
                <a:latin typeface="Arial AMU" pitchFamily="34" charset="0"/>
              </a:rPr>
              <a:t>24%</a:t>
            </a:r>
            <a:r>
              <a:rPr lang="ru-RU" sz="1400" dirty="0" smtClean="0">
                <a:latin typeface="Arial AMU" pitchFamily="34" charset="0"/>
              </a:rPr>
              <a:t>-</a:t>
            </a:r>
            <a:r>
              <a:rPr lang="af-ZA" sz="1400" dirty="0" smtClean="0">
                <a:latin typeface="Arial AMU" pitchFamily="34" charset="0"/>
              </a:rPr>
              <a:t>Á ÝÙ³Ý »ñ»õáõÛÃÇ Ñ»ï ³éÝãíáõÙ ¿ ß³ï Ñ³×³Ë</a:t>
            </a:r>
            <a:endParaRPr lang="ru-RU" sz="1400" dirty="0" smtClean="0">
              <a:latin typeface="Arial AMU" pitchFamily="34" charset="0"/>
            </a:endParaRPr>
          </a:p>
          <a:p>
            <a:endParaRPr lang="ru-RU" sz="1400" dirty="0" smtClean="0">
              <a:latin typeface="Arial AMU" pitchFamily="34" charset="0"/>
            </a:endParaRPr>
          </a:p>
          <a:p>
            <a:r>
              <a:rPr lang="af-ZA" sz="1400" i="1" dirty="0" smtClean="0">
                <a:latin typeface="Arial AMU" pitchFamily="34" charset="0"/>
              </a:rPr>
              <a:t>2008Ã.-ÇÝ ÝáõÛÝ óáõó³ÝÇßÝ»ñÁ »Õ»É »Ý Ñ³Ù³å³ï³ëË³Ý³µ³ñ 2% »õ 14%: ²ÏÝÑ³Ûï ¿, áñ í»ñçÇÝ 3 ï³ñÇÝ»ñÇÝ Ù»Í³ó»É ¿ µÝ³ÏÇã-ëå³éáÕÝ»ñÇ Ï³Ëí³ÍáõÃÛáõÝÁ µÅÇßÏÝ»ñÇó, ÇëÏ í»ñçÇÝÝ»ñë ¿É ëÏë»É »Ý ³í»ÉÇ ß³ï ß³Ñ³ñÏ»É ³Û¹ Çñ³íÇ×³ÏÁ:        </a:t>
            </a:r>
            <a:endParaRPr lang="ru-RU" sz="1400" i="1" dirty="0" smtClean="0">
              <a:latin typeface="Arial AMU" pitchFamily="34" charset="0"/>
            </a:endParaRPr>
          </a:p>
          <a:p>
            <a:pPr algn="ctr">
              <a:buNone/>
            </a:pPr>
            <a:endParaRPr lang="af-ZA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ՎԱՐՔԱԳԻԾԸ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1524000"/>
            <a:ext cx="365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AMU" pitchFamily="34" charset="0"/>
              </a:rPr>
              <a:t> </a:t>
            </a:r>
            <a:r>
              <a:rPr lang="af-ZA" dirty="0" smtClean="0">
                <a:latin typeface="Arial AMU" pitchFamily="34" charset="0"/>
              </a:rPr>
              <a:t>´Ý³ÏÇã-ëå³éáÕÝ»ñÇ 76%-Á (2008Ã.-ÇÝª 88%-Á) Ñ³Ûï³ñ³ñ»É ¿, áñ </a:t>
            </a:r>
            <a:r>
              <a:rPr lang="af-ZA" b="1" dirty="0" smtClean="0">
                <a:latin typeface="Arial AMU" pitchFamily="34" charset="0"/>
              </a:rPr>
              <a:t>Çñ»Ýù ³é³Ýó »ñÏÙï»Éáõ Ñ»ï»õáõÙ »Ý µÅÇßÏÇ ËáñÑñ¹ÇÝ:</a:t>
            </a:r>
            <a:r>
              <a:rPr lang="af-ZA" dirty="0" smtClean="0">
                <a:latin typeface="Arial AMU" pitchFamily="34" charset="0"/>
              </a:rPr>
              <a:t> </a:t>
            </a:r>
            <a:endParaRPr lang="ru-RU" dirty="0" smtClean="0">
              <a:latin typeface="Arial AMU" pitchFamily="34" charset="0"/>
            </a:endParaRPr>
          </a:p>
          <a:p>
            <a:endParaRPr lang="ru-RU" dirty="0" smtClean="0">
              <a:latin typeface="Arial AMU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af-ZA" dirty="0" smtClean="0">
                <a:latin typeface="Arial AMU" pitchFamily="34" charset="0"/>
              </a:rPr>
              <a:t>7%-Á (2008Ã.-ÇÝª 5%-Á), íñ¹áíí»Éáí ³Û¹ ÷³ëïÇó, ¹ÇÙáõÙ ¿ ³ÛÉ µÅÇßÏÝ»ñÇ</a:t>
            </a:r>
            <a:endParaRPr lang="ru-RU" dirty="0" smtClean="0">
              <a:latin typeface="Arial AMU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 AMU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af-ZA" dirty="0" smtClean="0">
                <a:latin typeface="Arial AMU" pitchFamily="34" charset="0"/>
              </a:rPr>
              <a:t>7%-</a:t>
            </a:r>
            <a:r>
              <a:rPr lang="ru-RU" dirty="0" smtClean="0">
                <a:latin typeface="Arial AMU" pitchFamily="34" charset="0"/>
              </a:rPr>
              <a:t>ը ՝</a:t>
            </a:r>
            <a:r>
              <a:rPr lang="af-ZA" dirty="0" smtClean="0">
                <a:latin typeface="Arial AMU" pitchFamily="34" charset="0"/>
              </a:rPr>
              <a:t> Ý³Ëù³Ý ·ÝáõÙ Ï³ï³ñ»ÉÁ ËáñÑñ¹³ÏóáõÙ ¿ ¹»Õ³ïÝ»ñÇ ³ßË³ïáÕÝ»ñÇ »õ ³ÛÉ Ù³ëÝ³·»ïÝ»ñÇ Ñ»ï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762000"/>
          </a:xfrm>
        </p:spPr>
        <p:txBody>
          <a:bodyPr>
            <a:normAutofit/>
          </a:bodyPr>
          <a:lstStyle/>
          <a:p>
            <a:r>
              <a:rPr lang="af-ZA" sz="2000" b="1" dirty="0" smtClean="0">
                <a:latin typeface="Arial AMU" pitchFamily="34" charset="0"/>
              </a:rPr>
              <a:t>´ÅÇßÏÝ»ñÇ ÏáÕÙÇó ¹»Õ³ïáÙë ¹áõñë ·ñ»Éáõ ß³ñÅ³éÇÃÝ»ñÁ</a:t>
            </a:r>
            <a:endParaRPr lang="ru-RU" sz="2000" b="1" dirty="0" smtClean="0"/>
          </a:p>
          <a:p>
            <a:pPr algn="ctr">
              <a:buNone/>
            </a:pPr>
            <a:endParaRPr lang="af-ZA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ՎԱՐՔԱԳԻԾԸ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85975"/>
            <a:ext cx="73040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33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f-ZA" sz="2000" b="1" dirty="0" smtClean="0">
                <a:latin typeface="Arial AMU" pitchFamily="34" charset="0"/>
              </a:rPr>
              <a:t>¸ºÔ²îÜºðÆ ²ÞÊ²îàÔÜºðÆ ì²ðø²¶ÌÆ àðàÞ ²è²ÜÒÜ²Ð²îÎàôÂÚàôÜÜºð</a:t>
            </a:r>
            <a:endParaRPr lang="ru-RU" sz="2000" b="1" dirty="0" smtClean="0"/>
          </a:p>
          <a:p>
            <a:pPr algn="ctr">
              <a:buNone/>
            </a:pPr>
            <a:endParaRPr lang="af-ZA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ՎԱՐՔԱԳԻԾԸ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73231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33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f-ZA" sz="2000" b="1" dirty="0" smtClean="0">
                <a:latin typeface="Arial AMU" pitchFamily="34" charset="0"/>
              </a:rPr>
              <a:t>¸ºÔ²îÜºðÆ ²ÞÊ²îàÔÜºðÆ ì²ðø²¶ÌÆ àðàÞ ²è²ÜÒÜ²Ð²îÎàôÂÚàôÜÜºð</a:t>
            </a:r>
            <a:endParaRPr lang="ru-RU" sz="2000" b="1" dirty="0" smtClean="0"/>
          </a:p>
          <a:p>
            <a:pPr algn="ctr">
              <a:buNone/>
            </a:pPr>
            <a:endParaRPr lang="af-ZA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ՎԱՐՔԱԳԻԾԸ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992" y="1905000"/>
            <a:ext cx="788607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33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f-ZA" sz="2000" b="1" dirty="0" smtClean="0">
                <a:latin typeface="Arial AMU" pitchFamily="34" charset="0"/>
              </a:rPr>
              <a:t>¸ºÔ²îÜºðÆ ²ÞÊ²îàÔÜºðÆ ì²ðø²¶ÌÆ àðàÞ ²è²ÜÒÜ²Ð²îÎàôÂÚàôÜÜºð</a:t>
            </a:r>
            <a:endParaRPr lang="ru-RU" sz="2000" b="1" dirty="0" smtClean="0"/>
          </a:p>
          <a:p>
            <a:pPr algn="ctr">
              <a:buNone/>
            </a:pPr>
            <a:endParaRPr lang="af-ZA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ՎԱՐՔԱԳԻԾԸ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288" y="1905000"/>
            <a:ext cx="786559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33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f-ZA" sz="2000" b="1" dirty="0" smtClean="0">
                <a:latin typeface="Arial AMU" pitchFamily="34" charset="0"/>
              </a:rPr>
              <a:t>¸ºÔ²îÜºðÆ ²ÞÊ²îàÔÜºðÆ ì²ðø²¶ÌÆ àðàÞ ²è²ÜÒÜ²Ð²îÎàôÂÚàôÜÜºð</a:t>
            </a:r>
            <a:endParaRPr lang="ru-RU" sz="2000" b="1" dirty="0" smtClean="0"/>
          </a:p>
          <a:p>
            <a:pPr algn="ctr">
              <a:buNone/>
            </a:pPr>
            <a:endParaRPr lang="af-ZA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ՎԱՐՔԱԳԻԾԸ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04" y="2514600"/>
            <a:ext cx="796551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72000"/>
          </a:xfrm>
        </p:spPr>
        <p:txBody>
          <a:bodyPr>
            <a:normAutofit fontScale="85000" lnSpcReduction="20000"/>
          </a:bodyPr>
          <a:lstStyle/>
          <a:p>
            <a:r>
              <a:rPr lang="af-ZA" sz="2200" dirty="0" smtClean="0">
                <a:latin typeface="Arial AMU" pitchFamily="34" charset="0"/>
              </a:rPr>
              <a:t>²ñÓ³Ý³·ñ»Éáí ³ÛÝ, áñ ¹»Õ³ïÝ»ñÇ ³ßË³ïáÕÝ»ñÁ »õë Ù³ëÝ³ÏÇó »Ý ¹»Õ»ñ ·Ý»Éáõ µÝ³ÏÇã-ëå³éáÕÝ»ñÇ áñáßÙ³Ý Ï³Û³óÙ³ÝÁ, </a:t>
            </a:r>
            <a:r>
              <a:rPr lang="af-ZA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AMU" pitchFamily="34" charset="0"/>
                <a:ea typeface="+mj-ea"/>
                <a:cs typeface="+mj-cs"/>
              </a:rPr>
              <a:t>Ù»Ýù ÷³ëïáõÙ »Ýù, áñ ³Û¹ Ñ³ñóáõÙ Ýñ³Ýó »õ µÅÇßÏÝ»ñÇ ß³Ñ»ñÁ áñáß³ÏÇáñ»Ý µ³ËíáõÙ »Ý</a:t>
            </a:r>
            <a:r>
              <a:rPr lang="af-ZA" sz="2200" dirty="0" smtClean="0">
                <a:latin typeface="Arial AMU" pitchFamily="34" charset="0"/>
              </a:rPr>
              <a:t>. </a:t>
            </a:r>
          </a:p>
          <a:p>
            <a:pPr lvl="1"/>
            <a:endParaRPr lang="af-ZA" sz="1600" dirty="0" smtClean="0">
              <a:latin typeface="Arial AMU" pitchFamily="34" charset="0"/>
            </a:endParaRPr>
          </a:p>
          <a:p>
            <a:pPr lvl="1"/>
            <a:r>
              <a:rPr lang="af-ZA" sz="1700" dirty="0" smtClean="0">
                <a:latin typeface="Arial AMU" pitchFamily="34" charset="0"/>
              </a:rPr>
              <a:t>ԲÝ³ÏÇã-ëå³éáÕÝ»ñÇ Ù»Í Ù³ëÁ Ñëï³Ï áõÕÕáñ¹í³Í »Ý. Ýñ³Ýó ³ëí»É ¿, áñ </a:t>
            </a:r>
            <a:r>
              <a:rPr lang="af-ZA" sz="1700" b="1" dirty="0" smtClean="0">
                <a:latin typeface="Arial AMU" pitchFamily="34" charset="0"/>
              </a:rPr>
              <a:t>å»ïù ¿ ·Ý»Ý </a:t>
            </a:r>
            <a:r>
              <a:rPr lang="af-ZA" sz="1700" b="1" u="sng" dirty="0" smtClean="0">
                <a:latin typeface="Arial AMU" pitchFamily="34" charset="0"/>
              </a:rPr>
              <a:t>ÙÇ³ÛÝ</a:t>
            </a:r>
            <a:r>
              <a:rPr lang="af-ZA" sz="1700" b="1" dirty="0" smtClean="0">
                <a:latin typeface="Arial AMU" pitchFamily="34" charset="0"/>
              </a:rPr>
              <a:t> ³ÛëÇÝã »ñÏñÇ Ï³Ù ³ñï³¹ñáÕÇ ³ñï³¹ñáõÃÛ³Ý ¹»Õ³ÙÇçáóÁ, áñÁ µ³ó³éáõÙ ¿ ³ÛÝ ³Ý³Éá·áí ÷áË³ñÇÝ»Éáõ ÑÝ³ñ³íáñáõÃÛáõÝÁ</a:t>
            </a:r>
            <a:r>
              <a:rPr lang="af-ZA" sz="1700" dirty="0" smtClean="0">
                <a:latin typeface="Arial AMU" pitchFamily="34" charset="0"/>
              </a:rPr>
              <a:t>: </a:t>
            </a:r>
          </a:p>
          <a:p>
            <a:pPr lvl="1"/>
            <a:endParaRPr lang="af-ZA" sz="1700" dirty="0" smtClean="0">
              <a:latin typeface="Arial AMU" pitchFamily="34" charset="0"/>
            </a:endParaRPr>
          </a:p>
          <a:p>
            <a:pPr lvl="1"/>
            <a:r>
              <a:rPr lang="af-ZA" sz="1700" dirty="0" smtClean="0">
                <a:latin typeface="Arial AMU" pitchFamily="34" charset="0"/>
              </a:rPr>
              <a:t>¸»Õ³ïÝ»ñÇ ³ßË³ïáÕÝ»ñÇ </a:t>
            </a:r>
            <a:r>
              <a:rPr lang="af-ZA" sz="1700" b="1" dirty="0" smtClean="0">
                <a:latin typeface="Arial AMU" pitchFamily="34" charset="0"/>
              </a:rPr>
              <a:t>48%</a:t>
            </a:r>
            <a:r>
              <a:rPr lang="af-ZA" sz="1700" dirty="0" smtClean="0">
                <a:latin typeface="Arial AMU" pitchFamily="34" charset="0"/>
              </a:rPr>
              <a:t>-Á </a:t>
            </a:r>
            <a:r>
              <a:rPr lang="af-ZA" sz="1700" b="1" dirty="0" smtClean="0">
                <a:latin typeface="Arial AMU" pitchFamily="34" charset="0"/>
              </a:rPr>
              <a:t>(2008Ã.-ÇÝª 18%-Á) </a:t>
            </a:r>
            <a:r>
              <a:rPr lang="af-ZA" sz="1700" dirty="0" smtClean="0">
                <a:latin typeface="Arial AMU" pitchFamily="34" charset="0"/>
              </a:rPr>
              <a:t>Ñ³ÛïÝ»É ¿, áñ µÅÇßÏÝ»ñÇ ÙáïÇó »Ï³Í </a:t>
            </a:r>
            <a:r>
              <a:rPr lang="af-ZA" sz="17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AMU" pitchFamily="34" charset="0"/>
                <a:ea typeface="+mj-ea"/>
                <a:cs typeface="+mj-cs"/>
              </a:rPr>
              <a:t>µáÉáñ Ñ³×³Ëáñ¹Ý»ñÝ ¿É Ñëï³Ï áõÕÕáñ¹í³Í »Ý</a:t>
            </a:r>
            <a:r>
              <a:rPr lang="af-ZA" sz="1700" dirty="0" smtClean="0">
                <a:latin typeface="Arial AMU" pitchFamily="34" charset="0"/>
              </a:rPr>
              <a:t>, ÇëÏ </a:t>
            </a:r>
            <a:r>
              <a:rPr lang="af-ZA" sz="1700" b="1" dirty="0" smtClean="0">
                <a:latin typeface="Arial AMU" pitchFamily="34" charset="0"/>
              </a:rPr>
              <a:t>40%-Á (2008Ã.-ÇÝª 76%-Á) </a:t>
            </a:r>
            <a:r>
              <a:rPr lang="af-ZA" sz="1700" dirty="0" smtClean="0">
                <a:latin typeface="Arial AMU" pitchFamily="34" charset="0"/>
              </a:rPr>
              <a:t>Ñ³ÛïÝ»É ¿, áñ </a:t>
            </a:r>
            <a:r>
              <a:rPr lang="af-ZA" sz="1700" b="1" dirty="0" smtClean="0">
                <a:latin typeface="Arial AMU" pitchFamily="34" charset="0"/>
              </a:rPr>
              <a:t>³Û¹ »ñ»õáõÛÃÁ Ï³ñ»ÉÇ ¿ Ñ³Ý¹Çå»É </a:t>
            </a:r>
            <a:r>
              <a:rPr lang="af-ZA" sz="1700" b="1" u="sng" dirty="0" smtClean="0">
                <a:latin typeface="Arial AMU" pitchFamily="34" charset="0"/>
              </a:rPr>
              <a:t>³Ù»Ý »ñÏñáñ¹</a:t>
            </a:r>
            <a:r>
              <a:rPr lang="af-ZA" sz="1700" b="1" dirty="0" smtClean="0">
                <a:latin typeface="Arial AMU" pitchFamily="34" charset="0"/>
              </a:rPr>
              <a:t> Ñ³×³Ëáñ¹Ç ¹»åùáõÙ</a:t>
            </a:r>
            <a:r>
              <a:rPr lang="af-ZA" sz="1700" dirty="0" smtClean="0">
                <a:latin typeface="Arial AMU" pitchFamily="34" charset="0"/>
              </a:rPr>
              <a:t>: ¸»Õ³ïÝ»ñÇ ³ßË³ïáÕÝ»ñÁ Ñ³Ù³Ó³ÛÝ ã»Ý ³Û¹åÇëÇ ¹ñí³ÍùÇ Ñ»ïª »ñÏáõ å³ï×³éÝ»ñáí.</a:t>
            </a:r>
          </a:p>
          <a:p>
            <a:pPr lvl="1"/>
            <a:endParaRPr lang="ru-RU" sz="1600" dirty="0" smtClean="0"/>
          </a:p>
          <a:p>
            <a:pPr lvl="2"/>
            <a:r>
              <a:rPr lang="af-ZA" sz="1400" dirty="0" smtClean="0">
                <a:latin typeface="Arial AMU" pitchFamily="34" charset="0"/>
              </a:rPr>
              <a:t>ºÃ» µÅÇßÏÝ»ñÇ Ýß³Ý³Ï³Í ¹»Õ³ÙÇçáóÁ Ýñ³Ýó ¹»Õ³ï³ÝÁ ãÏ³, ³å³ µÝ³ÏÇã-ëå³éáÕÝ»ñÇ Ù»Í Ù³ëÁ </a:t>
            </a:r>
            <a:r>
              <a:rPr lang="af-ZA" sz="1400" b="1" dirty="0" smtClean="0">
                <a:latin typeface="Arial AMU" pitchFamily="34" charset="0"/>
              </a:rPr>
              <a:t>Ý³ËÁÝïñáõÙ ¿ ³ÛÝ ·Ý»É áõñÇß ï»ÕÇó</a:t>
            </a:r>
            <a:r>
              <a:rPr lang="af-ZA" sz="1400" dirty="0" smtClean="0">
                <a:latin typeface="Arial AMU" pitchFamily="34" charset="0"/>
              </a:rPr>
              <a:t>: àã µáÉáñ µÝ³ÏÇã-ëå³éáÕÝ»ñÝ »Ý å³ïñ³ëï µÅÇßÏÇ Ýß³Ý³Ï³Í ¹»Õ³ÙÇçáóÁ ÷áË³ñÇÝ»É ³Ý³Éá· ¹»Õ³ÙÇçáóáí</a:t>
            </a:r>
          </a:p>
          <a:p>
            <a:pPr lvl="2"/>
            <a:endParaRPr lang="ru-RU" sz="1400" dirty="0" smtClean="0"/>
          </a:p>
          <a:p>
            <a:pPr lvl="2"/>
            <a:r>
              <a:rPr lang="af-ZA" sz="1400" dirty="0" smtClean="0">
                <a:latin typeface="Arial AMU" pitchFamily="34" charset="0"/>
              </a:rPr>
              <a:t>ø³ÝÇ áñ µÅÇßÏÝ»ñÇ Ï³ñÍÇùÁ (ËáñÑáõñ¹Á Ï³Ù »ñ³ßË³íáñáõÃÛáõÝÁ) µÝ³ÏÇã-ëå³éáÕÝ»ñÇ Ñ³Ù³ñ ³í»ÉÇ Í³Ýñ³ÏßÇé »õ Ñ»ÕÇÝ³Ï³íáñ ¿, ³å³ </a:t>
            </a:r>
            <a:r>
              <a:rPr lang="af-ZA" sz="1400" b="1" dirty="0" smtClean="0">
                <a:latin typeface="Arial AMU" pitchFamily="34" charset="0"/>
              </a:rPr>
              <a:t>¹»Õ³ïÝ»ñÇ ³ßË³ïáÕÝ»ñÁ Ù»Í Ù³ë³Ùµ ½ñÏíáõÙ »Ý µÝ³ÏÇã-ëå³éáÕÝ»ñÇ íñ³ ³½¹»óáõÃÛáõÝÇó </a:t>
            </a:r>
            <a:r>
              <a:rPr lang="af-ZA" sz="1400" dirty="0" smtClean="0">
                <a:latin typeface="Arial AMU" pitchFamily="34" charset="0"/>
              </a:rPr>
              <a:t>»õ Ñ»ï»õ³µ³ñª ³Û¹ Çñ³íÇ×³ÏÇó û·áõï ù³Õ»Éáõ ÑÝ³ñ³íáñáõÃÛáõÝÇó:</a:t>
            </a:r>
          </a:p>
          <a:p>
            <a:pPr>
              <a:buNone/>
            </a:pPr>
            <a:endParaRPr lang="ru-RU" sz="2000" b="1" dirty="0" smtClean="0"/>
          </a:p>
          <a:p>
            <a:pPr algn="ctr">
              <a:buNone/>
            </a:pPr>
            <a:endParaRPr lang="af-ZA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ՕԳՏԱԳՈՐԾՈՂՆԵՐԻ ՎԱՐՔԱԳԻԾԸ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r>
              <a:rPr lang="af-ZA" sz="2000" dirty="0" smtClean="0">
                <a:latin typeface="Arial AMU" pitchFamily="34" charset="0"/>
              </a:rPr>
              <a:t>    §²éáÕç ³½·, ³éáÕç ïÝï»ëáõÃÛáõÝ¦ ù³ñá½³ñß³íÁ Ñ³ÛÏ³Ï³Ý ¹»Õ³·áñÍ³Ï³Ý ³ñï³¹ñ³ÝùÇ ×³Ý³ãí³ÍáõÃÛ³Ý µ³ñÓñ³óÙ³Ý ï»ë³ÝÏÛáõÝÇó </a:t>
            </a:r>
            <a:r>
              <a:rPr lang="af-ZA" sz="2000" b="1" dirty="0" smtClean="0">
                <a:latin typeface="Arial AMU" pitchFamily="34" charset="0"/>
              </a:rPr>
              <a:t>Éáõñç ³ñ¹ÛáõÝùÝ»ñ ¿ ³å³Ñáí»É</a:t>
            </a:r>
          </a:p>
          <a:p>
            <a:endParaRPr lang="en-US" sz="2000" b="1" dirty="0" smtClean="0">
              <a:latin typeface="Arial AMU" pitchFamily="34" charset="0"/>
            </a:endParaRPr>
          </a:p>
          <a:p>
            <a:r>
              <a:rPr lang="af-ZA" sz="2000" dirty="0" smtClean="0">
                <a:latin typeface="Arial AMU" pitchFamily="34" charset="0"/>
              </a:rPr>
              <a:t>Ք³ñá½³ñß³íÇ ë»ÙÇÝ³ñÝ»ñÇÝ Ù³ëÝ³Ïó³Í µÅÇßÏÝ»ñÇ »õ ¹»Õ»ñÇ ÙÛáõë µáÉáñ û·ï³·áñÍáÕÝ»ñÇ ÙÇç»õ ³éÏ³ »Ý հստակ ï³ñµ»ñáõÃÛáõÝÝ»ր. ù³ñá½³ñß³íÇ ë»ÙÇÝ³ñÝ»ñÇÝ Ù³ëÝ³Ïó³Í µÅÇßÏÝ»ñÇ Ùáï </a:t>
            </a:r>
            <a:r>
              <a:rPr lang="af-ZA" sz="2000" b="1" dirty="0" smtClean="0">
                <a:latin typeface="Arial AMU" pitchFamily="34" charset="0"/>
              </a:rPr>
              <a:t>óáõó³ÝÇßÝ»ñÝ ³í»ÉÇ µ³ñÓñ »Ý »õ ¹ñ³Ï³Ýª Ñû·áõï Ñ³ÛÏ³Ï³Ý ³ñï³¹ñáõÃÛ³Ý ¹»Õ»ñÇ</a:t>
            </a:r>
          </a:p>
          <a:p>
            <a:endParaRPr lang="af-ZA" sz="2000" b="1" dirty="0" smtClean="0">
              <a:latin typeface="Arial AMU" pitchFamily="34" charset="0"/>
            </a:endParaRPr>
          </a:p>
          <a:p>
            <a:r>
              <a:rPr lang="af-ZA" sz="2000" dirty="0" smtClean="0">
                <a:latin typeface="Arial AMU" pitchFamily="34" charset="0"/>
              </a:rPr>
              <a:t>Պետք է նշել, որ É³ÛÝ³Í³í³É ÙÇçáó³éáõÙները ³é³ÝÓÝ³å»ë </a:t>
            </a:r>
            <a:r>
              <a:rPr lang="af-ZA" sz="2000" b="1" dirty="0" smtClean="0">
                <a:latin typeface="Arial AMU" pitchFamily="34" charset="0"/>
              </a:rPr>
              <a:t>Ù»Í ³ñÓ³·³Ýù »õ ×³Ý³ãí³ÍáõÃÛáõÝ ãեն áõÝ»ó»É ¹»Õ»ñÇ ÙÛáõë û·ï³·áñÍáÕÝ»ñÇ ßñç³ÝáõÙ</a:t>
            </a:r>
            <a:endParaRPr lang="en-US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ՕԳՏԱԳՈՐԾՈՂՆԵՐԸ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Առողջ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Ազգ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Առողջ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Տնտեսություն</a:t>
            </a:r>
            <a:r>
              <a:rPr lang="en-US" sz="2800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ՔԱՐՈԶԱՐՇԱՎԻ ՄԱՍԻՆ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458200" cy="728471"/>
          </a:xfrm>
        </p:spPr>
        <p:txBody>
          <a:bodyPr>
            <a:normAutofit/>
          </a:bodyPr>
          <a:lstStyle/>
          <a:p>
            <a:r>
              <a:rPr lang="af-ZA" sz="2000" dirty="0" smtClean="0">
                <a:latin typeface="Arial AMU" pitchFamily="34" charset="0"/>
              </a:rPr>
              <a:t>´Ý³ÏÇã-ëå³éáÕÝ»ñÇ ï»Õ»Ï³óí³ÍáõÃÛáõÝÁ</a:t>
            </a:r>
            <a:r>
              <a:rPr lang="af-ZA" sz="2000" b="1" i="1" dirty="0" smtClean="0">
                <a:latin typeface="Arial AMU" pitchFamily="34" charset="0"/>
              </a:rPr>
              <a:t> §²éáÕç ³½·, ³éáÕç ïÝï»ëáõÃÛáõÝ¦ </a:t>
            </a:r>
            <a:r>
              <a:rPr lang="af-ZA" sz="2000" dirty="0" smtClean="0">
                <a:latin typeface="Arial AMU" pitchFamily="34" charset="0"/>
              </a:rPr>
              <a:t>ù³ñá½³ñß³íÇ Ù³ëÇÝ.</a:t>
            </a:r>
            <a:endParaRPr lang="en-US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ՕԳՏԱԳՈՐԾՈՂՆԵՐԸ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Առողջ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Ազգ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Առողջ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Տնտեսություն</a:t>
            </a:r>
            <a:r>
              <a:rPr lang="en-US" sz="2800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ՔԱՐՈԶԱՐՇԱՎԻ ՄԱՍԻՆ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63611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9600" y="4953000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f-ZA" sz="1000" b="1" dirty="0" smtClean="0">
                <a:latin typeface="Arial AMU" pitchFamily="34" charset="0"/>
                <a:ea typeface="Verdana" pitchFamily="34" charset="0"/>
                <a:cs typeface="Times New Roman" pitchFamily="18" charset="0"/>
              </a:rPr>
              <a:t>Բ</a:t>
            </a:r>
            <a:r>
              <a:rPr kumimoji="0" lang="af-Z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" pitchFamily="34" charset="0"/>
                <a:ea typeface="Verdana" pitchFamily="34" charset="0"/>
                <a:cs typeface="Times New Roman" pitchFamily="18" charset="0"/>
              </a:rPr>
              <a:t>Ý³ÏÇã-ëå³éáÕÝ»ñÇ 60%-Á ãÇ Ï³ñáÕ³ó»É å³ï³ëË³Ý»É, Ã» ÇÝã ïå³íáñáõÃÛáõÝÝ»ñ ¿ ëï³ó»É ù³ñá½³ñß³íÇ ³ÛÝ ÙÇçáó³éáõÙÝ»ñÇó, áñáÝó Ýñ³Ýù Í³ÝáÃ »Ý: </a:t>
            </a:r>
            <a:r>
              <a:rPr kumimoji="0" lang="af-Z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U" pitchFamily="34" charset="0"/>
                <a:ea typeface="Verdana" pitchFamily="34" charset="0"/>
                <a:cs typeface="Times New Roman" pitchFamily="18" charset="0"/>
              </a:rPr>
              <a:t>Բ</a:t>
            </a:r>
            <a:r>
              <a:rPr kumimoji="0" lang="af-Z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" pitchFamily="34" charset="0"/>
                <a:ea typeface="Verdana" pitchFamily="34" charset="0"/>
                <a:cs typeface="Times New Roman" pitchFamily="18" charset="0"/>
              </a:rPr>
              <a:t>Ý³ÏÇã-ëå³éáÕÝ»ñÇ Ñ³Ù³ñ ÑÇß³ñÅ³Ý »õ ß³ï Ã» ùÇã ïå³íáñí³Í ÙÇçáó³éáõÙÝ»ñÁ »Õ»É »Ý ù³ñá½³ñß³íÇ Ù³ëÇÝ å³ïÙáÕ </a:t>
            </a:r>
            <a:r>
              <a:rPr kumimoji="0" lang="af-ZA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" pitchFamily="34" charset="0"/>
                <a:ea typeface="Verdana" pitchFamily="34" charset="0"/>
                <a:cs typeface="Times New Roman" pitchFamily="18" charset="0"/>
              </a:rPr>
              <a:t>Ñ»éáõëï³Ñ³Õáñ¹áõÙÝ»ñÁ (9%) </a:t>
            </a:r>
            <a:r>
              <a:rPr kumimoji="0" lang="af-Z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" pitchFamily="34" charset="0"/>
                <a:ea typeface="Verdana" pitchFamily="34" charset="0"/>
                <a:cs typeface="Times New Roman" pitchFamily="18" charset="0"/>
              </a:rPr>
              <a:t>»õ </a:t>
            </a:r>
            <a:r>
              <a:rPr kumimoji="0" lang="af-ZA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" pitchFamily="34" charset="0"/>
                <a:ea typeface="Verdana" pitchFamily="34" charset="0"/>
                <a:cs typeface="Times New Roman" pitchFamily="18" charset="0"/>
              </a:rPr>
              <a:t>ë»ÙÇÝ³ñÝ»ñÁ (9%)</a:t>
            </a:r>
            <a:r>
              <a:rPr kumimoji="0" lang="af-Z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" pitchFamily="34" charset="0"/>
                <a:ea typeface="Verdana" pitchFamily="34" charset="0"/>
                <a:cs typeface="Times New Roman" pitchFamily="18" charset="0"/>
              </a:rPr>
              <a:t>: ì»ñçÇÝÇë µ³í³ñ³ñ </a:t>
            </a:r>
            <a:r>
              <a:rPr kumimoji="0" lang="af-Z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U" pitchFamily="34" charset="0"/>
                <a:ea typeface="Verdana" pitchFamily="34" charset="0"/>
                <a:cs typeface="Times New Roman" pitchFamily="18" charset="0"/>
              </a:rPr>
              <a:t>ճ</a:t>
            </a:r>
            <a:r>
              <a:rPr kumimoji="0" lang="af-Z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" pitchFamily="34" charset="0"/>
                <a:ea typeface="Verdana" pitchFamily="34" charset="0"/>
                <a:cs typeface="Times New Roman" pitchFamily="18" charset="0"/>
              </a:rPr>
              <a:t>³Ý³ãí³ÍáõÃÛáõÝÁ å³ÛÙ³Ý³íáñí³Í ¿ Ýñ³Ýáí, áñ Ñ³ñóí³Í µÝ³ÏÇã-ëå³éáÕÝ»ñÇ Ù»ç »Õ»É »Ý Ý³»õ ³éáÕç³å³ÑáõÃÛ³Ý áÉáñïÇ ³ßË³ï³ÏÇóÝ»ñ, áñáÝù ³ÝÓ³Ùµ Ù³ëÝ³Ïó»É »Ý ³Û¹ ë»ÙÇÝ³ñÝ»ñÇÝ Ï³Ù ¹ñ³Ýó Ù³ëÇÝ Éë»É »Ý Çñ»Ýó Í³ÝáÃÝ»ñÇó</a:t>
            </a:r>
            <a:r>
              <a:rPr kumimoji="0" lang="af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" pitchFamily="34" charset="0"/>
                <a:ea typeface="Verdana" pitchFamily="34" charset="0"/>
                <a:cs typeface="Times New Roman" pitchFamily="18" charset="0"/>
              </a:rPr>
              <a:t>:   </a:t>
            </a:r>
            <a:endParaRPr kumimoji="0" lang="af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ՄԵԹՈԴԱԲԱՆԱԿԱՆ ՄՈՏԵՑՈՒՄՆԵՐ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481328"/>
            <a:ext cx="84582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Հետազոտության թիրախային խմբերը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Հայաստանի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բնակիչներ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՝ 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բնակիչ-սպառողներ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 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Բժիշկներ՝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Խումբ 1. -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որոնք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 չեն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մասնակցել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Առողջ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Ազգ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,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Առողջ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Տնտեսություն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քարոզարշավին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Խումբ 2.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-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որոնք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մասնակցել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 են 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Առողջ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 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Ազգ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, 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Առողջ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 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Տնտեսություն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քարոզարշավին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Դեղատների աշխատողներ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458200" cy="728471"/>
          </a:xfrm>
        </p:spPr>
        <p:txBody>
          <a:bodyPr>
            <a:normAutofit/>
          </a:bodyPr>
          <a:lstStyle/>
          <a:p>
            <a:r>
              <a:rPr lang="af-ZA" sz="2000" b="1" dirty="0" smtClean="0">
                <a:latin typeface="Arial AMU" pitchFamily="34" charset="0"/>
              </a:rPr>
              <a:t>ê»ÙÇÝ³ñÝ»ñÇÝ ãÙ³ëÝ³Ïó³Í բժիշկների </a:t>
            </a:r>
            <a:r>
              <a:rPr lang="af-ZA" sz="2000" dirty="0" smtClean="0">
                <a:latin typeface="Arial AMU" pitchFamily="34" charset="0"/>
              </a:rPr>
              <a:t>ï»Õ»Ï³óí³ÍáõÃÛáõÝÁ</a:t>
            </a:r>
            <a:r>
              <a:rPr lang="af-ZA" sz="2000" b="1" i="1" dirty="0" smtClean="0">
                <a:latin typeface="Arial AMU" pitchFamily="34" charset="0"/>
              </a:rPr>
              <a:t> §²éáÕç ³½·, ³éáÕç ïÝï»ëáõÃÛáõÝ¦ </a:t>
            </a:r>
            <a:r>
              <a:rPr lang="af-ZA" sz="2000" dirty="0" smtClean="0">
                <a:latin typeface="Arial AMU" pitchFamily="34" charset="0"/>
              </a:rPr>
              <a:t>ù³ñá½³ñß³íÇ Ù³ëÇÝ.</a:t>
            </a:r>
            <a:endParaRPr lang="en-US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ՕԳՏԱԳՈՐԾՈՂՆԵՐԸ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Առողջ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Ազգ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Առողջ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Տնտեսություն</a:t>
            </a:r>
            <a:r>
              <a:rPr lang="en-US" sz="2800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ՔԱՐՈԶԱՐՇԱՎԻ ՄԱՍԻՆ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636111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5800" y="5201647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af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U" pitchFamily="34" charset="0"/>
                <a:ea typeface="Verdana" pitchFamily="34" charset="0"/>
                <a:cs typeface="Times New Roman" pitchFamily="18" charset="0"/>
              </a:rPr>
              <a:t>²ÛÝ</a:t>
            </a:r>
            <a:r>
              <a:rPr lang="af-ZA" sz="1400" b="1" dirty="0" smtClean="0">
                <a:latin typeface="Arial AMU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af-ZA" sz="1400" b="1" dirty="0" smtClean="0">
                <a:latin typeface="Arial AMU" pitchFamily="34" charset="0"/>
              </a:rPr>
              <a:t>÷</a:t>
            </a:r>
            <a:r>
              <a:rPr kumimoji="0" lang="af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U" pitchFamily="34" charset="0"/>
                <a:ea typeface="Verdana" pitchFamily="34" charset="0"/>
                <a:cs typeface="Times New Roman" pitchFamily="18" charset="0"/>
              </a:rPr>
              <a:t>áùñ Ãíáí µÅÇßÏÝ»ñÁ, áñáÝù Éë»É ¿ÇÝ ù³ñá½³ñß³íÇ ÙÇçáó³éáõÙÝ»ñÇ Ù³ëÇÝ, ¹Åí³ñ³ó»É »Ý áñ»õ¿ Ï»ñå ·Ý³Ñ³ï³Ï³Ý ï³É Çñ»Ýó Í³ÝáÃ ÙÇçáó³éáõÙÝ»ñÇÝ: ¼·³óíáõÙ ¿, áñ Ýñ³Ýó ï»Õ»ÏáõÃÛáõÝÝ»ñÝ ³Û¹ ÙÇçáó³éáõÙÝ»ñÇ Ù³ëÇÝ Ù³Ï»ñ»ë³ÛÇÝ ¿, ÇëÏ ïå³íáñáõÃÛáõÝÝ»ñÁª </a:t>
            </a:r>
            <a:r>
              <a:rPr lang="af-ZA" sz="1400" b="1" dirty="0" smtClean="0">
                <a:latin typeface="Arial AMU" pitchFamily="34" charset="0"/>
                <a:ea typeface="Verdana" pitchFamily="34" charset="0"/>
                <a:cs typeface="Times New Roman" pitchFamily="18" charset="0"/>
              </a:rPr>
              <a:t>ë³Ï³í: ÜÙ³Ý Çñ³íÇճ³Ï ¿ Ý³»õ ¹»Õ³ïÝ»ñÇ ³ßË³ïáÕÝ»ñÇ ¹»åùáõÙ: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458200" cy="728471"/>
          </a:xfrm>
        </p:spPr>
        <p:txBody>
          <a:bodyPr>
            <a:normAutofit/>
          </a:bodyPr>
          <a:lstStyle/>
          <a:p>
            <a:r>
              <a:rPr lang="af-ZA" sz="2000" b="1" dirty="0" smtClean="0">
                <a:latin typeface="Arial AMU" pitchFamily="34" charset="0"/>
              </a:rPr>
              <a:t>¸»Õ³ïÝ»ñÇ ³ßË³ïáÕÝ»ñÇ </a:t>
            </a:r>
            <a:r>
              <a:rPr lang="af-ZA" sz="2000" dirty="0" smtClean="0">
                <a:latin typeface="Arial AMU" pitchFamily="34" charset="0"/>
              </a:rPr>
              <a:t>ï»Õ»Ï³óí³ÍáõÃÛáõÝÁ</a:t>
            </a:r>
            <a:r>
              <a:rPr lang="af-ZA" sz="2000" b="1" i="1" dirty="0" smtClean="0">
                <a:latin typeface="Arial AMU" pitchFamily="34" charset="0"/>
              </a:rPr>
              <a:t> §²éáÕç ³½·, ³éáÕç ïÝï»ëáõÃÛáõÝ¦ </a:t>
            </a:r>
            <a:r>
              <a:rPr lang="af-ZA" sz="2000" dirty="0" smtClean="0">
                <a:latin typeface="Arial AMU" pitchFamily="34" charset="0"/>
              </a:rPr>
              <a:t>ù³ñá½³ñß³íÇ Ù³ëÇÝ.</a:t>
            </a:r>
            <a:endParaRPr lang="en-US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ՕԳՏԱԳՈՐԾՈՂՆԵՐԸ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Առողջ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Ազգ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Առողջ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Տնտեսություն</a:t>
            </a:r>
            <a:r>
              <a:rPr lang="en-US" sz="2800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ՔԱՐՈԶԱՐՇԱՎԻ ՄԱՍԻՆ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3611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533400"/>
          </a:xfrm>
        </p:spPr>
        <p:txBody>
          <a:bodyPr>
            <a:normAutofit fontScale="40000" lnSpcReduction="20000"/>
          </a:bodyPr>
          <a:lstStyle/>
          <a:p>
            <a:r>
              <a:rPr lang="af-ZA" sz="4300" b="1" dirty="0" smtClean="0">
                <a:latin typeface="Arial AMU" pitchFamily="34" charset="0"/>
              </a:rPr>
              <a:t>Ս»ÙÇÝ³ñÝ»ñÇÝ Ù³ëÝ³ÏÇó µÅÇßÏÝ»ñÇ ÏáÕÙÇó Ù³ëÝ³ÏóáõÃÛáõÝ µ»ñí³Í ÙÇçáó³éáõÙÝ»ñÁ »õ ¹ñ³Ýó ³ñ¹ÛáõÝ³í»ïáõÃÛ³Ý ·Ý³Ñ³ï³Ï³ÝÝ»ñÁ.   </a:t>
            </a:r>
            <a:endParaRPr lang="ru-RU" sz="43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ՕԳՏԱԳՈՐԾՈՂՆԵՐԸ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Առողջ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Ազգ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Առողջ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Տնտեսություն</a:t>
            </a:r>
            <a:r>
              <a:rPr lang="en-US" sz="2800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ՔԱՐՈԶԱՐՇԱՎԻ ՄԱՍԻՆ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084" y="1905000"/>
            <a:ext cx="796151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33400" y="1447801"/>
            <a:ext cx="8458200" cy="533400"/>
          </a:xfrm>
        </p:spPr>
        <p:txBody>
          <a:bodyPr>
            <a:normAutofit/>
          </a:bodyPr>
          <a:lstStyle/>
          <a:p>
            <a:r>
              <a:rPr lang="af-ZA" sz="1100" dirty="0" smtClean="0">
                <a:latin typeface="Arial AMU" pitchFamily="34" charset="0"/>
              </a:rPr>
              <a:t>ø³ñá½³ñß³íÇ ÙÇçáó³éáõÙÝ»ñÇ ³ñ¹ÛáõÝùáõÙ ë»ÙÇÝ³ñÝ»ñÇÝ Ù³ëÝ³ÏÇó µÅÇßÏÝ»ñÇ ßñç³ÝáõÙ </a:t>
            </a:r>
            <a:r>
              <a:rPr lang="af-ZA" sz="1100" b="1" dirty="0" smtClean="0">
                <a:latin typeface="Arial AMU" pitchFamily="34" charset="0"/>
              </a:rPr>
              <a:t>Ñ³ÛÏ³Ï³Ý ³ñï³¹ñáõÃÛ³Ý ¹»Õ»ñÇ ÁÝÏ³ÉáõÙÝ»ñÇ ÷á÷áËáõÃÛáõÝÝ»ñÁ</a:t>
            </a:r>
            <a:endParaRPr lang="en-US" sz="11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ՕԳՏԱԳՈՐԾՈՂՆԵՐԸ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Առողջ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Ազգ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Առողջ</a:t>
            </a:r>
            <a:r>
              <a:rPr lang="en-US" sz="2800" i="1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 AMU" pitchFamily="34" charset="0"/>
              </a:rPr>
              <a:t>Տնտեսություն</a:t>
            </a:r>
            <a:r>
              <a:rPr lang="en-US" sz="2800" dirty="0" smtClean="0">
                <a:solidFill>
                  <a:schemeClr val="tx1"/>
                </a:solidFill>
                <a:latin typeface="Arial AMU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ՔԱՐՈԶԱՐՇԱՎԻ ՄԱՍԻՆ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56" y="1905000"/>
            <a:ext cx="80959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219200" y="5092005"/>
            <a:ext cx="7696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U" pitchFamily="34" charset="0"/>
                <a:ea typeface="Verdana" pitchFamily="34" charset="0"/>
                <a:cs typeface="Times New Roman" pitchFamily="18" charset="0"/>
              </a:rPr>
              <a:t>²ÛëåÇëáí` Ï³ñ»ÉÇ ¿ ³ñÓ³Ý³·ñ»É, </a:t>
            </a:r>
            <a:r>
              <a:rPr kumimoji="0" lang="af-ZA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AMU" pitchFamily="34" charset="0"/>
                <a:ea typeface="Verdana" pitchFamily="34" charset="0"/>
                <a:cs typeface="Times New Roman" pitchFamily="18" charset="0"/>
              </a:rPr>
              <a:t>áñ </a:t>
            </a:r>
            <a:r>
              <a:rPr kumimoji="0" lang="af-ZA" sz="11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AMU" pitchFamily="34" charset="0"/>
                <a:ea typeface="Verdana" pitchFamily="34" charset="0"/>
                <a:cs typeface="Times New Roman" pitchFamily="18" charset="0"/>
              </a:rPr>
              <a:t>««²éáÕç ³½·, ³éáÕç ïÝï»ëáõÃÛáõÝ««</a:t>
            </a:r>
            <a:r>
              <a:rPr kumimoji="0" lang="af-ZA" sz="1100" b="1" i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AMU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af-ZA" sz="11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AMU" pitchFamily="34" charset="0"/>
                <a:ea typeface="Verdana" pitchFamily="34" charset="0"/>
                <a:cs typeface="Times New Roman" pitchFamily="18" charset="0"/>
              </a:rPr>
              <a:t>ù³ñá½³ñß³íÝ ³å³Ñáí»É ¿ Çñ Ù³ëÝ³ÏÇóÝ»ñÇ ßñç³ÝáõÙ Ñ³ÛÏ³Ï³Ý ³ñï³¹ñáõÃÛ³Ý ¹»Õ»ñÇ »õ ¹»Õ³·áñÍ³Ï³Ý Ó»éÝ³ñÏáõÃÛáõÝÝ»ñÇ ճ³Ý³ãí³ÍáõÃÛ³Ý ³ճ »õ ³í»ÉÇ µ³ñ»Ýå³ëï í»ñ³µ»ñÙáõÝù</a:t>
            </a:r>
            <a:r>
              <a:rPr kumimoji="0" lang="af-Z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U" pitchFamily="34" charset="0"/>
                <a:ea typeface="Verdana" pitchFamily="34" charset="0"/>
                <a:cs typeface="Times New Roman" pitchFamily="18" charset="0"/>
              </a:rPr>
              <a:t>: ê³Ï³ÛÝ </a:t>
            </a:r>
            <a:r>
              <a:rPr kumimoji="0" lang="af-ZA" sz="11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AMU" pitchFamily="34" charset="0"/>
                <a:ea typeface="Verdana" pitchFamily="34" charset="0"/>
                <a:cs typeface="Times New Roman" pitchFamily="18" charset="0"/>
              </a:rPr>
              <a:t>·ÉË³íáñ Ó»éùµ»ñáõÙ »Ýù Ñ³Ù³ñáõÙ ³ÛÝ µÅÇßÏÝ»ñÇ ¹ÇñùáñáßÙ³Ý փáփáËáõÃÛáõÝÁ, áñáÝù Çñ»Ýó Ý³ËÁÝïñáõÃÛáõÝÝ»ñÁ ëÏë»É »Ý ï³É Ñ³ÛÏ³Ï³Ý ³ñï³¹ñáõÃÛ³Ý </a:t>
            </a:r>
            <a:r>
              <a:rPr lang="af-ZA" sz="1100" b="1" i="1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  <a:ea typeface="Verdana" pitchFamily="34" charset="0"/>
                <a:cs typeface="Times New Roman" pitchFamily="18" charset="0"/>
              </a:rPr>
              <a:t>¹»Õ»ñÇÝ</a:t>
            </a:r>
            <a:r>
              <a:rPr kumimoji="0" lang="af-Z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U" pitchFamily="34" charset="0"/>
                <a:ea typeface="Verdana" pitchFamily="34" charset="0"/>
                <a:cs typeface="Times New Roman" pitchFamily="18" charset="0"/>
              </a:rPr>
              <a:t>:</a:t>
            </a:r>
            <a:r>
              <a:rPr kumimoji="0" lang="af-Z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U" pitchFamily="34" charset="0"/>
                <a:ea typeface="Verdana" pitchFamily="34" charset="0"/>
                <a:cs typeface="Times New Roman" pitchFamily="18" charset="0"/>
              </a:rPr>
              <a:t> ÆëÏ Ã» ÇÝã ¿ Ýß³Ý³ÏáõÙ µÅÇßÏÝ»ñÇ ³Û¹ ¹ÇñùáñáßáõÙÁ µÝ³ÏÇã-ëå³éáÕÝ»ñÇ (¹»Õ»ñÇ û·ï³·áñÍáÕÝ»ñÇ ³Ù»Ý³Ù»Í ËÙµÇ) Ñ³Ù³ñª Ù»Ýù ³ñ¹»Ý Ñ³ëÏ³ó»É »Ýù í»ñÁ µ»ñí³Í í»ñÉáõÍáõÃÛ³Ý Ù»ç</a:t>
            </a:r>
            <a:r>
              <a:rPr kumimoji="0" lang="af-Z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AM" pitchFamily="34" charset="0"/>
                <a:ea typeface="Verdana" pitchFamily="34" charset="0"/>
                <a:cs typeface="Times New Roman" pitchFamily="18" charset="0"/>
              </a:rPr>
              <a:t>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1033271"/>
          </a:xfrm>
        </p:spPr>
        <p:txBody>
          <a:bodyPr>
            <a:normAutofit/>
          </a:bodyPr>
          <a:lstStyle/>
          <a:p>
            <a:r>
              <a:rPr lang="af-ZA" sz="1200" dirty="0" smtClean="0">
                <a:latin typeface="Arial AMU" pitchFamily="34" charset="0"/>
              </a:rPr>
              <a:t>Հ»ï³½áïáõÃÛ³Ý ³ÝóÏ³óÙ³Ý Ñ³Ù³ñ áã µáÉáñ Ó»éÝ³ñÏáõÃÛáõÝÝ»ñÝ »Ý å³ïñ³ëï³Ï³ÙáõÃÛáõÝ Ñ³ÛïÝ»É ïñ³Ù³¹ñ»É Çñ»Ýó ·áñÍáõÝ»áõÃÛ³Ý óáõó³ÝÇßÝ»ñÁ: ê³Ï³ÛÝ Ýñ³Ýù Ï³ñáÕ »Ý ëï³Ý³É »õ û·ï³·áñÍ»É ëáõÛÝ Ñ³ßí»ïíáõÃÛ³Ý ïíÛ³ÉÝ»ñÁ: àõëïÇ </a:t>
            </a:r>
            <a:r>
              <a:rPr lang="af-ZA" sz="1200" b="1" dirty="0" smtClean="0">
                <a:latin typeface="Arial AMU" pitchFamily="34" charset="0"/>
              </a:rPr>
              <a:t>Ù»Ýù áñáß»É »Ýù Ó»éÝ³ñÏáõÃÛáõÝÝ»ñÇ ·áñÍáõÝ»áõÃÛ³Ý óáõó³ÝÇßÝ»ñÁ Ý»ñÏ³Û³óÝ»É áã Ã» µ³ó³ñÓ³Ï Ãí»ñáí, ³ÛÉ ¹ñ³Ýó ÷á÷áËáõÃÛáõÝÝ»ñÁ µÝáõÃ³·ñáÕ ·áñÍ³ÏÇóÝ»ñáí Ï³Ù ïáÏáëÝ»ñáí</a:t>
            </a:r>
            <a:r>
              <a:rPr lang="af-ZA" sz="1200" dirty="0" smtClean="0">
                <a:latin typeface="Arial AMU" pitchFamily="34" charset="0"/>
              </a:rPr>
              <a:t>:</a:t>
            </a:r>
            <a:endParaRPr lang="en-US" sz="2000" b="1" dirty="0" smtClean="0">
              <a:latin typeface="Arial AMU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Autofit/>
          </a:bodyPr>
          <a:lstStyle/>
          <a:p>
            <a:r>
              <a:rPr lang="af-ZA" sz="1800" dirty="0" smtClean="0">
                <a:latin typeface="Arial AMU" pitchFamily="34" charset="0"/>
              </a:rPr>
              <a:t>¸ºÔ²¶àðÌ²Î²Ü ÒºèÜ²ðÎàôÂÚàôÜÜºðÆ Ðºî²¼àîàôÂÚ²Ü ²ð¸ÚàôÜøÜºðÀ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en-US" sz="18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757" y="2440672"/>
            <a:ext cx="782712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Autofit/>
          </a:bodyPr>
          <a:lstStyle/>
          <a:p>
            <a:r>
              <a:rPr lang="af-ZA" sz="1800" dirty="0" smtClean="0">
                <a:latin typeface="Arial AMU" pitchFamily="34" charset="0"/>
              </a:rPr>
              <a:t>¸ºÔ²¶àðÌ²Î²Ü ÒºèÜ²ðÎàôÂÚàôÜÜºðÆ Ðºî²¼àîàôÂÚ²Ü ²ð¸ÚàôÜøÜºðÀ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en-US" sz="18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13" y="1600200"/>
            <a:ext cx="820147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Autofit/>
          </a:bodyPr>
          <a:lstStyle/>
          <a:p>
            <a:r>
              <a:rPr lang="af-ZA" sz="1800" dirty="0" smtClean="0">
                <a:latin typeface="Arial AMU" pitchFamily="34" charset="0"/>
              </a:rPr>
              <a:t>¸ºÔ²¶àðÌ²Î²Ü ÒºèÜ²ðÎàôÂÚàôÜÜºðÆ Ðºî²¼àîàôÂÚ²Ü ²ð¸ÚàôÜøÜºðÀ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en-US" sz="18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72" y="1581150"/>
            <a:ext cx="8298999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Autofit/>
          </a:bodyPr>
          <a:lstStyle/>
          <a:p>
            <a:r>
              <a:rPr lang="af-ZA" sz="1800" dirty="0" smtClean="0">
                <a:latin typeface="Arial AMU" pitchFamily="34" charset="0"/>
              </a:rPr>
              <a:t>¸ºÔ²¶àðÌ²Î²Ü ÒºèÜ²ðÎàôÂÚàôÜÜºðÆ Ðºî²¼àîàôÂÚ²Ü ²ð¸ÚàôÜøÜºðÀ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en-US" sz="18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344303"/>
            <a:ext cx="7680961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Autofit/>
          </a:bodyPr>
          <a:lstStyle/>
          <a:p>
            <a:r>
              <a:rPr lang="af-ZA" sz="1800" dirty="0" smtClean="0">
                <a:latin typeface="Arial AMU" pitchFamily="34" charset="0"/>
              </a:rPr>
              <a:t>¸ºÔ²¶àðÌ²Î²Ü ÒºèÜ²ðÎàôÂÚàôÜÜºðÆ Ðºî²¼àîàôÂÚ²Ü ²ð¸ÚàôÜøÜºðÀ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en-US" sz="18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676400"/>
            <a:ext cx="826477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Autofit/>
          </a:bodyPr>
          <a:lstStyle/>
          <a:p>
            <a:r>
              <a:rPr lang="af-ZA" sz="1800" dirty="0" smtClean="0">
                <a:latin typeface="Arial AMU" pitchFamily="34" charset="0"/>
              </a:rPr>
              <a:t>¸ºÔ²¶àðÌ²Î²Ü ÒºèÜ²ðÎàôÂÚàôÜÜºðÆ Ðºî²¼àîàôÂÚ²Ü ²ð¸ÚàôÜøÜºðÀ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en-US" sz="18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524000"/>
            <a:ext cx="827127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ՄԵԹՈԴԱԲԱՆԱԿԱՆ ՄՈՏԵՑՈՒՄՆԵՐ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481328"/>
            <a:ext cx="8458200" cy="11856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hy-AM" sz="1900" dirty="0" smtClean="0">
                <a:latin typeface="Arial AMU" pitchFamily="34" charset="0"/>
              </a:rPr>
              <a:t>Կ</a:t>
            </a:r>
            <a:r>
              <a:rPr lang="en-US" sz="1900" dirty="0" smtClean="0">
                <a:latin typeface="Arial AMU" pitchFamily="34" charset="0"/>
              </a:rPr>
              <a:t>Çñ³éí»É </a:t>
            </a:r>
            <a:r>
              <a:rPr lang="hy-AM" sz="1900" dirty="0" smtClean="0">
                <a:latin typeface="Arial AMU" pitchFamily="34" charset="0"/>
              </a:rPr>
              <a:t>է 2008</a:t>
            </a:r>
            <a:r>
              <a:rPr lang="en-US" sz="1900" dirty="0" smtClean="0">
                <a:latin typeface="Arial AMU" pitchFamily="34" charset="0"/>
              </a:rPr>
              <a:t>Ã.-Ç Ñ»ï³½áïáõÃÛ³Ý Å³Ù³Ý³Ï ÑÇÙù ÁÝ¹áõÝí³Í </a:t>
            </a:r>
            <a:r>
              <a:rPr lang="hy-AM" sz="1900" dirty="0" smtClean="0">
                <a:latin typeface="Arial AMU" pitchFamily="34" charset="0"/>
              </a:rPr>
              <a:t>մեթոդաբանական </a:t>
            </a:r>
            <a:r>
              <a:rPr lang="en-US" sz="1900" dirty="0" err="1" smtClean="0">
                <a:latin typeface="Arial AMU" pitchFamily="34" charset="0"/>
              </a:rPr>
              <a:t>Ùáï»óáõÙÝ»ñÁ</a:t>
            </a:r>
            <a:endParaRPr lang="en-US" sz="1900" dirty="0" smtClean="0">
              <a:latin typeface="Arial AMU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1900" dirty="0" smtClean="0">
                <a:latin typeface="Arial AMU" pitchFamily="34" charset="0"/>
              </a:rPr>
              <a:t>Չեն </a:t>
            </a:r>
            <a:r>
              <a:rPr lang="en-US" sz="1900" dirty="0" err="1" smtClean="0">
                <a:latin typeface="Arial AMU" pitchFamily="34" charset="0"/>
              </a:rPr>
              <a:t>հետազոտվել</a:t>
            </a:r>
            <a:r>
              <a:rPr lang="en-US" sz="1900" dirty="0" smtClean="0">
                <a:latin typeface="Arial AMU" pitchFamily="34" charset="0"/>
              </a:rPr>
              <a:t> </a:t>
            </a:r>
            <a:r>
              <a:rPr lang="en-US" sz="1900" dirty="0" err="1" smtClean="0">
                <a:latin typeface="Arial AMU" pitchFamily="34" charset="0"/>
              </a:rPr>
              <a:t>բուժհիմնարկներում</a:t>
            </a:r>
            <a:r>
              <a:rPr lang="en-US" sz="1900" dirty="0" smtClean="0">
                <a:latin typeface="Arial AMU" pitchFamily="34" charset="0"/>
              </a:rPr>
              <a:t> </a:t>
            </a:r>
            <a:r>
              <a:rPr lang="en-US" sz="1900" dirty="0" err="1" smtClean="0">
                <a:latin typeface="Arial AMU" pitchFamily="34" charset="0"/>
              </a:rPr>
              <a:t>գնումների</a:t>
            </a:r>
            <a:r>
              <a:rPr lang="en-US" sz="1900" dirty="0" smtClean="0">
                <a:latin typeface="Arial AMU" pitchFamily="34" charset="0"/>
              </a:rPr>
              <a:t> </a:t>
            </a:r>
            <a:r>
              <a:rPr lang="en-US" sz="1900" dirty="0" err="1" smtClean="0">
                <a:latin typeface="Arial AMU" pitchFamily="34" charset="0"/>
              </a:rPr>
              <a:t>պատասխանատուները</a:t>
            </a:r>
            <a:r>
              <a:rPr lang="en-US" sz="1900" dirty="0" smtClean="0">
                <a:latin typeface="Arial AMU" pitchFamily="34" charset="0"/>
              </a:rPr>
              <a:t> եւ </a:t>
            </a:r>
            <a:r>
              <a:rPr lang="en-US" sz="1900" dirty="0" err="1" smtClean="0">
                <a:latin typeface="Arial AMU" pitchFamily="34" charset="0"/>
              </a:rPr>
              <a:t>դեղատների</a:t>
            </a:r>
            <a:r>
              <a:rPr lang="en-US" sz="1900" dirty="0" smtClean="0">
                <a:latin typeface="Arial AMU" pitchFamily="34" charset="0"/>
              </a:rPr>
              <a:t> </a:t>
            </a:r>
            <a:r>
              <a:rPr lang="en-US" sz="1900" dirty="0" err="1" smtClean="0">
                <a:latin typeface="Arial AMU" pitchFamily="34" charset="0"/>
              </a:rPr>
              <a:t>ղեկավարները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650544" y="3108280"/>
          <a:ext cx="3017520" cy="175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1"/>
          <p:cNvSpPr txBox="1">
            <a:spLocks/>
          </p:cNvSpPr>
          <p:nvPr/>
        </p:nvSpPr>
        <p:spPr>
          <a:xfrm>
            <a:off x="2175688" y="5454328"/>
            <a:ext cx="6629400" cy="109728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500" dirty="0" smtClean="0">
                <a:latin typeface="Arial AMU" pitchFamily="34" charset="0"/>
              </a:rPr>
              <a:t>+ 30 </a:t>
            </a:r>
            <a:r>
              <a:rPr lang="en-US" sz="2500" dirty="0" err="1" smtClean="0">
                <a:latin typeface="Arial AMU" pitchFamily="34" charset="0"/>
              </a:rPr>
              <a:t>բժիշկներ</a:t>
            </a:r>
            <a:r>
              <a:rPr lang="en-US" sz="2500" dirty="0" smtClean="0">
                <a:latin typeface="Arial AMU" pitchFamily="34" charset="0"/>
              </a:rPr>
              <a:t>, </a:t>
            </a:r>
            <a:r>
              <a:rPr lang="en-US" sz="2500" dirty="0" err="1" smtClean="0">
                <a:latin typeface="Arial AMU" pitchFamily="34" charset="0"/>
              </a:rPr>
              <a:t>որոնք</a:t>
            </a:r>
            <a:r>
              <a:rPr lang="en-US" sz="2500" dirty="0" smtClean="0">
                <a:latin typeface="Arial AMU" pitchFamily="34" charset="0"/>
              </a:rPr>
              <a:t> </a:t>
            </a:r>
            <a:r>
              <a:rPr lang="en-US" sz="2500" dirty="0" err="1" smtClean="0">
                <a:latin typeface="Arial AMU" pitchFamily="34" charset="0"/>
              </a:rPr>
              <a:t>մասնակցել</a:t>
            </a:r>
            <a:r>
              <a:rPr lang="en-US" sz="2500" dirty="0" smtClean="0">
                <a:latin typeface="Arial AMU" pitchFamily="34" charset="0"/>
              </a:rPr>
              <a:t> են </a:t>
            </a:r>
            <a:r>
              <a:rPr lang="en-US" sz="2500" dirty="0" err="1" smtClean="0">
                <a:latin typeface="Arial AMU" pitchFamily="34" charset="0"/>
              </a:rPr>
              <a:t>Առողջ</a:t>
            </a:r>
            <a:r>
              <a:rPr lang="en-US" sz="2500" dirty="0" smtClean="0">
                <a:latin typeface="Arial AMU" pitchFamily="34" charset="0"/>
              </a:rPr>
              <a:t> </a:t>
            </a:r>
            <a:r>
              <a:rPr lang="en-US" sz="2500" dirty="0" err="1" smtClean="0">
                <a:latin typeface="Arial AMU" pitchFamily="34" charset="0"/>
              </a:rPr>
              <a:t>Ազգ</a:t>
            </a:r>
            <a:r>
              <a:rPr lang="en-US" sz="2500" dirty="0" smtClean="0">
                <a:latin typeface="Arial AMU" pitchFamily="34" charset="0"/>
              </a:rPr>
              <a:t>, </a:t>
            </a:r>
            <a:r>
              <a:rPr lang="en-US" sz="2500" dirty="0" err="1" smtClean="0">
                <a:latin typeface="Arial AMU" pitchFamily="34" charset="0"/>
              </a:rPr>
              <a:t>Առողջ</a:t>
            </a:r>
            <a:r>
              <a:rPr lang="en-US" sz="2500" dirty="0" smtClean="0">
                <a:latin typeface="Arial AMU" pitchFamily="34" charset="0"/>
              </a:rPr>
              <a:t> </a:t>
            </a:r>
            <a:r>
              <a:rPr lang="en-US" sz="2500" dirty="0" err="1" smtClean="0">
                <a:latin typeface="Arial AMU" pitchFamily="34" charset="0"/>
              </a:rPr>
              <a:t>Տնտեսություն</a:t>
            </a:r>
            <a:r>
              <a:rPr lang="en-US" sz="2500" dirty="0" smtClean="0">
                <a:latin typeface="Arial AMU" pitchFamily="34" charset="0"/>
              </a:rPr>
              <a:t> </a:t>
            </a:r>
            <a:r>
              <a:rPr lang="en-US" sz="2500" dirty="0" err="1" smtClean="0">
                <a:latin typeface="Arial AMU" pitchFamily="34" charset="0"/>
              </a:rPr>
              <a:t>քարոզարշավի</a:t>
            </a:r>
            <a:r>
              <a:rPr lang="en-US" sz="2500" dirty="0" smtClean="0">
                <a:latin typeface="Arial AMU" pitchFamily="34" charset="0"/>
              </a:rPr>
              <a:t> </a:t>
            </a:r>
            <a:r>
              <a:rPr lang="en-US" sz="2500" dirty="0" err="1" smtClean="0">
                <a:latin typeface="Arial AMU" pitchFamily="34" charset="0"/>
              </a:rPr>
              <a:t>սեմինարներին</a:t>
            </a:r>
            <a:endParaRPr lang="en-US" sz="2500" dirty="0" smtClean="0">
              <a:latin typeface="Arial AMU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1200" dirty="0" smtClean="0">
              <a:latin typeface="Arial AMU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500" dirty="0" smtClean="0">
                <a:latin typeface="Arial AMU" pitchFamily="34" charset="0"/>
              </a:rPr>
              <a:t>+ 9 </a:t>
            </a:r>
            <a:r>
              <a:rPr lang="en-US" sz="2500" dirty="0" err="1" smtClean="0">
                <a:latin typeface="Arial AMU" pitchFamily="34" charset="0"/>
              </a:rPr>
              <a:t>դեղագործական</a:t>
            </a:r>
            <a:r>
              <a:rPr lang="en-US" sz="2500" dirty="0" smtClean="0">
                <a:latin typeface="Arial AMU" pitchFamily="34" charset="0"/>
              </a:rPr>
              <a:t> </a:t>
            </a:r>
            <a:r>
              <a:rPr lang="en-US" sz="2500" dirty="0" err="1" smtClean="0">
                <a:latin typeface="Arial AMU" pitchFamily="34" charset="0"/>
              </a:rPr>
              <a:t>ձեռնարկություններ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839729"/>
            <a:ext cx="52578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Autofit/>
          </a:bodyPr>
          <a:lstStyle/>
          <a:p>
            <a:r>
              <a:rPr lang="af-ZA" sz="1800" dirty="0" smtClean="0">
                <a:latin typeface="Arial AMU" pitchFamily="34" charset="0"/>
              </a:rPr>
              <a:t>¸ºÔ²¶àðÌ²Î²Ü ÒºèÜ²ðÎàôÂÚàôÜÜºðÆ Ðºî²¼àîàôÂÚ²Ü ²ð¸ÚàôÜøÜºðÀ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en-US" sz="18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68" y="1600200"/>
            <a:ext cx="84124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ՄԵԹՈԴԱԲԱՆԱԿԱՆ ՄՈՏԵՑՈՒՄՆԵՐ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745" y="1904998"/>
            <a:ext cx="722425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AMU" pitchFamily="34" charset="0"/>
              </a:rPr>
              <a:t>´Ü²ÎÆâ-êä²èàÔÜºðÆ ÜÎ²ð²¶ÆðÀ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ՄԵԹՈԴԱԲԱՆԱԿԱՆ ՄՈՏԵՑՈՒՄՆԵՐ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0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AMU" pitchFamily="34" charset="0"/>
              </a:rPr>
              <a:t>´ÄÆÞÎÜºðÆ ÜÎ²ð²¶ÆðÀ</a:t>
            </a:r>
            <a:endParaRPr lang="ru-RU" b="1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644" y="1932296"/>
            <a:ext cx="696383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89120" cy="1143000"/>
          </a:xfrm>
        </p:spPr>
        <p:txBody>
          <a:bodyPr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AMU" pitchFamily="34" charset="0"/>
              </a:rPr>
              <a:t>ՄԵԹՈԴԱԲԱՆԱԿԱՆ ՄՈՏԵՑՈՒՄՆԵՐ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AMU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59040" y="277090"/>
            <a:ext cx="4114800" cy="1143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Օգտագործողների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շրջանում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հայկական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դեղագործական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արտադրանքի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ընկալման եւ վերաբերմունքի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շուկայական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AMU" pitchFamily="34" charset="0"/>
                <a:ea typeface="+mj-ea"/>
                <a:cs typeface="+mj-cs"/>
              </a:rPr>
              <a:t> հետազոտություն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00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b="1" dirty="0" smtClean="0">
                <a:latin typeface="Arial AMU" pitchFamily="34" charset="0"/>
              </a:rPr>
              <a:t>¸ºÔ²îÜºðÆ ²ÞÊ²îàÔÜºðÆ ÜÎ²ð²¶ÆðÀ</a:t>
            </a:r>
            <a:endParaRPr lang="ru-RU" b="1" dirty="0" smtClean="0"/>
          </a:p>
          <a:p>
            <a:pPr algn="ctr"/>
            <a:endParaRPr lang="ru-RU" b="1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732" y="1905000"/>
            <a:ext cx="688391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1047</TotalTime>
  <Words>3070</Words>
  <Application>Microsoft Office PowerPoint</Application>
  <PresentationFormat>On-screen Show (4:3)</PresentationFormat>
  <Paragraphs>344</Paragraphs>
  <Slides>60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Concourse</vt:lpstr>
      <vt:lpstr>Օգտագործողների շրջանում հայկական դեղագործական արտադրանքի ընկալման եւ վերաբերմունքի շուկայական հետազոտություն</vt:lpstr>
      <vt:lpstr>ԲՈՎԱՆԴԱԿՈՒԹՅՈՒՆ</vt:lpstr>
      <vt:lpstr>ՀԵՏԱԶՈՏՈՒԹՅԱՆ ԻՐԱԿԱՆԱՑՈՒՄԸ</vt:lpstr>
      <vt:lpstr>ՀԵՏԱԶՈՏՈՒԹՅԱՆ Üä²î²ÎÀ</vt:lpstr>
      <vt:lpstr>ՄԵԹՈԴԱԲԱՆԱԿԱՆ ՄՈՏԵՑՈՒՄՆԵՐ</vt:lpstr>
      <vt:lpstr>ՄԵԹՈԴԱԲԱՆԱԿԱՆ ՄՈՏԵՑՈՒՄՆԵՐ</vt:lpstr>
      <vt:lpstr>ՄԵԹՈԴԱԲԱՆԱԿԱՆ ՄՈՏԵՑՈՒՄՆԵՐ</vt:lpstr>
      <vt:lpstr>ՄԵԹՈԴԱԲԱՆԱԿԱՆ ՄՈՏԵՑՈՒՄՆԵՐ</vt:lpstr>
      <vt:lpstr>ՄԵԹՈԴԱԲԱՆԱԿԱՆ ՄՈՏԵՑՈՒՄՆԵՐ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ՏԵՂԵԿԱՑՎԱԾՈՒԹՅՈՒՆԸ</vt:lpstr>
      <vt:lpstr>ՕԳՏԱԳՈՐԾՈՂՆԵՐԻ ՎԵՐԱԲԵՐՄՈՒՆՔԸ</vt:lpstr>
      <vt:lpstr>ՕԳՏԱԳՈՐԾՈՂՆԵՐԻ ՎԵՐԱԲԵՐՄՈՒՆՔԸ</vt:lpstr>
      <vt:lpstr>ՕԳՏԱԳՈՐԾՈՂՆԵՐԻ ՎԵՐԱԲԵՐՄՈՒՆՔԸ</vt:lpstr>
      <vt:lpstr>ՕԳՏԱԳՈՐԾՈՂՆԵՐԻ ՎԵՐԱԲԵՐՄՈՒՆՔԸ</vt:lpstr>
      <vt:lpstr>ՕԳՏԱԳՈՐԾՈՂՆԵՐԻ ՎԵՐԱԲԵՐՄՈՒՆՔԸ</vt:lpstr>
      <vt:lpstr>ՕԳՏԱԳՈՐԾՈՂՆԵՐԻ ՎԵՐԱԲԵՐՄՈՒՆՔԸ</vt:lpstr>
      <vt:lpstr>ՕԳՏԱԳՈՐԾՈՂՆԵՐԻ ՎԵՐԱԲԵՐՄՈՒՆՔԸ</vt:lpstr>
      <vt:lpstr>ՕԳՏԱԳՈՐԾՈՂՆԵՐԻ ՎԵՐԱԲԵՐՄՈՒՆՔԸ</vt:lpstr>
      <vt:lpstr>ՕԳՏԱԳՈՐԾՈՂՆԵՐԻ ՎԵՐԱԲԵՐՄՈՒՆՔԸ</vt:lpstr>
      <vt:lpstr>ՕԳՏԱԳՈՐԾՈՂՆԵՐԻ ՎԵՐԱԲԵՐՄՈՒՆՔԸ</vt:lpstr>
      <vt:lpstr>ՕԳՏԱԳՈՐԾՈՂՆԵՐԻ ՎԵՐԱԲԵՐՄՈՒՆՔԸ</vt:lpstr>
      <vt:lpstr>ՕԳՏԱԳՈՐԾՈՂՆԵՐԻ ՎԱՐՔԱԳԻԾԸ</vt:lpstr>
      <vt:lpstr>ՕԳՏԱԳՈՐԾՈՂՆԵՐԻ ՎԱՐՔԱԳԻԾԸ</vt:lpstr>
      <vt:lpstr>ՕԳՏԱԳՈՐԾՈՂՆԵՐԻ ՎԱՐՔԱԳԻԾԸ</vt:lpstr>
      <vt:lpstr>ՕԳՏԱԳՈՐԾՈՂՆԵՐԻ ՎԱՐՔԱԳԻԾԸ</vt:lpstr>
      <vt:lpstr>ՕԳՏԱԳՈՐԾՈՂՆԵՐԻ ՎԱՐՔԱԳԻԾԸ</vt:lpstr>
      <vt:lpstr>ՕԳՏԱԳՈՐԾՈՂՆԵՐԻ ՎԱՐՔԱԳԻԾԸ</vt:lpstr>
      <vt:lpstr>ՕԳՏԱԳՈՐԾՈՂՆԵՐԻ ՎԱՐՔԱԳԻԾԸ</vt:lpstr>
      <vt:lpstr>ՕԳՏԱԳՈՐԾՈՂՆԵՐԻ ՎԱՐՔԱԳԻԾԸ</vt:lpstr>
      <vt:lpstr>ՕԳՏԱԳՈՐԾՈՂՆԵՐԻ ՎԱՐՔԱԳԻԾԸ</vt:lpstr>
      <vt:lpstr>ՕԳՏԱԳՈՐԾՈՂՆԵՐԸ Առողջ Ազգ, Առողջ Տնտեսություն ՔԱՐՈԶԱՐՇԱՎԻ ՄԱՍԻՆ</vt:lpstr>
      <vt:lpstr>ՕԳՏԱԳՈՐԾՈՂՆԵՐԸ Առողջ Ազգ, Առողջ Տնտեսություն ՔԱՐՈԶԱՐՇԱՎԻ ՄԱՍԻՆ</vt:lpstr>
      <vt:lpstr>ՕԳՏԱԳՈՐԾՈՂՆԵՐԸ Առողջ Ազգ, Առողջ Տնտեսություն ՔԱՐՈԶԱՐՇԱՎԻ ՄԱՍԻՆ</vt:lpstr>
      <vt:lpstr>ՕԳՏԱԳՈՐԾՈՂՆԵՐԸ Առողջ Ազգ, Առողջ Տնտեսություն ՔԱՐՈԶԱՐՇԱՎԻ ՄԱՍԻՆ</vt:lpstr>
      <vt:lpstr>ՕԳՏԱԳՈՐԾՈՂՆԵՐԸ Առողջ Ազգ, Առողջ Տնտեսություն ՔԱՐՈԶԱՐՇԱՎԻ ՄԱՍԻՆ</vt:lpstr>
      <vt:lpstr>ՕԳՏԱԳՈՐԾՈՂՆԵՐԸ Առողջ Ազգ, Առողջ Տնտեսություն ՔԱՐՈԶԱՐՇԱՎԻ ՄԱՍԻՆ</vt:lpstr>
      <vt:lpstr>¸ºÔ²¶àðÌ²Î²Ü ÒºèÜ²ðÎàôÂÚàôÜÜºðÆ Ðºî²¼àîàôÂÚ²Ü ²ð¸ÚàôÜøÜºðÀ </vt:lpstr>
      <vt:lpstr>¸ºÔ²¶àðÌ²Î²Ü ÒºèÜ²ðÎàôÂÚàôÜÜºðÆ Ðºî²¼àîàôÂÚ²Ü ²ð¸ÚàôÜøÜºðÀ </vt:lpstr>
      <vt:lpstr>¸ºÔ²¶àðÌ²Î²Ü ÒºèÜ²ðÎàôÂÚàôÜÜºðÆ Ðºî²¼àîàôÂÚ²Ü ²ð¸ÚàôÜøÜºðÀ </vt:lpstr>
      <vt:lpstr>¸ºÔ²¶àðÌ²Î²Ü ÒºèÜ²ðÎàôÂÚàôÜÜºðÆ Ðºî²¼àîàôÂÚ²Ü ²ð¸ÚàôÜøÜºðÀ </vt:lpstr>
      <vt:lpstr>¸ºÔ²¶àðÌ²Î²Ü ÒºèÜ²ðÎàôÂÚàôÜÜºðÆ Ðºî²¼àîàôÂÚ²Ü ²ð¸ÚàôÜøÜºðÀ </vt:lpstr>
      <vt:lpstr>¸ºÔ²¶àðÌ²Î²Ü ÒºèÜ²ðÎàôÂÚàôÜÜºðÆ Ðºî²¼àîàôÂÚ²Ü ²ð¸ÚàôÜøÜºðÀ </vt:lpstr>
      <vt:lpstr>¸ºÔ²¶àðÌ²Î²Ü ÒºèÜ²ðÎàôÂÚàôÜÜºðÆ Ðºî²¼àîàôÂÚ²Ü ²ð¸ÚàôÜøÜºðÀ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Օգտագործողների շրջանում հայկական դեղագործական արտադրանքի ընկալման եւ վերաբերմունքի շուկայական հետազոտություն</dc:title>
  <dc:creator>Vardan AMP</dc:creator>
  <cp:lastModifiedBy>Vardan AMP</cp:lastModifiedBy>
  <cp:revision>118</cp:revision>
  <dcterms:created xsi:type="dcterms:W3CDTF">2011-04-20T11:35:10Z</dcterms:created>
  <dcterms:modified xsi:type="dcterms:W3CDTF">2011-04-22T15:01:59Z</dcterms:modified>
</cp:coreProperties>
</file>