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data3.xml" ContentType="application/vnd.openxmlformats-officedocument.drawingml.diagramData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2" r:id="rId3"/>
    <p:sldId id="313" r:id="rId4"/>
    <p:sldId id="260" r:id="rId5"/>
    <p:sldId id="314" r:id="rId6"/>
    <p:sldId id="341" r:id="rId7"/>
    <p:sldId id="315" r:id="rId8"/>
    <p:sldId id="316" r:id="rId9"/>
    <p:sldId id="318" r:id="rId10"/>
    <p:sldId id="319" r:id="rId11"/>
    <p:sldId id="321" r:id="rId12"/>
    <p:sldId id="322" r:id="rId13"/>
    <p:sldId id="323" r:id="rId14"/>
    <p:sldId id="324" r:id="rId15"/>
    <p:sldId id="326" r:id="rId16"/>
    <p:sldId id="327" r:id="rId17"/>
    <p:sldId id="31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000CC"/>
    <a:srgbClr val="006666"/>
    <a:srgbClr val="B0C0C3"/>
    <a:srgbClr val="CFD8D9"/>
    <a:srgbClr val="CCECFF"/>
    <a:srgbClr val="777777"/>
    <a:srgbClr val="0066FF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0.89</c:v>
                </c:pt>
                <c:pt idx="1">
                  <c:v>0.11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0.19812126387702828</c:v>
                </c:pt>
                <c:pt idx="1">
                  <c:v>0.80187873612297211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0.78349999999999997</c:v>
                </c:pt>
                <c:pt idx="1">
                  <c:v>0.21650000000000011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0.49850000000000017</c:v>
                </c:pt>
                <c:pt idx="1">
                  <c:v>0.50150000000000006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spPr>
            <a:solidFill>
              <a:srgbClr val="FF9966"/>
            </a:solidFill>
          </c:spPr>
          <c:dPt>
            <c:idx val="0"/>
            <c:spPr>
              <a:solidFill>
                <a:srgbClr val="FF0000"/>
              </a:solid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0.49300000000000022</c:v>
                </c:pt>
                <c:pt idx="1">
                  <c:v>0.50700000000000001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spPr>
            <a:solidFill>
              <a:srgbClr val="FF9966"/>
            </a:solidFill>
          </c:spPr>
          <c:dPt>
            <c:idx val="0"/>
            <c:spPr>
              <a:solidFill>
                <a:srgbClr val="FF0000"/>
              </a:solid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0.48400000000000021</c:v>
                </c:pt>
                <c:pt idx="1">
                  <c:v>0.51600000000000001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ctr"/>
            <c:showVal val="1"/>
          </c:dLbls>
          <c:cat>
            <c:strRef>
              <c:f>Sheet1!$A$2:$A$8</c:f>
              <c:strCache>
                <c:ptCount val="7"/>
                <c:pt idx="0">
                  <c:v>Փոխառություն</c:v>
                </c:pt>
                <c:pt idx="1">
                  <c:v>Դրամական փոխանցումներ</c:v>
                </c:pt>
                <c:pt idx="2">
                  <c:v>Բանկային հաշիվ</c:v>
                </c:pt>
                <c:pt idx="3">
                  <c:v>Ավանդ</c:v>
                </c:pt>
                <c:pt idx="4">
                  <c:v>Ապահովագրություն</c:v>
                </c:pt>
                <c:pt idx="5">
                  <c:v>Վարկ</c:v>
                </c:pt>
                <c:pt idx="6">
                  <c:v>Ներդրումներ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0.12549019607843148</c:v>
                </c:pt>
                <c:pt idx="1">
                  <c:v>0.27777777777777801</c:v>
                </c:pt>
                <c:pt idx="2">
                  <c:v>0.25641025641025639</c:v>
                </c:pt>
                <c:pt idx="3">
                  <c:v>0.57894736842105254</c:v>
                </c:pt>
                <c:pt idx="4">
                  <c:v>0.28089887640449457</c:v>
                </c:pt>
                <c:pt idx="5">
                  <c:v>0.45238095238095266</c:v>
                </c:pt>
                <c:pt idx="6">
                  <c:v>0.32258064516129048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Val val="1"/>
          </c:dLbls>
          <c:cat>
            <c:strRef>
              <c:f>Sheet1!$A$2:$A$8</c:f>
              <c:strCache>
                <c:ptCount val="7"/>
                <c:pt idx="0">
                  <c:v>Փոխառություն</c:v>
                </c:pt>
                <c:pt idx="1">
                  <c:v>Դրամական փոխանցումներ</c:v>
                </c:pt>
                <c:pt idx="2">
                  <c:v>Բանկային հաշիվ</c:v>
                </c:pt>
                <c:pt idx="3">
                  <c:v>Ավանդ</c:v>
                </c:pt>
                <c:pt idx="4">
                  <c:v>Ապահովագրություն</c:v>
                </c:pt>
                <c:pt idx="5">
                  <c:v>Վարկ</c:v>
                </c:pt>
                <c:pt idx="6">
                  <c:v>Ներդրումներ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0.87450980392156863</c:v>
                </c:pt>
                <c:pt idx="1">
                  <c:v>0.72222222222222221</c:v>
                </c:pt>
                <c:pt idx="2">
                  <c:v>0.74358974358974361</c:v>
                </c:pt>
                <c:pt idx="3">
                  <c:v>0.42105263157894751</c:v>
                </c:pt>
                <c:pt idx="4">
                  <c:v>0.71910112359550593</c:v>
                </c:pt>
                <c:pt idx="5">
                  <c:v>0.547619047619048</c:v>
                </c:pt>
                <c:pt idx="6">
                  <c:v>0.67741935483870963</c:v>
                </c:pt>
              </c:numCache>
            </c:numRef>
          </c:val>
        </c:ser>
        <c:gapWidth val="30"/>
        <c:overlap val="100"/>
        <c:axId val="199928448"/>
        <c:axId val="225945472"/>
      </c:barChart>
      <c:catAx>
        <c:axId val="1999284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25945472"/>
        <c:crosses val="autoZero"/>
        <c:auto val="1"/>
        <c:lblAlgn val="ctr"/>
        <c:lblOffset val="100"/>
      </c:catAx>
      <c:valAx>
        <c:axId val="225945472"/>
        <c:scaling>
          <c:orientation val="minMax"/>
        </c:scaling>
        <c:delete val="1"/>
        <c:axPos val="b"/>
        <c:majorGridlines/>
        <c:numFmt formatCode="0%" sourceLinked="1"/>
        <c:tickLblPos val="none"/>
        <c:crossAx val="199928448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0.78349999999999997</c:v>
                </c:pt>
                <c:pt idx="1">
                  <c:v>0.21650000000000016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0.49850000000000028</c:v>
                </c:pt>
                <c:pt idx="1">
                  <c:v>0.50150000000000006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8.2000000000000003E-2</c:v>
                </c:pt>
                <c:pt idx="1">
                  <c:v>0.91800000000000004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 formatCode="0.0%">
                  <c:v>1.4000000000000006E-3</c:v>
                </c:pt>
                <c:pt idx="1">
                  <c:v>0.99860000000000004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0.76000000000000034</c:v>
                </c:pt>
                <c:pt idx="1">
                  <c:v>0.24000000000000007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9966"/>
              </a:solid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0.193</c:v>
                </c:pt>
                <c:pt idx="1">
                  <c:v>0.80699999999999994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9966"/>
              </a:solid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0.94113999999999998</c:v>
                </c:pt>
                <c:pt idx="1">
                  <c:v>5.8860000000000023E-2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0.66050000000000031</c:v>
                </c:pt>
                <c:pt idx="1">
                  <c:v>0.33950000000000025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9966"/>
              </a:solid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5.6700000000000014E-2</c:v>
                </c:pt>
                <c:pt idx="1">
                  <c:v>0.94330000000000003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3.5105315947843559E-2</c:v>
                </c:pt>
                <c:pt idx="1">
                  <c:v>0.96489468405215661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 formatCode="0.0%">
                  <c:v>0.60000000000000031</c:v>
                </c:pt>
                <c:pt idx="1">
                  <c:v>0.4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9966"/>
              </a:solid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0.43000000000000016</c:v>
                </c:pt>
                <c:pt idx="1">
                  <c:v>0.5700000000000004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9966"/>
              </a:solid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0.66000000000000036</c:v>
                </c:pt>
                <c:pt idx="1">
                  <c:v>0.34000000000000008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9966"/>
              </a:solid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9.0000000000000024E-2</c:v>
                </c:pt>
                <c:pt idx="1">
                  <c:v>0.91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0.91400000000000003</c:v>
                </c:pt>
                <c:pt idx="1">
                  <c:v>8.6000000000000021E-2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9966"/>
              </a:solid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0.37000000000000016</c:v>
                </c:pt>
                <c:pt idx="1">
                  <c:v>0.63000000000000034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0.8400000000000003</c:v>
                </c:pt>
                <c:pt idx="1">
                  <c:v>0.16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Sheet1!$A$2:$A$5</c:f>
              <c:strCache>
                <c:ptCount val="4"/>
                <c:pt idx="0">
                  <c:v>Պարտքեր գրավատներից</c:v>
                </c:pt>
                <c:pt idx="1">
                  <c:v>Պարտքեր բանկերից</c:v>
                </c:pt>
                <c:pt idx="2">
                  <c:v>Պարտքեր մտերիմներից</c:v>
                </c:pt>
                <c:pt idx="3">
                  <c:v>Պարտքեր խանութներից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7.0362473347548041E-2</c:v>
                </c:pt>
                <c:pt idx="1">
                  <c:v>7.1073205401563616E-2</c:v>
                </c:pt>
                <c:pt idx="2">
                  <c:v>0.39516702203269383</c:v>
                </c:pt>
                <c:pt idx="3">
                  <c:v>0.45557924662402277</c:v>
                </c:pt>
              </c:numCache>
            </c:numRef>
          </c:val>
        </c:ser>
        <c:gapWidth val="70"/>
        <c:axId val="241109632"/>
        <c:axId val="240852352"/>
      </c:barChart>
      <c:valAx>
        <c:axId val="240852352"/>
        <c:scaling>
          <c:orientation val="minMax"/>
          <c:max val="0.60000000000000042"/>
        </c:scaling>
        <c:axPos val="b"/>
        <c:majorGridlines/>
        <c:numFmt formatCode="0%" sourceLinked="1"/>
        <c:tickLblPos val="nextTo"/>
        <c:crossAx val="241109632"/>
        <c:crosses val="autoZero"/>
        <c:crossBetween val="between"/>
      </c:valAx>
      <c:catAx>
        <c:axId val="241109632"/>
        <c:scaling>
          <c:orientation val="minMax"/>
        </c:scaling>
        <c:axPos val="l"/>
        <c:majorGridlines/>
        <c:tickLblPos val="nextTo"/>
        <c:crossAx val="240852352"/>
        <c:crosses val="autoZero"/>
        <c:auto val="1"/>
        <c:lblAlgn val="ctr"/>
        <c:lblOffset val="100"/>
      </c:catAx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0.58549999999999969</c:v>
                </c:pt>
                <c:pt idx="1">
                  <c:v>0.41450000000000015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0.36000000000000015</c:v>
                </c:pt>
                <c:pt idx="1">
                  <c:v>0.64000000000000035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delete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6.3500000000000001E-2</c:v>
                </c:pt>
                <c:pt idx="1">
                  <c:v>0.9365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3695A6-9C6A-4DBA-B671-E2954C0B493B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AA99EF3-3926-4D6C-9D64-0FD1D17407AE}">
      <dgm:prSet phldrT="[Text]" custT="1"/>
      <dgm:spPr/>
      <dgm:t>
        <a:bodyPr/>
        <a:lstStyle/>
        <a:p>
          <a:r>
            <a:rPr lang="en-US" sz="2000" b="1" smtClean="0">
              <a:latin typeface="Arial AMU" pitchFamily="34" charset="0"/>
            </a:rPr>
            <a:t>Համաշխարհային </a:t>
          </a:r>
        </a:p>
        <a:p>
          <a:r>
            <a:rPr lang="en-US" sz="2000" b="1" smtClean="0">
              <a:latin typeface="Arial AMU" pitchFamily="34" charset="0"/>
            </a:rPr>
            <a:t>Բանկ</a:t>
          </a:r>
          <a:endParaRPr lang="en-US" sz="2000" b="1">
            <a:latin typeface="Arial AMU" pitchFamily="34" charset="0"/>
          </a:endParaRPr>
        </a:p>
      </dgm:t>
    </dgm:pt>
    <dgm:pt modelId="{D721365F-3F6F-4E2E-B2A3-969FECFDFD0E}" type="parTrans" cxnId="{8AD40672-2842-48B7-8355-1EB006E6C87A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04C58F7C-906A-4A8F-8B8F-F8F5FA48F646}" type="sibTrans" cxnId="{8AD40672-2842-48B7-8355-1EB006E6C87A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0FD72112-71C6-4C47-88A4-7DF57A5B7FB2}">
      <dgm:prSet phldrT="[Text]" custT="1"/>
      <dgm:spPr/>
      <dgm:t>
        <a:bodyPr/>
        <a:lstStyle/>
        <a:p>
          <a:r>
            <a:rPr lang="en-US" sz="2000" b="1" smtClean="0">
              <a:latin typeface="Arial AMU" pitchFamily="34" charset="0"/>
            </a:rPr>
            <a:t>ԱՄ Փարթնըրզ </a:t>
          </a:r>
          <a:endParaRPr lang="en-US" sz="2000" b="1">
            <a:latin typeface="Arial AMU" pitchFamily="34" charset="0"/>
          </a:endParaRPr>
        </a:p>
      </dgm:t>
    </dgm:pt>
    <dgm:pt modelId="{C9A10F06-99D4-419B-9079-7726BF36DF05}" type="parTrans" cxnId="{DFBBAED5-75FC-494A-8060-C134D2438949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DC3B3ADE-1F20-4167-8BA4-42ED466079E0}" type="sibTrans" cxnId="{DFBBAED5-75FC-494A-8060-C134D2438949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7257D0AC-04C7-4767-8CAC-5F958F12544B}">
      <dgm:prSet phldrT="[Text]" custT="1"/>
      <dgm:spPr/>
      <dgm:t>
        <a:bodyPr/>
        <a:lstStyle/>
        <a:p>
          <a:r>
            <a:rPr lang="en-US" sz="2000" b="1" smtClean="0">
              <a:latin typeface="Arial AMU" pitchFamily="34" charset="0"/>
            </a:rPr>
            <a:t>ՀՀ Կենտրոնական Բանկ</a:t>
          </a:r>
          <a:endParaRPr lang="en-US" sz="2000" b="1">
            <a:latin typeface="Arial AMU" pitchFamily="34" charset="0"/>
          </a:endParaRPr>
        </a:p>
      </dgm:t>
    </dgm:pt>
    <dgm:pt modelId="{34826570-4E3E-42F8-815F-856764B7C97C}" type="parTrans" cxnId="{EFD4D1B0-85A4-4CF5-B593-040D4FD43917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43F596F0-DB6D-413C-9914-094113FC1A9E}" type="sibTrans" cxnId="{EFD4D1B0-85A4-4CF5-B593-040D4FD43917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0BEA187D-B3DA-4043-8249-F1FB1D23A678}">
      <dgm:prSet phldrT="[Text]" custT="1"/>
      <dgm:spPr/>
      <dgm:t>
        <a:bodyPr/>
        <a:lstStyle/>
        <a:p>
          <a:r>
            <a:rPr lang="en-US" sz="2000" b="1" smtClean="0">
              <a:latin typeface="Arial AMU" pitchFamily="34" charset="0"/>
            </a:rPr>
            <a:t>2012</a:t>
          </a:r>
        </a:p>
        <a:p>
          <a:r>
            <a:rPr lang="en-US" sz="1800" b="1" smtClean="0">
              <a:latin typeface="Arial AMU" pitchFamily="34" charset="0"/>
            </a:rPr>
            <a:t>Հունվար-</a:t>
          </a:r>
          <a:r>
            <a:rPr lang="en-US" sz="2000" b="1" smtClean="0">
              <a:solidFill>
                <a:srgbClr val="002060"/>
              </a:solidFill>
              <a:latin typeface="Arial AMU" pitchFamily="34" charset="0"/>
            </a:rPr>
            <a:t>ԱՊՐԻԼ-ՄԱՅԻՍ</a:t>
          </a:r>
          <a:r>
            <a:rPr lang="en-US" sz="1800" b="1" smtClean="0">
              <a:latin typeface="Arial AMU" pitchFamily="34" charset="0"/>
            </a:rPr>
            <a:t>-Հունիս</a:t>
          </a:r>
          <a:endParaRPr lang="en-US" sz="1800" b="1">
            <a:latin typeface="Arial AMU" pitchFamily="34" charset="0"/>
          </a:endParaRPr>
        </a:p>
      </dgm:t>
    </dgm:pt>
    <dgm:pt modelId="{7F2EBA82-05AF-4467-8012-B969A85947E0}" type="parTrans" cxnId="{47FF0039-C7BD-490B-86DD-D97AB527B870}">
      <dgm:prSet/>
      <dgm:spPr/>
      <dgm:t>
        <a:bodyPr/>
        <a:lstStyle/>
        <a:p>
          <a:endParaRPr lang="en-US"/>
        </a:p>
      </dgm:t>
    </dgm:pt>
    <dgm:pt modelId="{5F0C9B6C-A752-4088-A19F-A0F8F7C62FE5}" type="sibTrans" cxnId="{47FF0039-C7BD-490B-86DD-D97AB527B870}">
      <dgm:prSet/>
      <dgm:spPr/>
      <dgm:t>
        <a:bodyPr/>
        <a:lstStyle/>
        <a:p>
          <a:endParaRPr lang="en-US"/>
        </a:p>
      </dgm:t>
    </dgm:pt>
    <dgm:pt modelId="{D5D75DE9-41CB-4EC4-B6E6-2A00B16818C2}" type="pres">
      <dgm:prSet presAssocID="{573695A6-9C6A-4DBA-B671-E2954C0B493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6C5E86-65C5-404A-A910-01436B739210}" type="pres">
      <dgm:prSet presAssocID="{573695A6-9C6A-4DBA-B671-E2954C0B493B}" presName="dummyMaxCanvas" presStyleCnt="0">
        <dgm:presLayoutVars/>
      </dgm:prSet>
      <dgm:spPr/>
    </dgm:pt>
    <dgm:pt modelId="{AB81CDD8-CA45-4E3A-AD33-10D1F5285982}" type="pres">
      <dgm:prSet presAssocID="{573695A6-9C6A-4DBA-B671-E2954C0B493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6CA3BA-0975-4424-8430-41F7B432C7F4}" type="pres">
      <dgm:prSet presAssocID="{573695A6-9C6A-4DBA-B671-E2954C0B493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0E87D-226B-4F60-9FA5-FE720D408A34}" type="pres">
      <dgm:prSet presAssocID="{573695A6-9C6A-4DBA-B671-E2954C0B493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0937F4-0BB4-45C9-A8AD-25F3CBE107A7}" type="pres">
      <dgm:prSet presAssocID="{573695A6-9C6A-4DBA-B671-E2954C0B493B}" presName="FourNodes_4" presStyleLbl="node1" presStyleIdx="3" presStyleCnt="4" custLinFactNeighborX="1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76438-96AF-49CB-B2C4-8EBA82496AF6}" type="pres">
      <dgm:prSet presAssocID="{573695A6-9C6A-4DBA-B671-E2954C0B493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0DEA6-A1B8-4A1B-BCB2-9CAFA5FB6BF8}" type="pres">
      <dgm:prSet presAssocID="{573695A6-9C6A-4DBA-B671-E2954C0B493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7C81C5-8E82-4ED5-98E7-E6BE16E51FE8}" type="pres">
      <dgm:prSet presAssocID="{573695A6-9C6A-4DBA-B671-E2954C0B493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5AA20-9460-43DB-AF55-FFCC48DF4246}" type="pres">
      <dgm:prSet presAssocID="{573695A6-9C6A-4DBA-B671-E2954C0B493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BA9D09-A7BA-4665-A073-8DE6D54B50F1}" type="pres">
      <dgm:prSet presAssocID="{573695A6-9C6A-4DBA-B671-E2954C0B493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50071-0390-4574-8130-418548B4E3A9}" type="pres">
      <dgm:prSet presAssocID="{573695A6-9C6A-4DBA-B671-E2954C0B493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597E6-B857-4E1A-8496-308900615CEF}" type="pres">
      <dgm:prSet presAssocID="{573695A6-9C6A-4DBA-B671-E2954C0B493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FF0039-C7BD-490B-86DD-D97AB527B870}" srcId="{573695A6-9C6A-4DBA-B671-E2954C0B493B}" destId="{0BEA187D-B3DA-4043-8249-F1FB1D23A678}" srcOrd="3" destOrd="0" parTransId="{7F2EBA82-05AF-4467-8012-B969A85947E0}" sibTransId="{5F0C9B6C-A752-4088-A19F-A0F8F7C62FE5}"/>
    <dgm:cxn modelId="{8AD40672-2842-48B7-8355-1EB006E6C87A}" srcId="{573695A6-9C6A-4DBA-B671-E2954C0B493B}" destId="{EAA99EF3-3926-4D6C-9D64-0FD1D17407AE}" srcOrd="0" destOrd="0" parTransId="{D721365F-3F6F-4E2E-B2A3-969FECFDFD0E}" sibTransId="{04C58F7C-906A-4A8F-8B8F-F8F5FA48F646}"/>
    <dgm:cxn modelId="{69FC0419-747C-4330-82EE-37B8097224E8}" type="presOf" srcId="{0BEA187D-B3DA-4043-8249-F1FB1D23A678}" destId="{DE0937F4-0BB4-45C9-A8AD-25F3CBE107A7}" srcOrd="0" destOrd="0" presId="urn:microsoft.com/office/officeart/2005/8/layout/vProcess5"/>
    <dgm:cxn modelId="{E787580F-5D55-4F54-ABC4-780F78B82387}" type="presOf" srcId="{DC3B3ADE-1F20-4167-8BA4-42ED466079E0}" destId="{8A80DEA6-A1B8-4A1B-BCB2-9CAFA5FB6BF8}" srcOrd="0" destOrd="0" presId="urn:microsoft.com/office/officeart/2005/8/layout/vProcess5"/>
    <dgm:cxn modelId="{98318F1C-1F7B-444B-99EB-FEED57C81C02}" type="presOf" srcId="{0BEA187D-B3DA-4043-8249-F1FB1D23A678}" destId="{CF8597E6-B857-4E1A-8496-308900615CEF}" srcOrd="1" destOrd="0" presId="urn:microsoft.com/office/officeart/2005/8/layout/vProcess5"/>
    <dgm:cxn modelId="{2C5563C4-FF2E-43F0-AAFB-0FBB0D96794F}" type="presOf" srcId="{EAA99EF3-3926-4D6C-9D64-0FD1D17407AE}" destId="{3405AA20-9460-43DB-AF55-FFCC48DF4246}" srcOrd="1" destOrd="0" presId="urn:microsoft.com/office/officeart/2005/8/layout/vProcess5"/>
    <dgm:cxn modelId="{FFD42BB7-86C1-4AD3-BC73-43CA42BDF150}" type="presOf" srcId="{7257D0AC-04C7-4767-8CAC-5F958F12544B}" destId="{6CD50071-0390-4574-8130-418548B4E3A9}" srcOrd="1" destOrd="0" presId="urn:microsoft.com/office/officeart/2005/8/layout/vProcess5"/>
    <dgm:cxn modelId="{D32E515F-01F2-4539-BB1A-5E69FB39C01D}" type="presOf" srcId="{43F596F0-DB6D-413C-9914-094113FC1A9E}" destId="{AD7C81C5-8E82-4ED5-98E7-E6BE16E51FE8}" srcOrd="0" destOrd="0" presId="urn:microsoft.com/office/officeart/2005/8/layout/vProcess5"/>
    <dgm:cxn modelId="{D180A6B3-1437-4858-81EE-8DC11C39F4AD}" type="presOf" srcId="{0FD72112-71C6-4C47-88A4-7DF57A5B7FB2}" destId="{006CA3BA-0975-4424-8430-41F7B432C7F4}" srcOrd="0" destOrd="0" presId="urn:microsoft.com/office/officeart/2005/8/layout/vProcess5"/>
    <dgm:cxn modelId="{EFD4D1B0-85A4-4CF5-B593-040D4FD43917}" srcId="{573695A6-9C6A-4DBA-B671-E2954C0B493B}" destId="{7257D0AC-04C7-4767-8CAC-5F958F12544B}" srcOrd="2" destOrd="0" parTransId="{34826570-4E3E-42F8-815F-856764B7C97C}" sibTransId="{43F596F0-DB6D-413C-9914-094113FC1A9E}"/>
    <dgm:cxn modelId="{47A6D489-EB58-44A8-8F8D-6E18BEA027E4}" type="presOf" srcId="{EAA99EF3-3926-4D6C-9D64-0FD1D17407AE}" destId="{AB81CDD8-CA45-4E3A-AD33-10D1F5285982}" srcOrd="0" destOrd="0" presId="urn:microsoft.com/office/officeart/2005/8/layout/vProcess5"/>
    <dgm:cxn modelId="{BE33CB97-09B4-4EB3-971A-1C1FB988F7B5}" type="presOf" srcId="{7257D0AC-04C7-4767-8CAC-5F958F12544B}" destId="{8280E87D-226B-4F60-9FA5-FE720D408A34}" srcOrd="0" destOrd="0" presId="urn:microsoft.com/office/officeart/2005/8/layout/vProcess5"/>
    <dgm:cxn modelId="{DFBBAED5-75FC-494A-8060-C134D2438949}" srcId="{573695A6-9C6A-4DBA-B671-E2954C0B493B}" destId="{0FD72112-71C6-4C47-88A4-7DF57A5B7FB2}" srcOrd="1" destOrd="0" parTransId="{C9A10F06-99D4-419B-9079-7726BF36DF05}" sibTransId="{DC3B3ADE-1F20-4167-8BA4-42ED466079E0}"/>
    <dgm:cxn modelId="{2E87D077-5E0F-4C7F-8A43-EF01EED4BF0A}" type="presOf" srcId="{04C58F7C-906A-4A8F-8B8F-F8F5FA48F646}" destId="{75076438-96AF-49CB-B2C4-8EBA82496AF6}" srcOrd="0" destOrd="0" presId="urn:microsoft.com/office/officeart/2005/8/layout/vProcess5"/>
    <dgm:cxn modelId="{109E2747-F050-402A-A684-68E7A394C249}" type="presOf" srcId="{573695A6-9C6A-4DBA-B671-E2954C0B493B}" destId="{D5D75DE9-41CB-4EC4-B6E6-2A00B16818C2}" srcOrd="0" destOrd="0" presId="urn:microsoft.com/office/officeart/2005/8/layout/vProcess5"/>
    <dgm:cxn modelId="{DF009192-3941-4C47-954B-A5EFA34F9991}" type="presOf" srcId="{0FD72112-71C6-4C47-88A4-7DF57A5B7FB2}" destId="{80BA9D09-A7BA-4665-A073-8DE6D54B50F1}" srcOrd="1" destOrd="0" presId="urn:microsoft.com/office/officeart/2005/8/layout/vProcess5"/>
    <dgm:cxn modelId="{96B8F0C9-F3C6-4146-97B7-443B820D8D73}" type="presParOf" srcId="{D5D75DE9-41CB-4EC4-B6E6-2A00B16818C2}" destId="{A86C5E86-65C5-404A-A910-01436B739210}" srcOrd="0" destOrd="0" presId="urn:microsoft.com/office/officeart/2005/8/layout/vProcess5"/>
    <dgm:cxn modelId="{5A3995F6-FE1A-4981-97A0-1F8735F5DD26}" type="presParOf" srcId="{D5D75DE9-41CB-4EC4-B6E6-2A00B16818C2}" destId="{AB81CDD8-CA45-4E3A-AD33-10D1F5285982}" srcOrd="1" destOrd="0" presId="urn:microsoft.com/office/officeart/2005/8/layout/vProcess5"/>
    <dgm:cxn modelId="{A91D9691-DD5C-4C64-A84D-B0EE63AF680B}" type="presParOf" srcId="{D5D75DE9-41CB-4EC4-B6E6-2A00B16818C2}" destId="{006CA3BA-0975-4424-8430-41F7B432C7F4}" srcOrd="2" destOrd="0" presId="urn:microsoft.com/office/officeart/2005/8/layout/vProcess5"/>
    <dgm:cxn modelId="{EF1B2018-D220-4DCD-A618-491A55E95F9C}" type="presParOf" srcId="{D5D75DE9-41CB-4EC4-B6E6-2A00B16818C2}" destId="{8280E87D-226B-4F60-9FA5-FE720D408A34}" srcOrd="3" destOrd="0" presId="urn:microsoft.com/office/officeart/2005/8/layout/vProcess5"/>
    <dgm:cxn modelId="{31C71744-73AB-4A3A-9864-289133B4E147}" type="presParOf" srcId="{D5D75DE9-41CB-4EC4-B6E6-2A00B16818C2}" destId="{DE0937F4-0BB4-45C9-A8AD-25F3CBE107A7}" srcOrd="4" destOrd="0" presId="urn:microsoft.com/office/officeart/2005/8/layout/vProcess5"/>
    <dgm:cxn modelId="{EAA595D0-1F0B-4B90-AD16-28FC5805537E}" type="presParOf" srcId="{D5D75DE9-41CB-4EC4-B6E6-2A00B16818C2}" destId="{75076438-96AF-49CB-B2C4-8EBA82496AF6}" srcOrd="5" destOrd="0" presId="urn:microsoft.com/office/officeart/2005/8/layout/vProcess5"/>
    <dgm:cxn modelId="{7373476E-2592-4C43-AC82-8F97BC57507A}" type="presParOf" srcId="{D5D75DE9-41CB-4EC4-B6E6-2A00B16818C2}" destId="{8A80DEA6-A1B8-4A1B-BCB2-9CAFA5FB6BF8}" srcOrd="6" destOrd="0" presId="urn:microsoft.com/office/officeart/2005/8/layout/vProcess5"/>
    <dgm:cxn modelId="{A9C2182B-0A51-4DB2-B914-E6C4C18E2E9C}" type="presParOf" srcId="{D5D75DE9-41CB-4EC4-B6E6-2A00B16818C2}" destId="{AD7C81C5-8E82-4ED5-98E7-E6BE16E51FE8}" srcOrd="7" destOrd="0" presId="urn:microsoft.com/office/officeart/2005/8/layout/vProcess5"/>
    <dgm:cxn modelId="{A1182E2D-475A-4BAC-B7E9-258EBAE99494}" type="presParOf" srcId="{D5D75DE9-41CB-4EC4-B6E6-2A00B16818C2}" destId="{3405AA20-9460-43DB-AF55-FFCC48DF4246}" srcOrd="8" destOrd="0" presId="urn:microsoft.com/office/officeart/2005/8/layout/vProcess5"/>
    <dgm:cxn modelId="{06F9782F-F938-4F30-B75F-60D0C646D451}" type="presParOf" srcId="{D5D75DE9-41CB-4EC4-B6E6-2A00B16818C2}" destId="{80BA9D09-A7BA-4665-A073-8DE6D54B50F1}" srcOrd="9" destOrd="0" presId="urn:microsoft.com/office/officeart/2005/8/layout/vProcess5"/>
    <dgm:cxn modelId="{38F2CFD0-E46A-4707-A5FF-BC20771A3449}" type="presParOf" srcId="{D5D75DE9-41CB-4EC4-B6E6-2A00B16818C2}" destId="{6CD50071-0390-4574-8130-418548B4E3A9}" srcOrd="10" destOrd="0" presId="urn:microsoft.com/office/officeart/2005/8/layout/vProcess5"/>
    <dgm:cxn modelId="{89DF9613-3B70-46A2-93E7-6FA57BD8A702}" type="presParOf" srcId="{D5D75DE9-41CB-4EC4-B6E6-2A00B16818C2}" destId="{CF8597E6-B857-4E1A-8496-308900615CE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D53A25-7441-4BED-9744-4A713A4ED2C2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E6B9EF4-5034-47F8-AEBA-C3711FE08DF3}">
      <dgm:prSet phldrT="[Text]" custT="1"/>
      <dgm:spPr/>
      <dgm:t>
        <a:bodyPr/>
        <a:lstStyle/>
        <a:p>
          <a:r>
            <a:rPr lang="en-US" sz="1600" b="1" smtClean="0">
              <a:latin typeface="Arial AMU" pitchFamily="34" charset="0"/>
            </a:rPr>
            <a:t>Պատվիրատու</a:t>
          </a:r>
          <a:endParaRPr lang="en-US" sz="1600" b="1">
            <a:latin typeface="Arial AMU" pitchFamily="34" charset="0"/>
          </a:endParaRPr>
        </a:p>
      </dgm:t>
    </dgm:pt>
    <dgm:pt modelId="{7296C1BB-E065-4370-BDD0-7248D52AD011}" type="parTrans" cxnId="{63135C37-105C-412C-AC6B-7FE786A51367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C48FDBA9-3891-43B3-AF99-0D6AF0AFF1D8}" type="sibTrans" cxnId="{63135C37-105C-412C-AC6B-7FE786A51367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4AACA574-8641-41F0-A3B5-78AEFB6FABD4}">
      <dgm:prSet phldrT="[Text]" custT="1"/>
      <dgm:spPr/>
      <dgm:t>
        <a:bodyPr/>
        <a:lstStyle/>
        <a:p>
          <a:r>
            <a:rPr lang="en-US" sz="1600" b="1" smtClean="0">
              <a:latin typeface="Arial AMU" pitchFamily="34" charset="0"/>
            </a:rPr>
            <a:t>Շահառու</a:t>
          </a:r>
          <a:endParaRPr lang="en-US" sz="1600" b="1">
            <a:latin typeface="Arial AMU" pitchFamily="34" charset="0"/>
          </a:endParaRPr>
        </a:p>
      </dgm:t>
    </dgm:pt>
    <dgm:pt modelId="{C726AEE9-EED9-4778-839E-AC68C70E17C4}" type="parTrans" cxnId="{2C655257-9667-4FE7-873B-661BD9C37854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577703B8-F56A-450D-BE15-7039057EFE28}" type="sibTrans" cxnId="{2C655257-9667-4FE7-873B-661BD9C37854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AA6072A6-27A2-4F0D-83A8-872E7C82BAB4}">
      <dgm:prSet custT="1"/>
      <dgm:spPr/>
      <dgm:t>
        <a:bodyPr/>
        <a:lstStyle/>
        <a:p>
          <a:r>
            <a:rPr lang="en-US" sz="1600" b="1" smtClean="0">
              <a:latin typeface="Arial AMU" pitchFamily="34" charset="0"/>
            </a:rPr>
            <a:t>Կատարող</a:t>
          </a:r>
          <a:endParaRPr lang="en-US" sz="1600" b="1">
            <a:latin typeface="Arial AMU" pitchFamily="34" charset="0"/>
          </a:endParaRPr>
        </a:p>
      </dgm:t>
    </dgm:pt>
    <dgm:pt modelId="{657F367D-CDDF-4630-893A-4214C364CFF7}" type="parTrans" cxnId="{AA576710-19A1-4AAF-B527-2F3FB194E3E2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8E2637B6-6042-4EDD-A609-5A9E0C0AB84E}" type="sibTrans" cxnId="{AA576710-19A1-4AAF-B527-2F3FB194E3E2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41F92812-13F1-438F-BC55-DBB9DBA8ADA1}">
      <dgm:prSet phldrT="[Text]" custT="1"/>
      <dgm:spPr/>
      <dgm:t>
        <a:bodyPr/>
        <a:lstStyle/>
        <a:p>
          <a:r>
            <a:rPr lang="en-US" sz="1600" b="1" smtClean="0">
              <a:latin typeface="Arial AMU" pitchFamily="34" charset="0"/>
            </a:rPr>
            <a:t>Ժամկետ</a:t>
          </a:r>
          <a:endParaRPr lang="en-US" sz="1600" b="1">
            <a:latin typeface="Arial AMU" pitchFamily="34" charset="0"/>
          </a:endParaRPr>
        </a:p>
      </dgm:t>
    </dgm:pt>
    <dgm:pt modelId="{82A4DE56-F798-42D3-ADDF-111A8CB2A992}" type="parTrans" cxnId="{1EBF891B-2D3A-465B-B40B-7F83E48E9995}">
      <dgm:prSet/>
      <dgm:spPr/>
      <dgm:t>
        <a:bodyPr/>
        <a:lstStyle/>
        <a:p>
          <a:endParaRPr lang="en-US"/>
        </a:p>
      </dgm:t>
    </dgm:pt>
    <dgm:pt modelId="{F357B6FF-C73C-4C2B-8AE5-75F5B96B862D}" type="sibTrans" cxnId="{1EBF891B-2D3A-465B-B40B-7F83E48E9995}">
      <dgm:prSet/>
      <dgm:spPr/>
      <dgm:t>
        <a:bodyPr/>
        <a:lstStyle/>
        <a:p>
          <a:endParaRPr lang="en-US"/>
        </a:p>
      </dgm:t>
    </dgm:pt>
    <dgm:pt modelId="{63197171-087D-4C4E-B337-5FF73FB3557E}" type="pres">
      <dgm:prSet presAssocID="{EBD53A25-7441-4BED-9744-4A713A4ED2C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6116AF-8B48-4B16-B265-9B1897876C52}" type="pres">
      <dgm:prSet presAssocID="{2E6B9EF4-5034-47F8-AEBA-C3711FE08DF3}" presName="linNode" presStyleCnt="0"/>
      <dgm:spPr/>
    </dgm:pt>
    <dgm:pt modelId="{9AEFC46F-7ED9-48B4-941C-03744D13AD16}" type="pres">
      <dgm:prSet presAssocID="{2E6B9EF4-5034-47F8-AEBA-C3711FE08DF3}" presName="parentShp" presStyleLbl="node1" presStyleIdx="0" presStyleCnt="4" custScaleX="3914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E6A46-84F7-4748-BB73-8D485D1A0F91}" type="pres">
      <dgm:prSet presAssocID="{2E6B9EF4-5034-47F8-AEBA-C3711FE08DF3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ED3A01-DDDF-4C79-A96A-A15A142F30F8}" type="pres">
      <dgm:prSet presAssocID="{C48FDBA9-3891-43B3-AF99-0D6AF0AFF1D8}" presName="spacing" presStyleCnt="0"/>
      <dgm:spPr/>
    </dgm:pt>
    <dgm:pt modelId="{717B8029-6E6A-48FE-BE81-91C31B8403A4}" type="pres">
      <dgm:prSet presAssocID="{AA6072A6-27A2-4F0D-83A8-872E7C82BAB4}" presName="linNode" presStyleCnt="0"/>
      <dgm:spPr/>
    </dgm:pt>
    <dgm:pt modelId="{FD17435D-8D8E-46AE-BA24-5D96B781E4E5}" type="pres">
      <dgm:prSet presAssocID="{AA6072A6-27A2-4F0D-83A8-872E7C82BAB4}" presName="parentShp" presStyleLbl="node1" presStyleIdx="1" presStyleCnt="4" custScaleX="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D53C39-0C9E-448E-873D-378707FF9998}" type="pres">
      <dgm:prSet presAssocID="{AA6072A6-27A2-4F0D-83A8-872E7C82BAB4}" presName="childShp" presStyleLbl="bgAccFollowNode1" presStyleIdx="1" presStyleCnt="4">
        <dgm:presLayoutVars>
          <dgm:bulletEnabled val="1"/>
        </dgm:presLayoutVars>
      </dgm:prSet>
      <dgm:spPr/>
    </dgm:pt>
    <dgm:pt modelId="{F1A9CD56-5CE4-4B8A-8C3D-20091634DF33}" type="pres">
      <dgm:prSet presAssocID="{8E2637B6-6042-4EDD-A609-5A9E0C0AB84E}" presName="spacing" presStyleCnt="0"/>
      <dgm:spPr/>
    </dgm:pt>
    <dgm:pt modelId="{34216908-DBD7-495F-B3B8-BF883745F8E0}" type="pres">
      <dgm:prSet presAssocID="{4AACA574-8641-41F0-A3B5-78AEFB6FABD4}" presName="linNode" presStyleCnt="0"/>
      <dgm:spPr/>
    </dgm:pt>
    <dgm:pt modelId="{73163011-4D96-4455-9650-C2BC760985D4}" type="pres">
      <dgm:prSet presAssocID="{4AACA574-8641-41F0-A3B5-78AEFB6FABD4}" presName="parentShp" presStyleLbl="node1" presStyleIdx="2" presStyleCnt="4" custScaleX="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6429A-093B-4447-9F34-AD96C6431C72}" type="pres">
      <dgm:prSet presAssocID="{4AACA574-8641-41F0-A3B5-78AEFB6FABD4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1CA519-B944-43C5-9973-014A1DA2D2FB}" type="pres">
      <dgm:prSet presAssocID="{577703B8-F56A-450D-BE15-7039057EFE28}" presName="spacing" presStyleCnt="0"/>
      <dgm:spPr/>
    </dgm:pt>
    <dgm:pt modelId="{386068EB-4482-4CFB-A481-008D5CF6796D}" type="pres">
      <dgm:prSet presAssocID="{41F92812-13F1-438F-BC55-DBB9DBA8ADA1}" presName="linNode" presStyleCnt="0"/>
      <dgm:spPr/>
    </dgm:pt>
    <dgm:pt modelId="{95E74273-0BF4-4667-A8FA-51C9E32131A5}" type="pres">
      <dgm:prSet presAssocID="{41F92812-13F1-438F-BC55-DBB9DBA8ADA1}" presName="parentShp" presStyleLbl="node1" presStyleIdx="3" presStyleCnt="4" custScaleX="4098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8DF6C-3325-48D3-BBF2-5CAB9C7E3044}" type="pres">
      <dgm:prSet presAssocID="{41F92812-13F1-438F-BC55-DBB9DBA8ADA1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1EBF891B-2D3A-465B-B40B-7F83E48E9995}" srcId="{EBD53A25-7441-4BED-9744-4A713A4ED2C2}" destId="{41F92812-13F1-438F-BC55-DBB9DBA8ADA1}" srcOrd="3" destOrd="0" parTransId="{82A4DE56-F798-42D3-ADDF-111A8CB2A992}" sibTransId="{F357B6FF-C73C-4C2B-8AE5-75F5B96B862D}"/>
    <dgm:cxn modelId="{63135C37-105C-412C-AC6B-7FE786A51367}" srcId="{EBD53A25-7441-4BED-9744-4A713A4ED2C2}" destId="{2E6B9EF4-5034-47F8-AEBA-C3711FE08DF3}" srcOrd="0" destOrd="0" parTransId="{7296C1BB-E065-4370-BDD0-7248D52AD011}" sibTransId="{C48FDBA9-3891-43B3-AF99-0D6AF0AFF1D8}"/>
    <dgm:cxn modelId="{E6A1CD08-CF1E-4E4E-AE2A-BE56D45383E1}" type="presOf" srcId="{4AACA574-8641-41F0-A3B5-78AEFB6FABD4}" destId="{73163011-4D96-4455-9650-C2BC760985D4}" srcOrd="0" destOrd="0" presId="urn:microsoft.com/office/officeart/2005/8/layout/vList6"/>
    <dgm:cxn modelId="{E82EA1B6-242C-4015-BECE-60EFE95C80B0}" type="presOf" srcId="{EBD53A25-7441-4BED-9744-4A713A4ED2C2}" destId="{63197171-087D-4C4E-B337-5FF73FB3557E}" srcOrd="0" destOrd="0" presId="urn:microsoft.com/office/officeart/2005/8/layout/vList6"/>
    <dgm:cxn modelId="{0B012A7E-B09D-4B09-A08E-618B5F7C1AB0}" type="presOf" srcId="{AA6072A6-27A2-4F0D-83A8-872E7C82BAB4}" destId="{FD17435D-8D8E-46AE-BA24-5D96B781E4E5}" srcOrd="0" destOrd="0" presId="urn:microsoft.com/office/officeart/2005/8/layout/vList6"/>
    <dgm:cxn modelId="{9B046FD9-1FDD-40D3-BEBC-B735ADD8FC55}" type="presOf" srcId="{2E6B9EF4-5034-47F8-AEBA-C3711FE08DF3}" destId="{9AEFC46F-7ED9-48B4-941C-03744D13AD16}" srcOrd="0" destOrd="0" presId="urn:microsoft.com/office/officeart/2005/8/layout/vList6"/>
    <dgm:cxn modelId="{2C655257-9667-4FE7-873B-661BD9C37854}" srcId="{EBD53A25-7441-4BED-9744-4A713A4ED2C2}" destId="{4AACA574-8641-41F0-A3B5-78AEFB6FABD4}" srcOrd="2" destOrd="0" parTransId="{C726AEE9-EED9-4778-839E-AC68C70E17C4}" sibTransId="{577703B8-F56A-450D-BE15-7039057EFE28}"/>
    <dgm:cxn modelId="{20569B35-D420-4260-8E29-BAB923035C3E}" type="presOf" srcId="{41F92812-13F1-438F-BC55-DBB9DBA8ADA1}" destId="{95E74273-0BF4-4667-A8FA-51C9E32131A5}" srcOrd="0" destOrd="0" presId="urn:microsoft.com/office/officeart/2005/8/layout/vList6"/>
    <dgm:cxn modelId="{AA576710-19A1-4AAF-B527-2F3FB194E3E2}" srcId="{EBD53A25-7441-4BED-9744-4A713A4ED2C2}" destId="{AA6072A6-27A2-4F0D-83A8-872E7C82BAB4}" srcOrd="1" destOrd="0" parTransId="{657F367D-CDDF-4630-893A-4214C364CFF7}" sibTransId="{8E2637B6-6042-4EDD-A609-5A9E0C0AB84E}"/>
    <dgm:cxn modelId="{0159E201-69B1-440B-8249-6518E5AB82D2}" type="presParOf" srcId="{63197171-087D-4C4E-B337-5FF73FB3557E}" destId="{CC6116AF-8B48-4B16-B265-9B1897876C52}" srcOrd="0" destOrd="0" presId="urn:microsoft.com/office/officeart/2005/8/layout/vList6"/>
    <dgm:cxn modelId="{43EC37A3-AEF9-4D40-9442-8AEF16BFA760}" type="presParOf" srcId="{CC6116AF-8B48-4B16-B265-9B1897876C52}" destId="{9AEFC46F-7ED9-48B4-941C-03744D13AD16}" srcOrd="0" destOrd="0" presId="urn:microsoft.com/office/officeart/2005/8/layout/vList6"/>
    <dgm:cxn modelId="{D207EA02-4B25-492D-A9EF-21E11C7AC8E8}" type="presParOf" srcId="{CC6116AF-8B48-4B16-B265-9B1897876C52}" destId="{560E6A46-84F7-4748-BB73-8D485D1A0F91}" srcOrd="1" destOrd="0" presId="urn:microsoft.com/office/officeart/2005/8/layout/vList6"/>
    <dgm:cxn modelId="{C9E9EE8B-4BCB-4A70-AA0A-D39F0F9416FF}" type="presParOf" srcId="{63197171-087D-4C4E-B337-5FF73FB3557E}" destId="{DAED3A01-DDDF-4C79-A96A-A15A142F30F8}" srcOrd="1" destOrd="0" presId="urn:microsoft.com/office/officeart/2005/8/layout/vList6"/>
    <dgm:cxn modelId="{7755B1AF-DFF5-4E86-9E34-FCEBC5240924}" type="presParOf" srcId="{63197171-087D-4C4E-B337-5FF73FB3557E}" destId="{717B8029-6E6A-48FE-BE81-91C31B8403A4}" srcOrd="2" destOrd="0" presId="urn:microsoft.com/office/officeart/2005/8/layout/vList6"/>
    <dgm:cxn modelId="{7DAF0083-8B1F-405A-A042-8D4A62753982}" type="presParOf" srcId="{717B8029-6E6A-48FE-BE81-91C31B8403A4}" destId="{FD17435D-8D8E-46AE-BA24-5D96B781E4E5}" srcOrd="0" destOrd="0" presId="urn:microsoft.com/office/officeart/2005/8/layout/vList6"/>
    <dgm:cxn modelId="{F9C70C56-F70A-4BBC-84BD-0E89644857C0}" type="presParOf" srcId="{717B8029-6E6A-48FE-BE81-91C31B8403A4}" destId="{F7D53C39-0C9E-448E-873D-378707FF9998}" srcOrd="1" destOrd="0" presId="urn:microsoft.com/office/officeart/2005/8/layout/vList6"/>
    <dgm:cxn modelId="{B59E94F8-D5E3-4720-B55A-4890F9B211AB}" type="presParOf" srcId="{63197171-087D-4C4E-B337-5FF73FB3557E}" destId="{F1A9CD56-5CE4-4B8A-8C3D-20091634DF33}" srcOrd="3" destOrd="0" presId="urn:microsoft.com/office/officeart/2005/8/layout/vList6"/>
    <dgm:cxn modelId="{1CFC45A3-0145-4EF1-80F4-6770B884E220}" type="presParOf" srcId="{63197171-087D-4C4E-B337-5FF73FB3557E}" destId="{34216908-DBD7-495F-B3B8-BF883745F8E0}" srcOrd="4" destOrd="0" presId="urn:microsoft.com/office/officeart/2005/8/layout/vList6"/>
    <dgm:cxn modelId="{15A9542F-44E1-40CA-9205-C4EF7BD3A955}" type="presParOf" srcId="{34216908-DBD7-495F-B3B8-BF883745F8E0}" destId="{73163011-4D96-4455-9650-C2BC760985D4}" srcOrd="0" destOrd="0" presId="urn:microsoft.com/office/officeart/2005/8/layout/vList6"/>
    <dgm:cxn modelId="{58A48A34-8C1A-4297-9D3A-008DABDF6025}" type="presParOf" srcId="{34216908-DBD7-495F-B3B8-BF883745F8E0}" destId="{02E6429A-093B-4447-9F34-AD96C6431C72}" srcOrd="1" destOrd="0" presId="urn:microsoft.com/office/officeart/2005/8/layout/vList6"/>
    <dgm:cxn modelId="{FEFB738F-8C37-428C-9C3C-C08C2FD7D60D}" type="presParOf" srcId="{63197171-087D-4C4E-B337-5FF73FB3557E}" destId="{BC1CA519-B944-43C5-9973-014A1DA2D2FB}" srcOrd="5" destOrd="0" presId="urn:microsoft.com/office/officeart/2005/8/layout/vList6"/>
    <dgm:cxn modelId="{DA6EF5CA-703D-4D8E-823B-615588019BC8}" type="presParOf" srcId="{63197171-087D-4C4E-B337-5FF73FB3557E}" destId="{386068EB-4482-4CFB-A481-008D5CF6796D}" srcOrd="6" destOrd="0" presId="urn:microsoft.com/office/officeart/2005/8/layout/vList6"/>
    <dgm:cxn modelId="{823F9189-4569-422B-AE3A-ACA938C991BE}" type="presParOf" srcId="{386068EB-4482-4CFB-A481-008D5CF6796D}" destId="{95E74273-0BF4-4667-A8FA-51C9E32131A5}" srcOrd="0" destOrd="0" presId="urn:microsoft.com/office/officeart/2005/8/layout/vList6"/>
    <dgm:cxn modelId="{F5E0555A-BCE9-4E43-AF86-63B37C2346B1}" type="presParOf" srcId="{386068EB-4482-4CFB-A481-008D5CF6796D}" destId="{1D38DF6C-3325-48D3-BBF2-5CAB9C7E304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35BE69-837C-4696-A943-1BD5C5D43E96}" type="doc">
      <dgm:prSet loTypeId="urn:microsoft.com/office/officeart/2005/8/layout/l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6328162-6275-439C-92A8-02D8212A5471}">
      <dgm:prSet phldrT="[Text]" custT="1"/>
      <dgm:spPr/>
      <dgm:t>
        <a:bodyPr/>
        <a:lstStyle/>
        <a:p>
          <a:pPr algn="l"/>
          <a:r>
            <a:rPr lang="en-US" sz="2000" b="1" smtClean="0">
              <a:latin typeface="Arial AMU" pitchFamily="34" charset="0"/>
            </a:rPr>
            <a:t>Հասկանալ եւ գնահատել Հայաստանում բնակչության ֆինանսական ունակությունների եւ գրագիտության մակարդակը  </a:t>
          </a:r>
          <a:endParaRPr lang="en-US" sz="2000" b="1">
            <a:latin typeface="Arial AMU" pitchFamily="34" charset="0"/>
          </a:endParaRPr>
        </a:p>
      </dgm:t>
    </dgm:pt>
    <dgm:pt modelId="{80365343-161A-4D33-918F-0DCBFA3C9620}" type="par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612B6FD-D395-4174-9FAE-68F931C62EAC}" type="sib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D455E4B4-2FE3-47D5-84B1-DC21F3494852}" type="pres">
      <dgm:prSet presAssocID="{5035BE69-837C-4696-A943-1BD5C5D43E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EE52A5-9DC1-4162-ACD2-92E5CA304B12}" type="pres">
      <dgm:prSet presAssocID="{16328162-6275-439C-92A8-02D8212A5471}" presName="vertFlow" presStyleCnt="0"/>
      <dgm:spPr/>
    </dgm:pt>
    <dgm:pt modelId="{96D21002-37D1-4B7D-B1A5-EC50B981C722}" type="pres">
      <dgm:prSet presAssocID="{16328162-6275-439C-92A8-02D8212A5471}" presName="header" presStyleLbl="node1" presStyleIdx="0" presStyleCnt="1" custScaleX="281113" custScaleY="149750"/>
      <dgm:spPr/>
      <dgm:t>
        <a:bodyPr/>
        <a:lstStyle/>
        <a:p>
          <a:endParaRPr lang="en-US"/>
        </a:p>
      </dgm:t>
    </dgm:pt>
  </dgm:ptLst>
  <dgm:cxnLst>
    <dgm:cxn modelId="{CD33131F-5786-42E5-9984-13B37533A4D5}" srcId="{5035BE69-837C-4696-A943-1BD5C5D43E96}" destId="{16328162-6275-439C-92A8-02D8212A5471}" srcOrd="0" destOrd="0" parTransId="{80365343-161A-4D33-918F-0DCBFA3C9620}" sibTransId="{B612B6FD-D395-4174-9FAE-68F931C62EAC}"/>
    <dgm:cxn modelId="{9442347D-609A-4619-9628-FBA011C25658}" type="presOf" srcId="{16328162-6275-439C-92A8-02D8212A5471}" destId="{96D21002-37D1-4B7D-B1A5-EC50B981C722}" srcOrd="0" destOrd="0" presId="urn:microsoft.com/office/officeart/2005/8/layout/lProcess1"/>
    <dgm:cxn modelId="{581C25A0-2DC5-4301-9202-3928BDACDD22}" type="presOf" srcId="{5035BE69-837C-4696-A943-1BD5C5D43E96}" destId="{D455E4B4-2FE3-47D5-84B1-DC21F3494852}" srcOrd="0" destOrd="0" presId="urn:microsoft.com/office/officeart/2005/8/layout/lProcess1"/>
    <dgm:cxn modelId="{69192922-6F87-4DC3-B4EC-F65D2EB84C25}" type="presParOf" srcId="{D455E4B4-2FE3-47D5-84B1-DC21F3494852}" destId="{E3EE52A5-9DC1-4162-ACD2-92E5CA304B12}" srcOrd="0" destOrd="0" presId="urn:microsoft.com/office/officeart/2005/8/layout/lProcess1"/>
    <dgm:cxn modelId="{460F846B-9F32-4B77-B684-C4F92D7DCE89}" type="presParOf" srcId="{E3EE52A5-9DC1-4162-ACD2-92E5CA304B12}" destId="{96D21002-37D1-4B7D-B1A5-EC50B981C722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35BE69-837C-4696-A943-1BD5C5D43E96}" type="doc">
      <dgm:prSet loTypeId="urn:microsoft.com/office/officeart/2005/8/layout/l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6328162-6275-439C-92A8-02D8212A5471}">
      <dgm:prSet phldrT="[Text]" custT="1"/>
      <dgm:spPr/>
      <dgm:t>
        <a:bodyPr/>
        <a:lstStyle/>
        <a:p>
          <a:pPr algn="l"/>
          <a:r>
            <a:rPr lang="en-US" sz="2000" b="1" smtClean="0">
              <a:latin typeface="Arial AMU" pitchFamily="34" charset="0"/>
            </a:rPr>
            <a:t>Ֆինանսական կրթման ազգային ռազմավարության մշակման ժամանակ ավելի արդյունավետ կերպով հասցեագրել խնդիրները</a:t>
          </a:r>
          <a:endParaRPr lang="en-US" sz="2000" b="1">
            <a:latin typeface="Arial AMU" pitchFamily="34" charset="0"/>
          </a:endParaRPr>
        </a:p>
      </dgm:t>
    </dgm:pt>
    <dgm:pt modelId="{80365343-161A-4D33-918F-0DCBFA3C9620}" type="par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612B6FD-D395-4174-9FAE-68F931C62EAC}" type="sib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D455E4B4-2FE3-47D5-84B1-DC21F3494852}" type="pres">
      <dgm:prSet presAssocID="{5035BE69-837C-4696-A943-1BD5C5D43E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EE52A5-9DC1-4162-ACD2-92E5CA304B12}" type="pres">
      <dgm:prSet presAssocID="{16328162-6275-439C-92A8-02D8212A5471}" presName="vertFlow" presStyleCnt="0"/>
      <dgm:spPr/>
    </dgm:pt>
    <dgm:pt modelId="{96D21002-37D1-4B7D-B1A5-EC50B981C722}" type="pres">
      <dgm:prSet presAssocID="{16328162-6275-439C-92A8-02D8212A5471}" presName="header" presStyleLbl="node1" presStyleIdx="0" presStyleCnt="1" custScaleX="281113" custScaleY="149750" custLinFactNeighborY="3934"/>
      <dgm:spPr/>
      <dgm:t>
        <a:bodyPr/>
        <a:lstStyle/>
        <a:p>
          <a:endParaRPr lang="en-US"/>
        </a:p>
      </dgm:t>
    </dgm:pt>
  </dgm:ptLst>
  <dgm:cxnLst>
    <dgm:cxn modelId="{CD33131F-5786-42E5-9984-13B37533A4D5}" srcId="{5035BE69-837C-4696-A943-1BD5C5D43E96}" destId="{16328162-6275-439C-92A8-02D8212A5471}" srcOrd="0" destOrd="0" parTransId="{80365343-161A-4D33-918F-0DCBFA3C9620}" sibTransId="{B612B6FD-D395-4174-9FAE-68F931C62EAC}"/>
    <dgm:cxn modelId="{E111B9E4-8946-4EB1-B8CF-87B05E397FDA}" type="presOf" srcId="{5035BE69-837C-4696-A943-1BD5C5D43E96}" destId="{D455E4B4-2FE3-47D5-84B1-DC21F3494852}" srcOrd="0" destOrd="0" presId="urn:microsoft.com/office/officeart/2005/8/layout/lProcess1"/>
    <dgm:cxn modelId="{2C1E1967-6E24-4F21-BBFD-196F1B8E4834}" type="presOf" srcId="{16328162-6275-439C-92A8-02D8212A5471}" destId="{96D21002-37D1-4B7D-B1A5-EC50B981C722}" srcOrd="0" destOrd="0" presId="urn:microsoft.com/office/officeart/2005/8/layout/lProcess1"/>
    <dgm:cxn modelId="{6101D9D2-3D03-4197-B346-BDEA92228964}" type="presParOf" srcId="{D455E4B4-2FE3-47D5-84B1-DC21F3494852}" destId="{E3EE52A5-9DC1-4162-ACD2-92E5CA304B12}" srcOrd="0" destOrd="0" presId="urn:microsoft.com/office/officeart/2005/8/layout/lProcess1"/>
    <dgm:cxn modelId="{2DEBD359-46D4-42A2-B9DC-F5A25BF2A76D}" type="presParOf" srcId="{E3EE52A5-9DC1-4162-ACD2-92E5CA304B12}" destId="{96D21002-37D1-4B7D-B1A5-EC50B981C722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81CDD8-CA45-4E3A-AD33-10D1F5285982}">
      <dsp:nvSpPr>
        <dsp:cNvPr id="0" name=""/>
        <dsp:cNvSpPr/>
      </dsp:nvSpPr>
      <dsp:spPr>
        <a:xfrm>
          <a:off x="0" y="0"/>
          <a:ext cx="4998720" cy="9052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latin typeface="Arial AMU" pitchFamily="34" charset="0"/>
            </a:rPr>
            <a:t>Համաշխարհային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latin typeface="Arial AMU" pitchFamily="34" charset="0"/>
            </a:rPr>
            <a:t>Բանկ</a:t>
          </a:r>
          <a:endParaRPr lang="en-US" sz="2000" b="1" kern="1200">
            <a:latin typeface="Arial AMU" pitchFamily="34" charset="0"/>
          </a:endParaRPr>
        </a:p>
      </dsp:txBody>
      <dsp:txXfrm>
        <a:off x="0" y="0"/>
        <a:ext cx="3998412" cy="905256"/>
      </dsp:txXfrm>
    </dsp:sp>
    <dsp:sp modelId="{006CA3BA-0975-4424-8430-41F7B432C7F4}">
      <dsp:nvSpPr>
        <dsp:cNvPr id="0" name=""/>
        <dsp:cNvSpPr/>
      </dsp:nvSpPr>
      <dsp:spPr>
        <a:xfrm>
          <a:off x="418642" y="1069848"/>
          <a:ext cx="4998720" cy="9052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latin typeface="Arial AMU" pitchFamily="34" charset="0"/>
            </a:rPr>
            <a:t>ԱՄ Փարթնըրզ </a:t>
          </a:r>
          <a:endParaRPr lang="en-US" sz="2000" b="1" kern="1200">
            <a:latin typeface="Arial AMU" pitchFamily="34" charset="0"/>
          </a:endParaRPr>
        </a:p>
      </dsp:txBody>
      <dsp:txXfrm>
        <a:off x="418642" y="1069848"/>
        <a:ext cx="3991660" cy="905256"/>
      </dsp:txXfrm>
    </dsp:sp>
    <dsp:sp modelId="{8280E87D-226B-4F60-9FA5-FE720D408A34}">
      <dsp:nvSpPr>
        <dsp:cNvPr id="0" name=""/>
        <dsp:cNvSpPr/>
      </dsp:nvSpPr>
      <dsp:spPr>
        <a:xfrm>
          <a:off x="831037" y="2139696"/>
          <a:ext cx="4998720" cy="9052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latin typeface="Arial AMU" pitchFamily="34" charset="0"/>
            </a:rPr>
            <a:t>ՀՀ Կենտրոնական Բանկ</a:t>
          </a:r>
          <a:endParaRPr lang="en-US" sz="2000" b="1" kern="1200">
            <a:latin typeface="Arial AMU" pitchFamily="34" charset="0"/>
          </a:endParaRPr>
        </a:p>
      </dsp:txBody>
      <dsp:txXfrm>
        <a:off x="831037" y="2139696"/>
        <a:ext cx="3997909" cy="905256"/>
      </dsp:txXfrm>
    </dsp:sp>
    <dsp:sp modelId="{DE0937F4-0BB4-45C9-A8AD-25F3CBE107A7}">
      <dsp:nvSpPr>
        <dsp:cNvPr id="0" name=""/>
        <dsp:cNvSpPr/>
      </dsp:nvSpPr>
      <dsp:spPr>
        <a:xfrm>
          <a:off x="1249680" y="3209544"/>
          <a:ext cx="4998720" cy="9052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latin typeface="Arial AMU" pitchFamily="34" charset="0"/>
            </a:rPr>
            <a:t>2012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Arial AMU" pitchFamily="34" charset="0"/>
            </a:rPr>
            <a:t>Հունվար-</a:t>
          </a:r>
          <a:r>
            <a:rPr lang="en-US" sz="2000" b="1" kern="1200" smtClean="0">
              <a:solidFill>
                <a:srgbClr val="002060"/>
              </a:solidFill>
              <a:latin typeface="Arial AMU" pitchFamily="34" charset="0"/>
            </a:rPr>
            <a:t>ԱՊՐԻԼ-ՄԱՅԻՍ</a:t>
          </a:r>
          <a:r>
            <a:rPr lang="en-US" sz="1800" b="1" kern="1200" smtClean="0">
              <a:latin typeface="Arial AMU" pitchFamily="34" charset="0"/>
            </a:rPr>
            <a:t>-Հունիս</a:t>
          </a:r>
          <a:endParaRPr lang="en-US" sz="1800" b="1" kern="1200">
            <a:latin typeface="Arial AMU" pitchFamily="34" charset="0"/>
          </a:endParaRPr>
        </a:p>
      </dsp:txBody>
      <dsp:txXfrm>
        <a:off x="1249680" y="3209544"/>
        <a:ext cx="3991660" cy="905256"/>
      </dsp:txXfrm>
    </dsp:sp>
    <dsp:sp modelId="{75076438-96AF-49CB-B2C4-8EBA82496AF6}">
      <dsp:nvSpPr>
        <dsp:cNvPr id="0" name=""/>
        <dsp:cNvSpPr/>
      </dsp:nvSpPr>
      <dsp:spPr>
        <a:xfrm>
          <a:off x="4410303" y="693343"/>
          <a:ext cx="588416" cy="58841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Arial AMU" pitchFamily="34" charset="0"/>
          </a:endParaRPr>
        </a:p>
      </dsp:txBody>
      <dsp:txXfrm>
        <a:off x="4410303" y="693343"/>
        <a:ext cx="588416" cy="588416"/>
      </dsp:txXfrm>
    </dsp:sp>
    <dsp:sp modelId="{8A80DEA6-A1B8-4A1B-BCB2-9CAFA5FB6BF8}">
      <dsp:nvSpPr>
        <dsp:cNvPr id="0" name=""/>
        <dsp:cNvSpPr/>
      </dsp:nvSpPr>
      <dsp:spPr>
        <a:xfrm>
          <a:off x="4828946" y="1763191"/>
          <a:ext cx="588416" cy="58841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Arial AMU" pitchFamily="34" charset="0"/>
          </a:endParaRPr>
        </a:p>
      </dsp:txBody>
      <dsp:txXfrm>
        <a:off x="4828946" y="1763191"/>
        <a:ext cx="588416" cy="588416"/>
      </dsp:txXfrm>
    </dsp:sp>
    <dsp:sp modelId="{AD7C81C5-8E82-4ED5-98E7-E6BE16E51FE8}">
      <dsp:nvSpPr>
        <dsp:cNvPr id="0" name=""/>
        <dsp:cNvSpPr/>
      </dsp:nvSpPr>
      <dsp:spPr>
        <a:xfrm>
          <a:off x="5241340" y="2833039"/>
          <a:ext cx="588416" cy="58841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latin typeface="Arial AMU" pitchFamily="34" charset="0"/>
          </a:endParaRPr>
        </a:p>
      </dsp:txBody>
      <dsp:txXfrm>
        <a:off x="5241340" y="2833039"/>
        <a:ext cx="588416" cy="58841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0E6A46-84F7-4748-BB73-8D485D1A0F91}">
      <dsp:nvSpPr>
        <dsp:cNvPr id="0" name=""/>
        <dsp:cNvSpPr/>
      </dsp:nvSpPr>
      <dsp:spPr>
        <a:xfrm>
          <a:off x="1652344" y="1205"/>
          <a:ext cx="632891" cy="95636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FC46F-7ED9-48B4-941C-03744D13AD16}">
      <dsp:nvSpPr>
        <dsp:cNvPr id="0" name=""/>
        <dsp:cNvSpPr/>
      </dsp:nvSpPr>
      <dsp:spPr>
        <a:xfrm>
          <a:off x="763" y="1205"/>
          <a:ext cx="1651581" cy="9563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latin typeface="Arial AMU" pitchFamily="34" charset="0"/>
            </a:rPr>
            <a:t>Պատվիրատու</a:t>
          </a:r>
          <a:endParaRPr lang="en-US" sz="1600" b="1" kern="1200">
            <a:latin typeface="Arial AMU" pitchFamily="34" charset="0"/>
          </a:endParaRPr>
        </a:p>
      </dsp:txBody>
      <dsp:txXfrm>
        <a:off x="763" y="1205"/>
        <a:ext cx="1651581" cy="956369"/>
      </dsp:txXfrm>
    </dsp:sp>
    <dsp:sp modelId="{F7D53C39-0C9E-448E-873D-378707FF9998}">
      <dsp:nvSpPr>
        <dsp:cNvPr id="0" name=""/>
        <dsp:cNvSpPr/>
      </dsp:nvSpPr>
      <dsp:spPr>
        <a:xfrm>
          <a:off x="1662038" y="1053211"/>
          <a:ext cx="622845" cy="95636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17435D-8D8E-46AE-BA24-5D96B781E4E5}">
      <dsp:nvSpPr>
        <dsp:cNvPr id="0" name=""/>
        <dsp:cNvSpPr/>
      </dsp:nvSpPr>
      <dsp:spPr>
        <a:xfrm>
          <a:off x="1116" y="1053211"/>
          <a:ext cx="1660921" cy="9563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latin typeface="Arial AMU" pitchFamily="34" charset="0"/>
            </a:rPr>
            <a:t>Կատարող</a:t>
          </a:r>
          <a:endParaRPr lang="en-US" sz="1600" b="1" kern="1200">
            <a:latin typeface="Arial AMU" pitchFamily="34" charset="0"/>
          </a:endParaRPr>
        </a:p>
      </dsp:txBody>
      <dsp:txXfrm>
        <a:off x="1116" y="1053211"/>
        <a:ext cx="1660921" cy="956369"/>
      </dsp:txXfrm>
    </dsp:sp>
    <dsp:sp modelId="{02E6429A-093B-4447-9F34-AD96C6431C72}">
      <dsp:nvSpPr>
        <dsp:cNvPr id="0" name=""/>
        <dsp:cNvSpPr/>
      </dsp:nvSpPr>
      <dsp:spPr>
        <a:xfrm>
          <a:off x="1662038" y="2105218"/>
          <a:ext cx="622845" cy="95636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63011-4D96-4455-9650-C2BC760985D4}">
      <dsp:nvSpPr>
        <dsp:cNvPr id="0" name=""/>
        <dsp:cNvSpPr/>
      </dsp:nvSpPr>
      <dsp:spPr>
        <a:xfrm>
          <a:off x="1116" y="2105218"/>
          <a:ext cx="1660921" cy="9563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latin typeface="Arial AMU" pitchFamily="34" charset="0"/>
            </a:rPr>
            <a:t>Շահառու</a:t>
          </a:r>
          <a:endParaRPr lang="en-US" sz="1600" b="1" kern="1200">
            <a:latin typeface="Arial AMU" pitchFamily="34" charset="0"/>
          </a:endParaRPr>
        </a:p>
      </dsp:txBody>
      <dsp:txXfrm>
        <a:off x="1116" y="2105218"/>
        <a:ext cx="1660921" cy="956369"/>
      </dsp:txXfrm>
    </dsp:sp>
    <dsp:sp modelId="{1D38DF6C-3325-48D3-BBF2-5CAB9C7E3044}">
      <dsp:nvSpPr>
        <dsp:cNvPr id="0" name=""/>
        <dsp:cNvSpPr/>
      </dsp:nvSpPr>
      <dsp:spPr>
        <a:xfrm>
          <a:off x="1673216" y="3157224"/>
          <a:ext cx="612130" cy="95636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E74273-0BF4-4667-A8FA-51C9E32131A5}">
      <dsp:nvSpPr>
        <dsp:cNvPr id="0" name=""/>
        <dsp:cNvSpPr/>
      </dsp:nvSpPr>
      <dsp:spPr>
        <a:xfrm>
          <a:off x="653" y="3157224"/>
          <a:ext cx="1672563" cy="9563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latin typeface="Arial AMU" pitchFamily="34" charset="0"/>
            </a:rPr>
            <a:t>Ժամկետ</a:t>
          </a:r>
          <a:endParaRPr lang="en-US" sz="1600" b="1" kern="1200">
            <a:latin typeface="Arial AMU" pitchFamily="34" charset="0"/>
          </a:endParaRPr>
        </a:p>
      </dsp:txBody>
      <dsp:txXfrm>
        <a:off x="653" y="3157224"/>
        <a:ext cx="1672563" cy="95636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D21002-37D1-4B7D-B1A5-EC50B981C722}">
      <dsp:nvSpPr>
        <dsp:cNvPr id="0" name=""/>
        <dsp:cNvSpPr/>
      </dsp:nvSpPr>
      <dsp:spPr>
        <a:xfrm>
          <a:off x="3008" y="138208"/>
          <a:ext cx="8223583" cy="10951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latin typeface="Arial AMU" pitchFamily="34" charset="0"/>
            </a:rPr>
            <a:t>Հասկանալ եւ գնահատել Հայաստանում բնակչության ֆինանսական ունակությունների եւ գրագիտության մակարդակը  </a:t>
          </a:r>
          <a:endParaRPr lang="en-US" sz="2000" b="1" kern="1200">
            <a:latin typeface="Arial AMU" pitchFamily="34" charset="0"/>
          </a:endParaRPr>
        </a:p>
      </dsp:txBody>
      <dsp:txXfrm>
        <a:off x="3008" y="138208"/>
        <a:ext cx="8223583" cy="109518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D21002-37D1-4B7D-B1A5-EC50B981C722}">
      <dsp:nvSpPr>
        <dsp:cNvPr id="0" name=""/>
        <dsp:cNvSpPr/>
      </dsp:nvSpPr>
      <dsp:spPr>
        <a:xfrm>
          <a:off x="6020" y="2898"/>
          <a:ext cx="8217558" cy="10943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latin typeface="Arial AMU" pitchFamily="34" charset="0"/>
            </a:rPr>
            <a:t>Ֆինանսական կրթման ազգային ռազմավարության մշակման ժամանակ ավելի արդյունավետ կերպով հասցեագրել խնդիրները</a:t>
          </a:r>
          <a:endParaRPr lang="en-US" sz="2000" b="1" kern="1200">
            <a:latin typeface="Arial AMU" pitchFamily="34" charset="0"/>
          </a:endParaRPr>
        </a:p>
      </dsp:txBody>
      <dsp:txXfrm>
        <a:off x="6020" y="2898"/>
        <a:ext cx="8217558" cy="1094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50" dirty="0" smtClean="0"/>
              <a:t>Baseline survey of general population's awareness of the government pension reform</a:t>
            </a:r>
            <a:endParaRPr lang="en-US" sz="10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50" dirty="0" smtClean="0"/>
              <a:t>05.04.2011.</a:t>
            </a:r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50" dirty="0" smtClean="0"/>
              <a:t>USAID / PALM / AM Partners Consulting Company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C1A6E-C1E9-41D2-82FD-446F642C275A}" type="slidenum">
              <a:rPr lang="en-US" sz="1050" smtClean="0"/>
              <a:pPr/>
              <a:t>‹#›</a:t>
            </a:fld>
            <a:endParaRPr lang="en-US" sz="10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05417-CB14-446D-98A8-87181FFCA49A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FF349-03A7-470A-A211-D836D02BF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5" y="3810004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3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3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" y="3675531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4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91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4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8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8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8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8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7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2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2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3" y="308280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5" y="36025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3" y="440116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FCCDFCF-93F3-4A64-949A-C02EC3FF9BEC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28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855" y="3962400"/>
            <a:ext cx="4267200" cy="137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 smtClean="0">
                <a:latin typeface="Arial AMU" pitchFamily="34" charset="0"/>
              </a:rPr>
              <a:t>ºñ»õ³Ý</a:t>
            </a:r>
          </a:p>
          <a:p>
            <a:pPr>
              <a:spcBef>
                <a:spcPts val="0"/>
              </a:spcBef>
            </a:pPr>
            <a:r>
              <a:rPr lang="en-US" sz="2000" smtClean="0">
                <a:latin typeface="Arial AMU" pitchFamily="34" charset="0"/>
              </a:rPr>
              <a:t>02 Հուլիս, 2012 </a:t>
            </a:r>
            <a:r>
              <a:rPr lang="en-US" sz="1400" b="1" dirty="0" smtClean="0">
                <a:latin typeface="Arial AMU" pitchFamily="34" charset="0"/>
              </a:rPr>
              <a:t>	</a:t>
            </a:r>
            <a:r>
              <a:rPr lang="en-US" dirty="0" smtClean="0">
                <a:latin typeface="Arial AMU" pitchFamily="34" charset="0"/>
              </a:rPr>
              <a:t>		</a:t>
            </a:r>
            <a:endParaRPr lang="en-US" dirty="0">
              <a:latin typeface="Arial AMU" pitchFamily="34" charset="0"/>
            </a:endParaRPr>
          </a:p>
        </p:txBody>
      </p:sp>
      <p:pic>
        <p:nvPicPr>
          <p:cNvPr id="1030" name="Picture 6" descr="D:\My Documents\AMP\AM Partners\Logo, Blank, Vizitka &amp; Signatures\2. Logo_AM Partners Consulting Compa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6093" y="5641430"/>
            <a:ext cx="1548930" cy="914400"/>
          </a:xfrm>
          <a:prstGeom prst="rect">
            <a:avLst/>
          </a:prstGeom>
          <a:noFill/>
        </p:spPr>
      </p:pic>
      <p:pic>
        <p:nvPicPr>
          <p:cNvPr id="10" name="Picture 9" descr="https://encrypted-tbn1.google.com/images?q=tbn:ANd9GcQOq2Q0Acy1ESoUGx6Y68YKU_tqHUkl201m5JuSEMxc2xTjBzeKZ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3800" y="5638800"/>
            <a:ext cx="1092600" cy="831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http://www.topsoft.am/eng/Portals/0/cba_emblem_bulkflatgg.jpg"/>
          <p:cNvPicPr/>
          <p:nvPr/>
        </p:nvPicPr>
        <p:blipFill>
          <a:blip r:embed="rId4" cstate="print"/>
          <a:srcRect t="5319" b="6383"/>
          <a:stretch>
            <a:fillRect/>
          </a:stretch>
        </p:blipFill>
        <p:spPr bwMode="auto">
          <a:xfrm>
            <a:off x="4172604" y="5641430"/>
            <a:ext cx="960120" cy="83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:\My Documents\1. AM Partners Consulting Company LLC\Working\World Bank\10. 2011 Oct, Financial capability survey in Armenia\Reports\Presentation\images 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6549" y="0"/>
            <a:ext cx="4567451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91529"/>
            <a:ext cx="8458200" cy="1470025"/>
          </a:xfrm>
        </p:spPr>
        <p:txBody>
          <a:bodyPr>
            <a:normAutofit/>
          </a:bodyPr>
          <a:lstStyle/>
          <a:p>
            <a:r>
              <a:rPr lang="en-US" sz="2800" b="1" cap="small" smtClean="0">
                <a:latin typeface="Arial AMU" pitchFamily="34" charset="0"/>
              </a:rPr>
              <a:t>Հայաստանում Ֆինանսական</a:t>
            </a:r>
            <a:br>
              <a:rPr lang="en-US" sz="2800" b="1" cap="small" smtClean="0">
                <a:latin typeface="Arial AMU" pitchFamily="34" charset="0"/>
              </a:rPr>
            </a:br>
            <a:r>
              <a:rPr lang="en-US" sz="2800" b="1" cap="small" smtClean="0">
                <a:latin typeface="Arial AMU" pitchFamily="34" charset="0"/>
              </a:rPr>
              <a:t>Ունակությունների Հետազոտություն</a:t>
            </a:r>
            <a:r>
              <a:rPr lang="en-US" sz="2400" b="1" cap="small" smtClean="0">
                <a:latin typeface="Arial AMU" pitchFamily="34" charset="0"/>
              </a:rPr>
              <a:t>,</a:t>
            </a:r>
            <a:r>
              <a:rPr lang="en-US" sz="2800" b="1" cap="small" smtClean="0">
                <a:latin typeface="Arial AMU" pitchFamily="34" charset="0"/>
              </a:rPr>
              <a:t> 2012</a:t>
            </a:r>
            <a:endParaRPr lang="en-US" sz="2800" b="1" cap="small" dirty="0">
              <a:latin typeface="Arial AMU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2743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smtClean="0">
                <a:latin typeface="Arial AMU" pitchFamily="34" charset="0"/>
              </a:rPr>
              <a:t>Հետազոտության</a:t>
            </a:r>
            <a:br>
              <a:rPr lang="en-US" sz="2400" b="1" smtClean="0">
                <a:latin typeface="Arial AMU" pitchFamily="34" charset="0"/>
              </a:rPr>
            </a:br>
            <a:r>
              <a:rPr lang="en-US" sz="2400" b="1" smtClean="0">
                <a:latin typeface="Arial AMU" pitchFamily="34" charset="0"/>
              </a:rPr>
              <a:t>արդյունքները</a:t>
            </a:r>
            <a:endParaRPr lang="en-US" sz="2400" b="1" dirty="0">
              <a:latin typeface="Arial AMU" pitchFamily="34" charset="0"/>
            </a:endParaRPr>
          </a:p>
        </p:txBody>
      </p:sp>
      <p:graphicFrame>
        <p:nvGraphicFramePr>
          <p:cNvPr id="17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2209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Oval 17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9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3104864" y="1385248"/>
            <a:ext cx="533400" cy="4572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708776" y="1137312"/>
            <a:ext cx="5130424" cy="996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ԽՆԴԻՐ 5.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 Տեղեկությունների հավաքագրման եւ գնումներ կատարելու մշակույթի բացակայություն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461448" y="2293960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78%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ՕԳՏՎՈՒՄ</a:t>
            </a:r>
            <a:r>
              <a:rPr kumimoji="0" lang="en-US" sz="1600" b="1" i="0" u="none" strike="noStrike" kern="1200" cap="none" spc="0" normalizeH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 ԵՆ առնվազն մեկ ֆինանսական ծառայությունից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475096" y="3145808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50%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նշել են, որ իրենք են հանդիսանում ֆինանսական ծառայությունից օգտվելու ՈՐՈՇՈՒՄ ԿԱՅԱՑՆՈՂԸ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graphicFrame>
        <p:nvGraphicFramePr>
          <p:cNvPr id="24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30480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5" name="Straight Connector 24"/>
          <p:cNvCxnSpPr/>
          <p:nvPr/>
        </p:nvCxnSpPr>
        <p:spPr>
          <a:xfrm>
            <a:off x="340056" y="2764808"/>
            <a:ext cx="0" cy="1645920"/>
          </a:xfrm>
          <a:prstGeom prst="line">
            <a:avLst/>
          </a:prstGeom>
          <a:ln w="222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2057400" y="5212080"/>
          <a:ext cx="1645920" cy="164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Title 1"/>
          <p:cNvSpPr txBox="1">
            <a:spLocks/>
          </p:cNvSpPr>
          <p:nvPr/>
        </p:nvSpPr>
        <p:spPr>
          <a:xfrm>
            <a:off x="1787856" y="4084320"/>
            <a:ext cx="5577840" cy="640080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«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Ամենապոպուլյար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»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 ֆինանսական ծառայությունները</a:t>
            </a:r>
          </a:p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lang="en-US" sz="1400" b="1" i="1" smtClean="0">
                <a:latin typeface="Arial AMU" pitchFamily="34" charset="0"/>
                <a:ea typeface="+mj-ea"/>
                <a:cs typeface="+mj-cs"/>
              </a:rPr>
              <a:t>(% ֆինանսական ծառայություններից օգտվողների մեջ)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799912" y="4797416"/>
            <a:ext cx="2194560" cy="365760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lang="en-US" sz="1600" b="1" smtClean="0">
                <a:latin typeface="Arial AMU" pitchFamily="34" charset="0"/>
              </a:rPr>
              <a:t>Վարկ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5183192" y="4800600"/>
            <a:ext cx="2194560" cy="365760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lang="en-US" sz="1600" b="1" smtClean="0">
                <a:latin typeface="Arial AMU" pitchFamily="34" charset="0"/>
              </a:rPr>
              <a:t>Փոխառություն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68304" y="5842376"/>
            <a:ext cx="73152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49%</a:t>
            </a:r>
            <a:endParaRPr lang="en-US" sz="1600" b="1">
              <a:solidFill>
                <a:schemeClr val="tx1"/>
              </a:solidFill>
              <a:latin typeface="Arial AMU" pitchFamily="34" charset="0"/>
            </a:endParaRPr>
          </a:p>
        </p:txBody>
      </p:sp>
      <p:graphicFrame>
        <p:nvGraphicFramePr>
          <p:cNvPr id="36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5486400" y="5212080"/>
          <a:ext cx="1645920" cy="164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7" name="Rectangle 36"/>
          <p:cNvSpPr/>
          <p:nvPr/>
        </p:nvSpPr>
        <p:spPr>
          <a:xfrm>
            <a:off x="6297304" y="5853752"/>
            <a:ext cx="73152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48%</a:t>
            </a:r>
            <a:endParaRPr lang="en-US" sz="1600" b="1">
              <a:solidFill>
                <a:schemeClr val="tx1"/>
              </a:solidFill>
              <a:latin typeface="Arial AMU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353704" y="2770496"/>
            <a:ext cx="182880" cy="0"/>
          </a:xfrm>
          <a:prstGeom prst="line">
            <a:avLst/>
          </a:prstGeom>
          <a:ln w="222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59392" y="4419600"/>
            <a:ext cx="1371600" cy="0"/>
          </a:xfrm>
          <a:prstGeom prst="straightConnector1">
            <a:avLst/>
          </a:prstGeom>
          <a:ln w="22225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1"/>
          <p:cNvSpPr txBox="1">
            <a:spLocks/>
          </p:cNvSpPr>
          <p:nvPr/>
        </p:nvSpPr>
        <p:spPr>
          <a:xfrm>
            <a:off x="3505200" y="5581936"/>
            <a:ext cx="2194560" cy="9906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lang="en-US" sz="14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Պարտավորություն ենթադրող ֆինանսական ծառայություններ</a:t>
            </a: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  <p:bldGraphic spid="24" grpId="0">
        <p:bldAsOne/>
      </p:bldGraphic>
      <p:bldGraphic spid="26" grpId="0">
        <p:bldAsOne/>
      </p:bldGraphic>
      <p:bldGraphic spid="3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</p:nvPr>
        </p:nvGraphicFramePr>
        <p:xfrm>
          <a:off x="3657600" y="4206240"/>
          <a:ext cx="5486400" cy="265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2743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smtClean="0">
                <a:latin typeface="Arial AMU" pitchFamily="34" charset="0"/>
              </a:rPr>
              <a:t>Հետազոտության</a:t>
            </a:r>
            <a:br>
              <a:rPr lang="en-US" sz="2400" b="1" smtClean="0">
                <a:latin typeface="Arial AMU" pitchFamily="34" charset="0"/>
              </a:rPr>
            </a:br>
            <a:r>
              <a:rPr lang="en-US" sz="2400" b="1" smtClean="0">
                <a:latin typeface="Arial AMU" pitchFamily="34" charset="0"/>
              </a:rPr>
              <a:t>արդյունքները</a:t>
            </a:r>
            <a:endParaRPr lang="en-US" sz="2400" b="1" dirty="0">
              <a:latin typeface="Arial AMU" pitchFamily="34" charset="0"/>
            </a:endParaRPr>
          </a:p>
        </p:txBody>
      </p:sp>
      <p:graphicFrame>
        <p:nvGraphicFramePr>
          <p:cNvPr id="32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2209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Oval 32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10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3104864" y="1385248"/>
            <a:ext cx="533400" cy="4572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708776" y="1137312"/>
            <a:ext cx="5130424" cy="996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ԽՆԴԻՐ 5.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 Տեղեկությունների հավաքագրման եւ գնումներ կատարելու մշակույթի բացակայություն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1461448" y="2293960"/>
            <a:ext cx="32004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78%</a:t>
            </a:r>
            <a:r>
              <a:rPr kumimoji="0" lang="en-US" sz="15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ՕԳՏՎՈՒՄ</a:t>
            </a:r>
            <a:r>
              <a:rPr kumimoji="0" lang="en-US" sz="1500" b="1" i="0" u="none" strike="noStrike" kern="1200" cap="none" spc="0" normalizeH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 ԵՆ առնվազն 1 ֆինանսական ծառայությունից</a:t>
            </a:r>
            <a:endParaRPr kumimoji="0" lang="en-US" sz="15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5556912" y="2299648"/>
            <a:ext cx="3474720" cy="10058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50%</a:t>
            </a:r>
            <a:r>
              <a:rPr kumimoji="0" lang="en-US" sz="15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նշել են, որ իրենք են հանդիսանում ֆինանսա-կան ծառայությունից օգտվելու ՈՐՈՇՈՒՄ ԿԱՅԱՑՆՈՂԸ</a:t>
            </a:r>
            <a:endParaRPr kumimoji="0" lang="en-US" sz="15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graphicFrame>
        <p:nvGraphicFramePr>
          <p:cNvPr id="39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0" y="2209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5" name="Title 1"/>
          <p:cNvSpPr txBox="1">
            <a:spLocks/>
          </p:cNvSpPr>
          <p:nvPr/>
        </p:nvSpPr>
        <p:spPr>
          <a:xfrm>
            <a:off x="636895" y="3392832"/>
            <a:ext cx="3840480" cy="822960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lang="en-US" sz="1400" b="1" smtClean="0">
                <a:latin typeface="Arial AMU" pitchFamily="34" charset="0"/>
                <a:ea typeface="+mj-ea"/>
                <a:cs typeface="+mj-cs"/>
              </a:rPr>
              <a:t>Ֆ</a:t>
            </a:r>
            <a:r>
              <a:rPr lang="hy-AM" sz="1400" b="1" smtClean="0">
                <a:latin typeface="Arial AMU" pitchFamily="34" charset="0"/>
                <a:ea typeface="+mj-ea"/>
                <a:cs typeface="+mj-cs"/>
              </a:rPr>
              <a:t>ինանսական ծառայություն</a:t>
            </a:r>
            <a:r>
              <a:rPr lang="en-US" sz="1400" b="1" smtClean="0">
                <a:latin typeface="Arial AMU" pitchFamily="34" charset="0"/>
                <a:ea typeface="+mj-ea"/>
                <a:cs typeface="+mj-cs"/>
              </a:rPr>
              <a:t>ները, որոնցից օգտվում են հարցվածները …</a:t>
            </a:r>
          </a:p>
          <a:p>
            <a:pPr>
              <a:lnSpc>
                <a:spcPct val="114000"/>
              </a:lnSpc>
              <a:spcBef>
                <a:spcPct val="0"/>
              </a:spcBef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(% օգտվողների մեջ)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5132696" y="3388056"/>
            <a:ext cx="3840480" cy="822960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lang="en-US" sz="1400" b="1" smtClean="0">
                <a:latin typeface="Arial AMU" pitchFamily="34" charset="0"/>
                <a:ea typeface="+mj-ea"/>
                <a:cs typeface="+mj-cs"/>
              </a:rPr>
              <a:t>Նախքան </a:t>
            </a:r>
            <a:r>
              <a:rPr lang="hy-AM" sz="1400" b="1" smtClean="0">
                <a:latin typeface="Arial AMU" pitchFamily="34" charset="0"/>
                <a:ea typeface="+mj-ea"/>
                <a:cs typeface="+mj-cs"/>
              </a:rPr>
              <a:t>ֆինանսական ծառայություն</a:t>
            </a:r>
            <a:r>
              <a:rPr lang="en-US" sz="1400" b="1" smtClean="0">
                <a:latin typeface="Arial AMU" pitchFamily="34" charset="0"/>
                <a:ea typeface="+mj-ea"/>
                <a:cs typeface="+mj-cs"/>
              </a:rPr>
              <a:t>-ներից օգտվելը ուսումնասիրել են դրանց այլընտրանքները …          </a:t>
            </a:r>
            <a:r>
              <a:rPr lang="en-US" sz="1300" b="1" i="1" smtClean="0">
                <a:latin typeface="Arial AMU" pitchFamily="34" charset="0"/>
              </a:rPr>
              <a:t>(</a:t>
            </a:r>
            <a:r>
              <a:rPr lang="en-US" sz="1300" b="1" i="1" smtClean="0">
                <a:solidFill>
                  <a:srgbClr val="FF0000"/>
                </a:solidFill>
                <a:latin typeface="Arial AMU" pitchFamily="34" charset="0"/>
              </a:rPr>
              <a:t>կարմիրը</a:t>
            </a:r>
            <a:r>
              <a:rPr lang="en-US" sz="1300" b="1" i="1" smtClean="0">
                <a:latin typeface="Arial AMU" pitchFamily="34" charset="0"/>
              </a:rPr>
              <a:t>՝ ՈՉ)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324064"/>
            <a:ext cx="2468729" cy="2441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itle 1"/>
          <p:cNvSpPr txBox="1">
            <a:spLocks/>
          </p:cNvSpPr>
          <p:nvPr/>
        </p:nvSpPr>
        <p:spPr>
          <a:xfrm>
            <a:off x="2971800" y="4267200"/>
            <a:ext cx="2895600" cy="246888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>
              <a:lnSpc>
                <a:spcPct val="160000"/>
              </a:lnSpc>
              <a:spcBef>
                <a:spcPct val="0"/>
              </a:spcBef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3%   ……………………..</a:t>
            </a:r>
          </a:p>
          <a:p>
            <a:pPr>
              <a:lnSpc>
                <a:spcPct val="160000"/>
              </a:lnSpc>
              <a:spcBef>
                <a:spcPct val="0"/>
              </a:spcBef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49%   ……………….…………….</a:t>
            </a:r>
          </a:p>
          <a:p>
            <a:pPr>
              <a:lnSpc>
                <a:spcPct val="160000"/>
              </a:lnSpc>
              <a:spcBef>
                <a:spcPct val="0"/>
              </a:spcBef>
            </a:pPr>
            <a:r>
              <a:rPr lang="en-US" sz="1400" b="1" smtClean="0">
                <a:latin typeface="Arial AMU" pitchFamily="34" charset="0"/>
                <a:ea typeface="+mj-ea"/>
                <a:cs typeface="+mj-cs"/>
              </a:rPr>
              <a:t>40%   …………..</a:t>
            </a:r>
          </a:p>
          <a:p>
            <a:pPr>
              <a:lnSpc>
                <a:spcPct val="160000"/>
              </a:lnSpc>
              <a:spcBef>
                <a:spcPct val="0"/>
              </a:spcBef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6%   …………………………….</a:t>
            </a:r>
          </a:p>
          <a:p>
            <a:pPr>
              <a:lnSpc>
                <a:spcPct val="160000"/>
              </a:lnSpc>
              <a:spcBef>
                <a:spcPct val="0"/>
              </a:spcBef>
            </a:pPr>
            <a:r>
              <a:rPr lang="en-US" sz="1400" b="1" smtClean="0">
                <a:latin typeface="Arial AMU" pitchFamily="34" charset="0"/>
                <a:ea typeface="+mj-ea"/>
                <a:cs typeface="+mj-cs"/>
              </a:rPr>
              <a:t>39%   ………………</a:t>
            </a:r>
          </a:p>
          <a:p>
            <a:pPr>
              <a:lnSpc>
                <a:spcPct val="160000"/>
              </a:lnSpc>
              <a:spcBef>
                <a:spcPct val="0"/>
              </a:spcBef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25%   …</a:t>
            </a:r>
          </a:p>
          <a:p>
            <a:pPr>
              <a:lnSpc>
                <a:spcPct val="160000"/>
              </a:lnSpc>
              <a:spcBef>
                <a:spcPct val="0"/>
              </a:spcBef>
            </a:pPr>
            <a:r>
              <a:rPr lang="en-US" sz="1400" b="1" smtClean="0">
                <a:latin typeface="Arial AMU" pitchFamily="34" charset="0"/>
                <a:ea typeface="+mj-ea"/>
                <a:cs typeface="+mj-cs"/>
              </a:rPr>
              <a:t>48%   ………………….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151496" y="3915768"/>
            <a:ext cx="0" cy="457200"/>
          </a:xfrm>
          <a:prstGeom prst="straightConnector1">
            <a:avLst/>
          </a:prstGeom>
          <a:ln w="730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7010400" y="3948752"/>
            <a:ext cx="0" cy="365760"/>
          </a:xfrm>
          <a:prstGeom prst="straightConnector1">
            <a:avLst/>
          </a:prstGeom>
          <a:ln w="730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2" grpId="0">
        <p:bldAsOne/>
      </p:bldGraphic>
      <p:bldGraphic spid="39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2209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itle 1"/>
          <p:cNvSpPr txBox="1">
            <a:spLocks/>
          </p:cNvSpPr>
          <p:nvPr/>
        </p:nvSpPr>
        <p:spPr>
          <a:xfrm>
            <a:off x="1461448" y="2293960"/>
            <a:ext cx="749808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Ֆինանսական ծառայություններից օգտվելիս 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8%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-ն են դիմում պրոֆեսիոնալ աղբյուրներին (ֆինանսական ոլորտի մասնագետներ)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475096" y="3145808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lvl="0">
              <a:lnSpc>
                <a:spcPct val="114000"/>
              </a:lnSpc>
              <a:spcBef>
                <a:spcPct val="0"/>
              </a:spcBef>
              <a:defRPr/>
            </a:pPr>
            <a:r>
              <a:rPr lang="en-US" sz="1600" b="1" smtClean="0">
                <a:latin typeface="Arial AMU" pitchFamily="34" charset="0"/>
              </a:rPr>
              <a:t>Ֆինանսական ծառայություններից օգտվելիս հարցվածների ընդամենը </a:t>
            </a:r>
            <a:r>
              <a:rPr lang="en-US" sz="2000" b="1" smtClean="0">
                <a:solidFill>
                  <a:srgbClr val="002060"/>
                </a:solidFill>
                <a:latin typeface="Arial AMU" pitchFamily="34" charset="0"/>
              </a:rPr>
              <a:t>0.1%</a:t>
            </a:r>
            <a:r>
              <a:rPr lang="en-US" sz="1600" b="1" smtClean="0">
                <a:latin typeface="Arial AMU" pitchFamily="34" charset="0"/>
              </a:rPr>
              <a:t>-ն են ինտերնետը օգտագործում որպես տեղեկատվության աղբյուր</a:t>
            </a:r>
            <a:endParaRPr lang="en-US" sz="1600" b="1" dirty="0">
              <a:latin typeface="Arial AMU" pitchFamily="34" charset="0"/>
            </a:endParaRPr>
          </a:p>
        </p:txBody>
      </p:sp>
      <p:graphicFrame>
        <p:nvGraphicFramePr>
          <p:cNvPr id="26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30480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7543800" y="4114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" name="Title 1"/>
          <p:cNvSpPr txBox="1">
            <a:spLocks/>
          </p:cNvSpPr>
          <p:nvPr/>
        </p:nvSpPr>
        <p:spPr>
          <a:xfrm>
            <a:off x="547048" y="4243320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r"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Մինչդեռ 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19%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ֆինանսական </a:t>
            </a:r>
          </a:p>
          <a:p>
            <a:pPr algn="r"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խորհրդատվության համար ՈՉ ՄԵԿԻՆ ՉԵՆ ԴԻՄՈՒՄ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2743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smtClean="0">
                <a:latin typeface="Arial AMU" pitchFamily="34" charset="0"/>
              </a:rPr>
              <a:t>Հետազոտության</a:t>
            </a:r>
            <a:br>
              <a:rPr lang="en-US" sz="2400" b="1" smtClean="0">
                <a:latin typeface="Arial AMU" pitchFamily="34" charset="0"/>
              </a:rPr>
            </a:br>
            <a:r>
              <a:rPr lang="en-US" sz="2400" b="1" smtClean="0">
                <a:latin typeface="Arial AMU" pitchFamily="34" charset="0"/>
              </a:rPr>
              <a:t>արդյունքները</a:t>
            </a:r>
            <a:endParaRPr lang="en-US" sz="2400" b="1" dirty="0">
              <a:latin typeface="Arial AMU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11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3104864" y="1385248"/>
            <a:ext cx="533400" cy="4572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708776" y="1137312"/>
            <a:ext cx="5130424" cy="996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ԽՆԴԻՐ 5.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 Տեղեկությունների հավաքագրման եւ գնումներ կատարելու մշակույթի բացակայություն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457200" y="3733800"/>
            <a:ext cx="8305800" cy="9906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7543800" y="49530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1" name="Title 1"/>
          <p:cNvSpPr txBox="1">
            <a:spLocks/>
          </p:cNvSpPr>
          <p:nvPr/>
        </p:nvSpPr>
        <p:spPr>
          <a:xfrm>
            <a:off x="547048" y="5065600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r"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71%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ֆինանսական խորհրդատվության համար դիմում են </a:t>
            </a:r>
            <a:r>
              <a:rPr kumimoji="0" lang="en-US" sz="1600" b="1" i="0" u="sng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միայն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 ԸՆՏԱՆԻՔԻ ԱՆԴԱՄՆԵՐԻՆ եւ ՄՏԵՐԻՄՆԵՐԻՆ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2819400"/>
            <a:ext cx="9144000" cy="4038600"/>
          </a:xfrm>
          <a:prstGeom prst="rect">
            <a:avLst/>
          </a:pr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u="sng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ԴԱՏՈՂՈՒԹՅՈՒՆ 5</a:t>
            </a:r>
          </a:p>
          <a:p>
            <a:pPr algn="just"/>
            <a:endParaRPr lang="en-US" sz="1500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347472" indent="-342900">
              <a:buFont typeface="+mj-lt"/>
              <a:buAutoNum type="arabicPeriod"/>
            </a:pP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Ֆինանսական կրթման միջոցով կարելի է ապահովել </a:t>
            </a:r>
            <a:r>
              <a:rPr lang="hy-AM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տեղեկություններ փնտրելու մշակույթ</a:t>
            </a: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, ինչը կօգնի անհատներին գտնել իրենց համար </a:t>
            </a:r>
            <a:r>
              <a:rPr lang="hy-AM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լավագույն պայմաններով</a:t>
            </a: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 ծառայությունները:</a:t>
            </a:r>
          </a:p>
          <a:p>
            <a:pPr marL="347472" indent="-342900">
              <a:buFont typeface="+mj-lt"/>
              <a:buAutoNum type="arabicPeriod"/>
            </a:pP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Արդյունավետ գնումներ կատարելու հմտություններ և ֆինասական ծառայությունների մասին գիտելիքներ ունենալու դեպքում կկարողանան գտնել </a:t>
            </a:r>
            <a:r>
              <a:rPr lang="hy-AM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լավագույն գին-որակ</a:t>
            </a: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 հարաբերակցությամբ ծառայությունը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:</a:t>
            </a:r>
            <a:endParaRPr lang="hy-AM" sz="2400" b="1" i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  <p:bldGraphic spid="26" grpId="0">
        <p:bldAsOne/>
      </p:bldGraphic>
      <p:bldGraphic spid="29" grpId="0">
        <p:bldAsOne/>
      </p:bldGraphic>
      <p:bldGraphic spid="40" grpId="0">
        <p:bldAsOne/>
      </p:bldGraphic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2209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itle 1"/>
          <p:cNvSpPr txBox="1">
            <a:spLocks/>
          </p:cNvSpPr>
          <p:nvPr/>
        </p:nvSpPr>
        <p:spPr>
          <a:xfrm>
            <a:off x="1461448" y="2293960"/>
            <a:ext cx="749808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66%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ԳՈՒՄԱՐ Է ԽՆԱՅՈՒՄ ապագայի չնախատեսված մեծ ծախսերի համար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graphicFrame>
        <p:nvGraphicFramePr>
          <p:cNvPr id="22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7543800" y="4114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itle 1"/>
          <p:cNvSpPr txBox="1">
            <a:spLocks/>
          </p:cNvSpPr>
          <p:nvPr/>
        </p:nvSpPr>
        <p:spPr>
          <a:xfrm>
            <a:off x="547048" y="4243320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r"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Մինչդեռ գումար խնայող հարցվածների ընդամենը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6%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-ն </a:t>
            </a:r>
          </a:p>
          <a:p>
            <a:pPr algn="r"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ԱՎԱՆԴ</a:t>
            </a:r>
            <a:r>
              <a:rPr kumimoji="0" lang="en-US" sz="1600" b="1" i="0" u="none" strike="noStrike" kern="1200" cap="none" spc="0" normalizeH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 ՈՒՆԻ բանկերում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2743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smtClean="0">
                <a:latin typeface="Arial AMU" pitchFamily="34" charset="0"/>
              </a:rPr>
              <a:t>Հետազոտության</a:t>
            </a:r>
            <a:br>
              <a:rPr lang="en-US" sz="2400" b="1" smtClean="0">
                <a:latin typeface="Arial AMU" pitchFamily="34" charset="0"/>
              </a:rPr>
            </a:br>
            <a:r>
              <a:rPr lang="en-US" sz="2400" b="1" smtClean="0">
                <a:latin typeface="Arial AMU" pitchFamily="34" charset="0"/>
              </a:rPr>
              <a:t>արդյունքները</a:t>
            </a:r>
            <a:endParaRPr lang="en-US" sz="2400" b="1" dirty="0">
              <a:latin typeface="Arial AMU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12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3104864" y="1385248"/>
            <a:ext cx="533400" cy="4572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3708776" y="1137312"/>
            <a:ext cx="5130424" cy="996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ԽՆԴԻՐ 6.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 Խնայողությունների անարդյունավետ կառավարում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457200" y="3178792"/>
            <a:ext cx="8305800" cy="9906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2819400"/>
            <a:ext cx="9144000" cy="4038600"/>
          </a:xfrm>
          <a:prstGeom prst="rect">
            <a:avLst/>
          </a:pr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u="sng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ԴԱՏՈՂՈՒԹՅՈՒՆ 6</a:t>
            </a:r>
          </a:p>
          <a:p>
            <a:pPr algn="just"/>
            <a:endParaRPr lang="en-US" sz="1500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347472" indent="-342900">
              <a:buFont typeface="+mj-lt"/>
              <a:buAutoNum type="arabicPeriod"/>
            </a:pP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Եթե խնայողությունները կառավարվեին արդյունավետորեն, ապա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 …</a:t>
            </a:r>
            <a:endParaRPr lang="hy-AM" sz="2400" b="1" i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1261872" lvl="2" indent="-342900">
              <a:buFont typeface="Wingdings 3" pitchFamily="18" charset="2"/>
              <a:buChar char="}"/>
            </a:pPr>
            <a:endParaRPr lang="en-US" sz="1050" b="1" i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1261872" lvl="2" indent="-342900">
              <a:buFont typeface="Wingdings 3" pitchFamily="18" charset="2"/>
              <a:buChar char="}"/>
            </a:pPr>
            <a:r>
              <a:rPr lang="en-US" sz="20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Տնային տնտեսությունը կստանար լրացուցիչ եկամուտ</a:t>
            </a:r>
          </a:p>
          <a:p>
            <a:pPr marL="1261872" lvl="2" indent="-342900">
              <a:buFont typeface="Wingdings 3" pitchFamily="18" charset="2"/>
              <a:buChar char="}"/>
            </a:pPr>
            <a:endParaRPr lang="en-US" sz="1050" b="1" i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1261872" lvl="2" indent="-342900">
              <a:buFont typeface="Wingdings 3" pitchFamily="18" charset="2"/>
              <a:buChar char="}"/>
            </a:pPr>
            <a:r>
              <a:rPr lang="en-US" sz="20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Անհատները կձեւավորեին բանկային փորձ եւ պատմություն, ինչը նրանց համար  կբարձրացներ  ֆինանսական ծառայությունների հասանելիությունը </a:t>
            </a:r>
          </a:p>
          <a:p>
            <a:pPr marL="1261872" lvl="2" indent="-342900">
              <a:buFont typeface="Wingdings 3" pitchFamily="18" charset="2"/>
              <a:buChar char="}"/>
            </a:pPr>
            <a:endParaRPr lang="en-US" sz="1050" b="1" i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1261872" lvl="2" indent="-342900">
              <a:buFont typeface="Wingdings 3" pitchFamily="18" charset="2"/>
              <a:buChar char="}"/>
            </a:pPr>
            <a:r>
              <a:rPr lang="en-US" sz="20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Խնայված գումարները կշարունակեին գտնվել շրջանառության մեջ եւ ծառայել տնտեսության կարիքներին</a:t>
            </a:r>
            <a:endParaRPr lang="hy-AM" sz="2000" b="1" i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Graphic spid="22" grpId="0">
        <p:bldAsOne/>
      </p:bldGraphic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2209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itle 1"/>
          <p:cNvSpPr txBox="1">
            <a:spLocks/>
          </p:cNvSpPr>
          <p:nvPr/>
        </p:nvSpPr>
        <p:spPr>
          <a:xfrm>
            <a:off x="1461448" y="2293960"/>
            <a:ext cx="749808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lvl="0">
              <a:lnSpc>
                <a:spcPct val="114000"/>
              </a:lnSpc>
              <a:spcBef>
                <a:spcPct val="0"/>
              </a:spcBef>
            </a:pPr>
            <a:r>
              <a:rPr lang="en-US" sz="1600" b="1" smtClean="0">
                <a:latin typeface="Arial AMU" pitchFamily="34" charset="0"/>
              </a:rPr>
              <a:t>Վերջին 3 տարում ֆինանսական հաստատության հետ ԿՈՆՖԼԻԿՏ ԵՆ ՈՒՆԵՑԵԼ 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ֆինանսական ծառայություններից օգտվելու որոշում կայացրած 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4%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475096" y="3145808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lvl="0">
              <a:lnSpc>
                <a:spcPct val="114000"/>
              </a:lnSpc>
              <a:spcBef>
                <a:spcPct val="0"/>
              </a:spcBef>
              <a:defRPr/>
            </a:pPr>
            <a:r>
              <a:rPr lang="en-US" sz="1600" b="1" smtClean="0">
                <a:latin typeface="Arial AMU" pitchFamily="34" charset="0"/>
              </a:rPr>
              <a:t>Այդ հարցվածների </a:t>
            </a:r>
            <a:r>
              <a:rPr lang="en-US" sz="2000" b="1" smtClean="0">
                <a:solidFill>
                  <a:srgbClr val="002060"/>
                </a:solidFill>
                <a:latin typeface="Arial AMU" pitchFamily="34" charset="0"/>
              </a:rPr>
              <a:t>60%</a:t>
            </a:r>
            <a:r>
              <a:rPr lang="en-US" sz="1600" b="1" smtClean="0">
                <a:latin typeface="Arial AMU" pitchFamily="34" charset="0"/>
              </a:rPr>
              <a:t>-ն են ՁԵՌՆԱՐԿԵԼ ՔԱՅԼԵՐ՝ ֆինանսական հաստատության հետ ԿՈՆՖԼԻԿՏԸ ԼՈՒԾԵԼՈՒ ուղղությամբ</a:t>
            </a:r>
            <a:endParaRPr lang="en-US" sz="1600" b="1" dirty="0">
              <a:latin typeface="Arial AMU" pitchFamily="34" charset="0"/>
            </a:endParaRPr>
          </a:p>
        </p:txBody>
      </p:sp>
      <p:graphicFrame>
        <p:nvGraphicFramePr>
          <p:cNvPr id="22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30480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7543800" y="4114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itle 1"/>
          <p:cNvSpPr txBox="1">
            <a:spLocks/>
          </p:cNvSpPr>
          <p:nvPr/>
        </p:nvSpPr>
        <p:spPr>
          <a:xfrm>
            <a:off x="547048" y="4243320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r"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Կոնֆլիկտի լուծման ուղղությամբ քայլեր չձեռնարկած 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43%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իր պահվածքը պատճառաբանել է նրանով, թե 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ս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պառողները պատշաճորեն պաշտպանված չեն օրենքով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2743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smtClean="0">
                <a:latin typeface="Arial AMU" pitchFamily="34" charset="0"/>
              </a:rPr>
              <a:t>Հետազոտության</a:t>
            </a:r>
            <a:br>
              <a:rPr lang="en-US" sz="2400" b="1" smtClean="0">
                <a:latin typeface="Arial AMU" pitchFamily="34" charset="0"/>
              </a:rPr>
            </a:br>
            <a:r>
              <a:rPr lang="en-US" sz="2400" b="1" smtClean="0">
                <a:latin typeface="Arial AMU" pitchFamily="34" charset="0"/>
              </a:rPr>
              <a:t>արդյունքները</a:t>
            </a:r>
            <a:endParaRPr lang="en-US" sz="2400" b="1" dirty="0">
              <a:latin typeface="Arial AMU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13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3104864" y="1385248"/>
            <a:ext cx="533400" cy="4572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708776" y="1137312"/>
            <a:ext cx="5130424" cy="996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ԽՆԴԻՐ 7.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 Սեփական իրավունքների պաշտպանության թույլ մշակույթ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381000" y="3886200"/>
            <a:ext cx="8305800" cy="381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7620000" y="5257800"/>
          <a:ext cx="914400" cy="91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2" name="Title 1"/>
          <p:cNvSpPr txBox="1">
            <a:spLocks/>
          </p:cNvSpPr>
          <p:nvPr/>
        </p:nvSpPr>
        <p:spPr>
          <a:xfrm>
            <a:off x="304800" y="5352208"/>
            <a:ext cx="7328848" cy="1411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r"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Ֆինանսական հաստատության</a:t>
            </a:r>
            <a:r>
              <a:rPr kumimoji="0" lang="en-US" sz="1600" b="1" i="0" u="none" strike="noStrike" kern="1200" cap="none" spc="0" normalizeH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 հետ կոնֆլիկտ ունեցած հարցվածներից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66%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տեղյակ են ՖԻՆԱՆՍԱԿԱՆ ՀԱՄԱԿԱՐԳԻ ՀԱՇՏԱՐԱՐԻ մասին, սակայն նրանցից ընդամենը </a:t>
            </a:r>
            <a:r>
              <a:rPr lang="en-US" sz="2000" b="1" smtClean="0">
                <a:solidFill>
                  <a:srgbClr val="002060"/>
                </a:solidFill>
                <a:latin typeface="Arial AMU" pitchFamily="34" charset="0"/>
                <a:ea typeface="+mj-ea"/>
                <a:cs typeface="+mj-cs"/>
              </a:rPr>
              <a:t>9</a:t>
            </a:r>
            <a:r>
              <a:rPr lang="hy-AM" sz="2000" b="1" smtClean="0">
                <a:solidFill>
                  <a:srgbClr val="002060"/>
                </a:solidFill>
                <a:latin typeface="Arial AMU" pitchFamily="34" charset="0"/>
                <a:ea typeface="+mj-ea"/>
                <a:cs typeface="+mj-cs"/>
              </a:rPr>
              <a:t>%-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ն են իրենց խնդրով դիմել այդ ինստիտուտին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graphicFrame>
        <p:nvGraphicFramePr>
          <p:cNvPr id="33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7620000" y="5943600"/>
          <a:ext cx="914400" cy="91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" name="Rectangle 16"/>
          <p:cNvSpPr/>
          <p:nvPr/>
        </p:nvSpPr>
        <p:spPr>
          <a:xfrm>
            <a:off x="0" y="2819400"/>
            <a:ext cx="9144000" cy="4038600"/>
          </a:xfrm>
          <a:prstGeom prst="rect">
            <a:avLst/>
          </a:pr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u="sng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ԴԱՏՈՂՈՒԹՅՈՒՆ 7</a:t>
            </a:r>
          </a:p>
          <a:p>
            <a:pPr algn="just"/>
            <a:endParaRPr lang="en-US" sz="1500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347472" indent="-342900">
              <a:buFont typeface="+mj-lt"/>
              <a:buAutoNum type="arabicPeriod"/>
            </a:pP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Սեփական իրավունքների պաշտպանության վերաբերյալ  իրազեկվածությունը ֆինանսական ծառայությունների սպառողներին թույլ կտա ավելի </a:t>
            </a:r>
            <a:r>
              <a:rPr lang="en-US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հետեւողական լինել իրենց շահերի պաշտպանության հարցերում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:</a:t>
            </a:r>
          </a:p>
          <a:p>
            <a:pPr marL="347472" indent="-342900">
              <a:buFont typeface="+mj-lt"/>
              <a:buAutoNum type="arabicPeriod"/>
            </a:pP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Իրավունքների պաշտպանության վերաբերյալ մեթոդների եւ լծակների իմացությունը սպառողներին թույլ կտա ավելի արդյունավետորեն </a:t>
            </a:r>
            <a:r>
              <a:rPr lang="en-US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պաշտպանել իրենց գույքային իրավունքները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:</a:t>
            </a:r>
            <a:endParaRPr lang="hy-AM" sz="2000" b="1" i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  <p:bldGraphic spid="22" grpId="0">
        <p:bldAsOne/>
      </p:bldGraphic>
      <p:bldGraphic spid="23" grpId="0">
        <p:bldAsOne/>
      </p:bldGraphic>
      <p:bldGraphic spid="31" grpId="0">
        <p:bldAsOne/>
      </p:bldGraphic>
      <p:bldGraphic spid="33" grpId="0">
        <p:bldAsOne/>
      </p:bldGraphic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2743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smtClean="0">
                <a:latin typeface="Arial AMU" pitchFamily="34" charset="0"/>
              </a:rPr>
              <a:t>Հետազոտության</a:t>
            </a:r>
            <a:br>
              <a:rPr lang="en-US" sz="2400" b="1" smtClean="0">
                <a:latin typeface="Arial AMU" pitchFamily="34" charset="0"/>
              </a:rPr>
            </a:br>
            <a:r>
              <a:rPr lang="en-US" sz="2400" b="1" smtClean="0">
                <a:latin typeface="Arial AMU" pitchFamily="34" charset="0"/>
              </a:rPr>
              <a:t>արդյունքները</a:t>
            </a:r>
            <a:endParaRPr lang="en-US" sz="2400" b="1" dirty="0">
              <a:latin typeface="Arial AMU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14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104864" y="1385248"/>
            <a:ext cx="533400" cy="4572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708776" y="1137312"/>
            <a:ext cx="5130424" cy="996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ԽՆԴԻՐ 8.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 Բարեկեցիկ ծերությունը հոգալու մշակույթի բացակայություն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416" y="2057400"/>
            <a:ext cx="2377440" cy="4754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8600" y="2062176"/>
            <a:ext cx="2377440" cy="4754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2395184" y="2143832"/>
            <a:ext cx="448056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lang="hy-AM" sz="1600" b="1" smtClean="0">
                <a:latin typeface="Arial AMU" pitchFamily="34" charset="0"/>
              </a:rPr>
              <a:t>Ֆինանսական օգնություն ընտանիքից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403144" y="2535528"/>
            <a:ext cx="448056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lang="hy-AM" sz="1400" b="1" smtClean="0">
                <a:latin typeface="Arial AMU" pitchFamily="34" charset="0"/>
              </a:rPr>
              <a:t>Խնայողություններ եւ այլ</a:t>
            </a:r>
            <a:r>
              <a:rPr lang="en-US" sz="1400" b="1" smtClean="0">
                <a:latin typeface="Arial AMU" pitchFamily="34" charset="0"/>
              </a:rPr>
              <a:t> </a:t>
            </a:r>
            <a:r>
              <a:rPr lang="hy-AM" sz="1400" b="1" smtClean="0">
                <a:latin typeface="Arial AMU" pitchFamily="34" charset="0"/>
              </a:rPr>
              <a:t>ֆինանսական ակտիվներ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411104" y="2924488"/>
            <a:ext cx="448056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lang="hy-AM" sz="1600" b="1" smtClean="0">
                <a:latin typeface="Arial AMU" pitchFamily="34" charset="0"/>
              </a:rPr>
              <a:t>Պետության կողմից վճարվող կենսաթոշակ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307608" y="3319136"/>
            <a:ext cx="466344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lang="hy-AM" sz="1250" b="1" smtClean="0">
                <a:latin typeface="Arial AMU" pitchFamily="34" charset="0"/>
              </a:rPr>
              <a:t>Կուտակ</a:t>
            </a:r>
            <a:r>
              <a:rPr lang="en-US" sz="1250" b="1" smtClean="0">
                <a:latin typeface="Arial AMU" pitchFamily="34" charset="0"/>
              </a:rPr>
              <a:t>. կ</a:t>
            </a:r>
            <a:r>
              <a:rPr lang="hy-AM" sz="1250" b="1" smtClean="0">
                <a:latin typeface="Arial AMU" pitchFamily="34" charset="0"/>
              </a:rPr>
              <a:t>ենսաթոշ</a:t>
            </a:r>
            <a:r>
              <a:rPr lang="en-US" sz="1250" b="1" smtClean="0">
                <a:latin typeface="Arial AMU" pitchFamily="34" charset="0"/>
              </a:rPr>
              <a:t>. </a:t>
            </a:r>
            <a:r>
              <a:rPr lang="hy-AM" sz="1250" b="1" smtClean="0">
                <a:latin typeface="Arial AMU" pitchFamily="34" charset="0"/>
              </a:rPr>
              <a:t>համակարգից վճարվող կենսաթոշակը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397456" y="3735392"/>
            <a:ext cx="448056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lang="en-US" sz="1600" b="1" smtClean="0">
                <a:latin typeface="Arial AMU" pitchFamily="34" charset="0"/>
              </a:rPr>
              <a:t>Այլ </a:t>
            </a:r>
            <a:r>
              <a:rPr lang="hy-AM" sz="1600" b="1" smtClean="0">
                <a:latin typeface="Arial AMU" pitchFamily="34" charset="0"/>
              </a:rPr>
              <a:t>թոշակ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389496" y="4135728"/>
            <a:ext cx="448056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lang="hy-AM" sz="1600" b="1" smtClean="0">
                <a:latin typeface="Arial AMU" pitchFamily="34" charset="0"/>
              </a:rPr>
              <a:t>ՏՏ այլ անդամին վճարվող կենսաթոշակ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389496" y="4538336"/>
            <a:ext cx="448056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>
              <a:lnSpc>
                <a:spcPct val="114000"/>
              </a:lnSpc>
              <a:spcBef>
                <a:spcPct val="0"/>
              </a:spcBef>
            </a:pPr>
            <a:r>
              <a:rPr lang="hy-AM" sz="1600" b="1" smtClean="0">
                <a:latin typeface="Arial AMU" pitchFamily="34" charset="0"/>
              </a:rPr>
              <a:t>Ապահովագրություն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362200" y="4932984"/>
            <a:ext cx="457200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/>
            <a:r>
              <a:rPr lang="en-US" sz="1600" b="1" smtClean="0">
                <a:latin typeface="Arial AMU" pitchFamily="34" charset="0"/>
              </a:rPr>
              <a:t>Եկամուտ ոչ ֆինանս. ակտիվների վաճառքից</a:t>
            </a:r>
            <a:endParaRPr lang="hy-AM" sz="1600" b="1" smtClean="0">
              <a:latin typeface="Arial AMU" pitchFamily="34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362200" y="5327632"/>
            <a:ext cx="457200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/>
            <a:r>
              <a:rPr lang="hy-AM" sz="1600" b="1" smtClean="0">
                <a:latin typeface="Arial AMU" pitchFamily="34" charset="0"/>
              </a:rPr>
              <a:t>Ժառանգություն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362200" y="5725696"/>
            <a:ext cx="457200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ctr"/>
            <a:r>
              <a:rPr lang="hy-AM" sz="1600" b="1" smtClean="0">
                <a:latin typeface="Arial AMU" pitchFamily="34" charset="0"/>
              </a:rPr>
              <a:t>Եկամուտ բիզնեսից կամ դրա վաճառքից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362200" y="6152184"/>
            <a:ext cx="237744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r>
              <a:rPr lang="en-US" sz="1600" b="1" smtClean="0">
                <a:latin typeface="Arial AMU" pitchFamily="34" charset="0"/>
              </a:rPr>
              <a:t>Պատկերացում չունեն</a:t>
            </a:r>
            <a:endParaRPr lang="hy-AM" sz="1600" b="1" smtClean="0">
              <a:latin typeface="Arial AMU" pitchFamily="34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564720" y="6144904"/>
            <a:ext cx="2377440" cy="36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r"/>
            <a:r>
              <a:rPr lang="en-US" sz="1600" b="1" smtClean="0">
                <a:latin typeface="Arial AMU" pitchFamily="34" charset="0"/>
              </a:rPr>
              <a:t>Ոչ մի տեղից</a:t>
            </a:r>
            <a:endParaRPr lang="hy-AM" sz="1600" b="1" smtClean="0">
              <a:latin typeface="Arial AMU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63280" y="6101688"/>
            <a:ext cx="1828800" cy="45720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15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Ամփոփում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533400" y="2057400"/>
            <a:ext cx="8153400" cy="4343400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t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lang="hy-AM" sz="2200" b="1" smtClean="0">
                <a:latin typeface="Arial AMU" pitchFamily="34" charset="0"/>
                <a:ea typeface="+mj-ea"/>
                <a:cs typeface="+mj-cs"/>
              </a:rPr>
              <a:t>Հ</a:t>
            </a:r>
            <a:r>
              <a:rPr lang="en-US" sz="2200" b="1" smtClean="0">
                <a:latin typeface="Arial AMU" pitchFamily="34" charset="0"/>
                <a:ea typeface="+mj-ea"/>
                <a:cs typeface="+mj-cs"/>
              </a:rPr>
              <a:t>ետազոտության արդյունքները թույլ են տալիս կատարել հետեւություն, որ …</a:t>
            </a:r>
          </a:p>
          <a:p>
            <a:pPr>
              <a:lnSpc>
                <a:spcPct val="114000"/>
              </a:lnSpc>
              <a:spcBef>
                <a:spcPct val="0"/>
              </a:spcBef>
            </a:pPr>
            <a:endParaRPr lang="en-US" sz="1000" b="1" smtClean="0">
              <a:latin typeface="Arial AMU" pitchFamily="34" charset="0"/>
              <a:ea typeface="+mj-ea"/>
              <a:cs typeface="+mj-cs"/>
            </a:endParaRPr>
          </a:p>
          <a:p>
            <a:pPr>
              <a:lnSpc>
                <a:spcPct val="114000"/>
              </a:lnSpc>
              <a:spcBef>
                <a:spcPct val="0"/>
              </a:spcBef>
              <a:buFont typeface="Wingdings 2" pitchFamily="18" charset="2"/>
              <a:buChar char=""/>
            </a:pPr>
            <a:r>
              <a:rPr lang="en-US" sz="1700" b="1" smtClean="0">
                <a:latin typeface="Arial AMU" pitchFamily="34" charset="0"/>
                <a:ea typeface="+mj-ea"/>
                <a:cs typeface="+mj-cs"/>
              </a:rPr>
              <a:t> Ֆինանսական ծառայությունների հ</a:t>
            </a:r>
            <a:r>
              <a:rPr lang="hy-AM" sz="1700" b="1" smtClean="0">
                <a:latin typeface="Arial AMU" pitchFamily="34" charset="0"/>
                <a:ea typeface="+mj-ea"/>
                <a:cs typeface="+mj-cs"/>
              </a:rPr>
              <a:t>այ սպառողները,</a:t>
            </a:r>
            <a:r>
              <a:rPr lang="en-US" sz="1700" b="1" smtClean="0">
                <a:latin typeface="Arial AMU" pitchFamily="34" charset="0"/>
                <a:ea typeface="+mj-ea"/>
                <a:cs typeface="+mj-cs"/>
              </a:rPr>
              <a:t> </a:t>
            </a:r>
            <a:r>
              <a:rPr lang="hy-AM" sz="1700" b="1" smtClean="0">
                <a:latin typeface="Arial AMU" pitchFamily="34" charset="0"/>
                <a:ea typeface="+mj-ea"/>
                <a:cs typeface="+mj-cs"/>
              </a:rPr>
              <a:t>ինչպես </a:t>
            </a:r>
            <a:r>
              <a:rPr lang="en-US" sz="1700" b="1" smtClean="0">
                <a:latin typeface="Arial AMU" pitchFamily="34" charset="0"/>
                <a:ea typeface="+mj-ea"/>
                <a:cs typeface="+mj-cs"/>
              </a:rPr>
              <a:t>եւ այլ երկրների </a:t>
            </a:r>
            <a:r>
              <a:rPr lang="hy-AM" sz="1700" b="1" smtClean="0">
                <a:latin typeface="Arial AMU" pitchFamily="34" charset="0"/>
                <a:ea typeface="+mj-ea"/>
                <a:cs typeface="+mj-cs"/>
              </a:rPr>
              <a:t>սպառողները</a:t>
            </a:r>
            <a:r>
              <a:rPr lang="en-US" sz="1700" b="1" smtClean="0">
                <a:latin typeface="Arial AMU" pitchFamily="34" charset="0"/>
                <a:ea typeface="+mj-ea"/>
                <a:cs typeface="+mj-cs"/>
              </a:rPr>
              <a:t>, պլանավորում են, </a:t>
            </a:r>
            <a:r>
              <a:rPr lang="hy-AM" sz="1700" b="1" smtClean="0">
                <a:latin typeface="Arial AMU" pitchFamily="34" charset="0"/>
                <a:ea typeface="+mj-ea"/>
                <a:cs typeface="+mj-cs"/>
              </a:rPr>
              <a:t>խնայում են, պարտք են վերցնում</a:t>
            </a:r>
            <a:r>
              <a:rPr lang="en-US" sz="1700" b="1" smtClean="0">
                <a:latin typeface="Arial AMU" pitchFamily="34" charset="0"/>
                <a:ea typeface="+mj-ea"/>
                <a:cs typeface="+mj-cs"/>
              </a:rPr>
              <a:t> եւ մարում</a:t>
            </a:r>
            <a:r>
              <a:rPr lang="hy-AM" sz="1700" b="1" smtClean="0">
                <a:latin typeface="Arial AMU" pitchFamily="34" charset="0"/>
                <a:ea typeface="+mj-ea"/>
                <a:cs typeface="+mj-cs"/>
              </a:rPr>
              <a:t>, բյուջե են կառավարում:</a:t>
            </a:r>
            <a:endParaRPr lang="en-US" sz="1700" b="1" smtClean="0">
              <a:latin typeface="Arial AMU" pitchFamily="34" charset="0"/>
              <a:ea typeface="+mj-ea"/>
              <a:cs typeface="+mj-cs"/>
            </a:endParaRPr>
          </a:p>
          <a:p>
            <a:pPr>
              <a:lnSpc>
                <a:spcPct val="114000"/>
              </a:lnSpc>
              <a:spcBef>
                <a:spcPct val="0"/>
              </a:spcBef>
              <a:buFont typeface="Wingdings 2" pitchFamily="18" charset="2"/>
              <a:buChar char=""/>
            </a:pPr>
            <a:endParaRPr lang="hy-AM" sz="1050" b="1" smtClean="0">
              <a:latin typeface="Arial AMU" pitchFamily="34" charset="0"/>
              <a:ea typeface="+mj-ea"/>
              <a:cs typeface="+mj-cs"/>
            </a:endParaRPr>
          </a:p>
          <a:p>
            <a:pPr>
              <a:lnSpc>
                <a:spcPct val="114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en-US" sz="1700" b="1" smtClean="0">
                <a:latin typeface="Arial AMU" pitchFamily="34" charset="0"/>
                <a:ea typeface="+mj-ea"/>
                <a:cs typeface="+mj-cs"/>
              </a:rPr>
              <a:t> </a:t>
            </a:r>
            <a:r>
              <a:rPr lang="hy-AM" sz="1700" b="1" smtClean="0">
                <a:latin typeface="Arial AMU" pitchFamily="34" charset="0"/>
                <a:ea typeface="+mj-ea"/>
                <a:cs typeface="+mj-cs"/>
              </a:rPr>
              <a:t>Սակայն պարզ է դառնում</a:t>
            </a:r>
            <a:r>
              <a:rPr lang="en-US" sz="1700" b="1" smtClean="0">
                <a:latin typeface="Arial AMU" pitchFamily="34" charset="0"/>
                <a:ea typeface="+mj-ea"/>
                <a:cs typeface="+mj-cs"/>
              </a:rPr>
              <a:t>, </a:t>
            </a:r>
            <a:r>
              <a:rPr lang="hy-AM" sz="1700" b="1" smtClean="0">
                <a:latin typeface="Arial AMU" pitchFamily="34" charset="0"/>
                <a:ea typeface="+mj-ea"/>
                <a:cs typeface="+mj-cs"/>
              </a:rPr>
              <a:t>որ</a:t>
            </a:r>
            <a:r>
              <a:rPr lang="en-US" sz="1700" b="1" smtClean="0">
                <a:latin typeface="Arial AMU" pitchFamily="34" charset="0"/>
                <a:ea typeface="+mj-ea"/>
                <a:cs typeface="+mj-cs"/>
              </a:rPr>
              <a:t> …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Font typeface="Wingdings 3" pitchFamily="18" charset="2"/>
              <a:buChar char="}"/>
            </a:pP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իրենց անձնական ֆինանսների կառավարումը հաճախ արդյունավետ ձ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եւ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ով չեն կատարում</a:t>
            </a:r>
            <a:endParaRPr lang="en-US" sz="1600" b="1" smtClean="0">
              <a:latin typeface="Arial AMU" pitchFamily="34" charset="0"/>
              <a:ea typeface="+mj-ea"/>
              <a:cs typeface="+mj-cs"/>
            </a:endParaRPr>
          </a:p>
          <a:p>
            <a:pPr lvl="1">
              <a:lnSpc>
                <a:spcPct val="114000"/>
              </a:lnSpc>
              <a:spcBef>
                <a:spcPct val="0"/>
              </a:spcBef>
              <a:buFont typeface="Wingdings 3" pitchFamily="18" charset="2"/>
              <a:buChar char="}"/>
            </a:pP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 բացակայում է մշակույթը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Font typeface="Wingdings 3" pitchFamily="18" charset="2"/>
              <a:buChar char="}"/>
            </a:pP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 առկա է ունակությունների, գիտելիքների եւ տեղեկացվածության պակաս:</a:t>
            </a:r>
            <a:endParaRPr lang="hy-AM" sz="1600" b="1" smtClean="0">
              <a:latin typeface="Arial AMU" pitchFamily="34" charset="0"/>
              <a:ea typeface="+mj-ea"/>
              <a:cs typeface="+mj-cs"/>
            </a:endParaRPr>
          </a:p>
          <a:p>
            <a:pPr>
              <a:lnSpc>
                <a:spcPct val="114000"/>
              </a:lnSpc>
              <a:spcBef>
                <a:spcPct val="0"/>
              </a:spcBef>
            </a:pPr>
            <a:endParaRPr lang="hy-AM" sz="1050" b="1" smtClean="0">
              <a:latin typeface="Arial AMU" pitchFamily="34" charset="0"/>
              <a:ea typeface="+mj-ea"/>
              <a:cs typeface="+mj-cs"/>
            </a:endParaRPr>
          </a:p>
          <a:p>
            <a:pPr>
              <a:lnSpc>
                <a:spcPct val="114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en-US" sz="1700" b="1" smtClean="0">
                <a:latin typeface="Arial AMU" pitchFamily="34" charset="0"/>
                <a:ea typeface="+mj-ea"/>
                <a:cs typeface="+mj-cs"/>
              </a:rPr>
              <a:t> </a:t>
            </a:r>
            <a:r>
              <a:rPr lang="hy-AM" sz="1700" b="1" smtClean="0">
                <a:latin typeface="Arial AMU" pitchFamily="34" charset="0"/>
                <a:ea typeface="+mj-ea"/>
                <a:cs typeface="+mj-cs"/>
              </a:rPr>
              <a:t>Ակնհայտ է դառնում ՀՀ-ում ֆինանսական գրագիտության լայնածավալ ծրագրերի իրականացման անհրաժեշտությունը:</a:t>
            </a:r>
          </a:p>
          <a:p>
            <a:pPr>
              <a:lnSpc>
                <a:spcPct val="114000"/>
              </a:lnSpc>
              <a:spcBef>
                <a:spcPct val="0"/>
              </a:spcBef>
            </a:pPr>
            <a:endParaRPr kumimoji="0" lang="en-US" sz="1300" b="1" i="1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ՎԵՐՋ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/>
          <a:lstStyle/>
          <a:p>
            <a:endParaRPr lang="en-US" sz="1600" dirty="0" smtClean="0">
              <a:latin typeface="Arial AMU" pitchFamily="34" charset="0"/>
            </a:endParaRPr>
          </a:p>
          <a:p>
            <a:endParaRPr lang="en-US" sz="1600" dirty="0" smtClean="0">
              <a:latin typeface="Arial AMU" pitchFamily="34" charset="0"/>
            </a:endParaRPr>
          </a:p>
          <a:p>
            <a:pPr algn="ctr">
              <a:buNone/>
            </a:pPr>
            <a:r>
              <a:rPr lang="en-US" i="1" dirty="0" smtClean="0">
                <a:latin typeface="Arial AMU" pitchFamily="34" charset="0"/>
              </a:rPr>
              <a:t>Շնորհակալություն ուշադրության համար</a:t>
            </a:r>
          </a:p>
          <a:p>
            <a:pPr>
              <a:buNone/>
            </a:pPr>
            <a:r>
              <a:rPr lang="en-US" i="1" dirty="0" smtClean="0">
                <a:latin typeface="Arial AMU" pitchFamily="34" charset="0"/>
              </a:rPr>
              <a:t>		</a:t>
            </a:r>
            <a:endParaRPr lang="en-US" i="1" dirty="0">
              <a:latin typeface="Arial AMU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 AMU" pitchFamily="34" charset="0"/>
              </a:rPr>
              <a:t>Հետազոտության իրականացումը</a:t>
            </a:r>
            <a:endParaRPr lang="en-US" sz="2800" b="1" dirty="0">
              <a:latin typeface="Arial AMU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</p:nvPr>
        </p:nvGraphicFramePr>
        <p:xfrm>
          <a:off x="2721592" y="2249488"/>
          <a:ext cx="6248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latin typeface="Arial AMU" pitchFamily="34" charset="0"/>
              </a:rPr>
              <a:t>1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</p:nvPr>
        </p:nvGraphicFramePr>
        <p:xfrm>
          <a:off x="457200" y="2249488"/>
          <a:ext cx="2286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Picture 6" descr="https://encrypted-tbn1.google.com/images?q=tbn:ANd9GcQOq2Q0Acy1ESoUGx6Y68YKU_tqHUkl201m5JuSEMxc2xTjBzeKZw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371528" y="2348552"/>
            <a:ext cx="1005840" cy="731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 descr="D:\My Documents\AMP\AM Partners\Logo, Blank, Vizitka &amp; Signatures\2. Logo_AM Partners Consulting Company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67400" y="3415352"/>
            <a:ext cx="1239144" cy="731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http://www.topsoft.am/eng/Portals/0/cba_emblem_bulkflatgg.jpg"/>
          <p:cNvPicPr/>
          <p:nvPr/>
        </p:nvPicPr>
        <p:blipFill>
          <a:blip r:embed="rId14" cstate="print"/>
          <a:srcRect t="5319" b="6383"/>
          <a:stretch>
            <a:fillRect/>
          </a:stretch>
        </p:blipFill>
        <p:spPr bwMode="auto">
          <a:xfrm>
            <a:off x="6869376" y="4490112"/>
            <a:ext cx="850392" cy="731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B81CDD8-CA45-4E3A-AD33-10D1F52859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dgm id="{AB81CDD8-CA45-4E3A-AD33-10D1F52859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5076438-96AF-49CB-B2C4-8EBA82496A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dgm id="{75076438-96AF-49CB-B2C4-8EBA82496A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06CA3BA-0975-4424-8430-41F7B432C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>
                                            <p:graphicEl>
                                              <a:dgm id="{006CA3BA-0975-4424-8430-41F7B432C7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A80DEA6-A1B8-4A1B-BCB2-9CAFA5FB6B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>
                                            <p:graphicEl>
                                              <a:dgm id="{8A80DEA6-A1B8-4A1B-BCB2-9CAFA5FB6B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280E87D-226B-4F60-9FA5-FE720D408A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>
                                            <p:graphicEl>
                                              <a:dgm id="{8280E87D-226B-4F60-9FA5-FE720D408A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D7C81C5-8E82-4ED5-98E7-E6BE16E51F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>
                                            <p:graphicEl>
                                              <a:dgm id="{AD7C81C5-8E82-4ED5-98E7-E6BE16E51F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E0937F4-0BB4-45C9-A8AD-25F3CBE107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>
                                            <p:graphicEl>
                                              <a:dgm id="{DE0937F4-0BB4-45C9-A8AD-25F3CBE107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նպատակը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latin typeface="Arial AMU" pitchFamily="34" charset="0"/>
              </a:rPr>
              <a:t>2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graphicFrame>
        <p:nvGraphicFramePr>
          <p:cNvPr id="10" name="Content Placeholder 10"/>
          <p:cNvGraphicFramePr>
            <a:graphicFrameLocks/>
          </p:cNvGraphicFramePr>
          <p:nvPr/>
        </p:nvGraphicFramePr>
        <p:xfrm>
          <a:off x="457200" y="3855720"/>
          <a:ext cx="8229600" cy="1097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6D21002-37D1-4B7D-B1A5-EC50B981C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dgm id="{96D21002-37D1-4B7D-B1A5-EC50B981C7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6D21002-37D1-4B7D-B1A5-EC50B981C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dgm id="{96D21002-37D1-4B7D-B1A5-EC50B981C7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lvlAtOnce"/>
        </p:bldSub>
      </p:bldGraphic>
      <p:bldGraphic spid="10" grpId="0">
        <p:bldSub>
          <a:bldDgm bld="lvlAtOnc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 smtClean="0">
              <a:latin typeface="Arial AMU" pitchFamily="34" charset="0"/>
            </a:endParaRPr>
          </a:p>
          <a:p>
            <a:endParaRPr lang="en-US" dirty="0" smtClean="0">
              <a:latin typeface="Arial AMU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3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9400" y="1066800"/>
            <a:ext cx="5602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Ընտրանքը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59392" y="3919184"/>
            <a:ext cx="4517408" cy="154560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Wingdings 3" pitchFamily="18" charset="2"/>
              <a:buChar char=""/>
              <a:tabLst/>
              <a:defRPr/>
            </a:pP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AMU" pitchFamily="34" charset="0"/>
              </a:rPr>
              <a:t>2,000 տնային տնտեսություններ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Wingdings 3" pitchFamily="18" charset="2"/>
              <a:buChar char=""/>
              <a:tabLst/>
              <a:defRPr/>
            </a:pPr>
            <a:r>
              <a:rPr lang="en-US" b="1" smtClean="0">
                <a:latin typeface="Arial AMU" pitchFamily="34" charset="0"/>
              </a:rPr>
              <a:t>Բոլոր մարզերը</a:t>
            </a:r>
            <a:endParaRPr lang="en-US" i="1">
              <a:latin typeface="Arial AMU" pitchFamily="34" charset="0"/>
            </a:endParaRPr>
          </a:p>
          <a:p>
            <a:pPr marL="822960" lvl="1" indent="-256032">
              <a:spcBef>
                <a:spcPts val="300"/>
              </a:spcBef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i="1" smtClean="0">
                <a:latin typeface="Arial AMU" pitchFamily="34" charset="0"/>
              </a:rPr>
              <a:t>Երեւան</a:t>
            </a:r>
          </a:p>
          <a:p>
            <a:pPr marL="822960" lvl="1" indent="-256032">
              <a:spcBef>
                <a:spcPts val="300"/>
              </a:spcBef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i="1" smtClean="0">
                <a:latin typeface="Arial AMU" pitchFamily="34" charset="0"/>
              </a:rPr>
              <a:t>18 </a:t>
            </a:r>
            <a:r>
              <a:rPr lang="en-US" sz="1600" i="1" smtClean="0">
                <a:latin typeface="Arial AMU" pitchFamily="34" charset="0"/>
              </a:rPr>
              <a:t>քաղաքներ</a:t>
            </a:r>
          </a:p>
          <a:p>
            <a:pPr marL="822960" lvl="1" indent="-256032">
              <a:spcBef>
                <a:spcPts val="300"/>
              </a:spcBef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i="1" smtClean="0">
                <a:latin typeface="Arial AMU" pitchFamily="34" charset="0"/>
              </a:rPr>
              <a:t>30 գյուղեր </a:t>
            </a:r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1219200" y="5562600"/>
            <a:ext cx="57150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Wingdings 3" pitchFamily="18" charset="2"/>
              <a:buChar char=""/>
              <a:tabLst/>
              <a:defRPr/>
            </a:pPr>
            <a:r>
              <a:rPr lang="en-US" b="1" smtClean="0">
                <a:latin typeface="Arial AMU" pitchFamily="34" charset="0"/>
              </a:rPr>
              <a:t>Վստահության մակարդակ = 95%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Wingdings 3" pitchFamily="18" charset="2"/>
              <a:buChar char=""/>
              <a:tabLst/>
              <a:defRPr/>
            </a:pPr>
            <a:r>
              <a:rPr lang="en-US" b="1" smtClean="0">
                <a:latin typeface="Arial AMU" pitchFamily="34" charset="0"/>
              </a:rPr>
              <a:t>Վստահության ինտերվալ = 2.2%</a:t>
            </a:r>
          </a:p>
          <a:p>
            <a:pPr marL="365760" indent="-256032">
              <a:spcBef>
                <a:spcPts val="300"/>
              </a:spcBef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  <a:defRPr/>
            </a:pPr>
            <a:r>
              <a:rPr lang="en-US" b="1" smtClean="0">
                <a:latin typeface="Arial AMU" pitchFamily="34" charset="0"/>
              </a:rPr>
              <a:t>Response rate = 66%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Wingdings 3" pitchFamily="18" charset="2"/>
              <a:buChar char=""/>
              <a:tabLst/>
              <a:defRPr/>
            </a:pPr>
            <a:endParaRPr lang="en-US" sz="1600" b="1" smtClean="0">
              <a:latin typeface="Arial AMU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2743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smtClean="0">
                <a:latin typeface="Arial AMU" pitchFamily="34" charset="0"/>
              </a:rPr>
              <a:t>Հետազոտության</a:t>
            </a:r>
            <a:br>
              <a:rPr lang="en-US" sz="2400" b="1" smtClean="0">
                <a:latin typeface="Arial AMU" pitchFamily="34" charset="0"/>
              </a:rPr>
            </a:br>
            <a:r>
              <a:rPr lang="en-US" sz="2400" b="1" smtClean="0">
                <a:latin typeface="Arial AMU" pitchFamily="34" charset="0"/>
              </a:rPr>
              <a:t>արդյունքները</a:t>
            </a:r>
            <a:endParaRPr lang="en-US" sz="2400" b="1" dirty="0">
              <a:latin typeface="Arial AMU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2209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4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104864" y="1385248"/>
            <a:ext cx="533400" cy="4572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708776" y="1137312"/>
            <a:ext cx="5130424" cy="996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ԽՆԴԻՐ 1.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 Բյուջեի պլանավորման ունակությունների գերագնահատում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461448" y="2293960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89%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ՊԼԱՆԱՎՈՐՈՒՄ ԵՆ են իրենց ծախսերը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475096" y="3145808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76%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ծախսերը պլանավորում են ՄԻՇՏ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graphicFrame>
        <p:nvGraphicFramePr>
          <p:cNvPr id="22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30480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38862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itle 1"/>
          <p:cNvSpPr txBox="1">
            <a:spLocks/>
          </p:cNvSpPr>
          <p:nvPr/>
        </p:nvSpPr>
        <p:spPr>
          <a:xfrm>
            <a:off x="1469408" y="3984008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91%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իրենց համարում են 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ԿԱՐԳԱՊԱՀ,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երբ խոսքը գնում է փողերի կառավարման մասին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graphicFrame>
        <p:nvGraphicFramePr>
          <p:cNvPr id="28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7543800" y="50292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1" name="Title 1"/>
          <p:cNvSpPr txBox="1">
            <a:spLocks/>
          </p:cNvSpPr>
          <p:nvPr/>
        </p:nvSpPr>
        <p:spPr>
          <a:xfrm>
            <a:off x="547048" y="5154304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algn="r"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Մինչդեռ հարցվածների միայն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37%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-ն են իրենց </a:t>
            </a:r>
          </a:p>
          <a:p>
            <a:pPr algn="r"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ծախսերը կատարում ՀԱՄԱՁԱՅՆ ԻՐԵՆՑ ՊԼԱՆԱՎՈՐԱԾԻ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457200" y="4490112"/>
            <a:ext cx="8305800" cy="9906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AsOne/>
      </p:bldGraphic>
      <p:bldGraphic spid="22" grpId="0">
        <p:bldAsOne/>
      </p:bldGraphic>
      <p:bldGraphic spid="25" grpId="0">
        <p:bldAsOne/>
      </p:bldGraphic>
      <p:bldGraphic spid="2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2743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smtClean="0">
                <a:latin typeface="Arial AMU" pitchFamily="34" charset="0"/>
              </a:rPr>
              <a:t>Հետազոտության</a:t>
            </a:r>
            <a:br>
              <a:rPr lang="en-US" sz="2400" b="1" smtClean="0">
                <a:latin typeface="Arial AMU" pitchFamily="34" charset="0"/>
              </a:rPr>
            </a:br>
            <a:r>
              <a:rPr lang="en-US" sz="2400" b="1" smtClean="0">
                <a:latin typeface="Arial AMU" pitchFamily="34" charset="0"/>
              </a:rPr>
              <a:t>արդյունքները</a:t>
            </a:r>
            <a:endParaRPr lang="en-US" sz="2400" b="1" dirty="0">
              <a:latin typeface="Arial AMU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5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3104864" y="1385248"/>
            <a:ext cx="533400" cy="4572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708776" y="1137312"/>
            <a:ext cx="5130424" cy="996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ԽՆԴԻՐ 1.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 Բյուջեի պլանավորման ունակությունների գերագնահատում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762000" y="2283728"/>
            <a:ext cx="7848600" cy="16786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t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Բյուջեի պլանավորման ամենամեծ խնդիրներն առկա են ՈՉ ԿԱՅՈՒՆ կամ ՍԵԶՈՆԻՑ ԿԱԽՎԱԾ ՏԱՏԱՆՎՈՂ ԵԿԱՄՈՒՏՆԵՐ ունեցող տնտեսություններում, որոնց մեջ մտնում են.  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Clr>
                <a:schemeClr val="accent2">
                  <a:lumMod val="50000"/>
                </a:schemeClr>
              </a:buClr>
              <a:buFont typeface="Wingdings 3" pitchFamily="18" charset="2"/>
              <a:buChar char="}"/>
            </a:pPr>
            <a:r>
              <a:rPr lang="en-US" sz="1600" b="1" noProof="0" smtClean="0">
                <a:solidFill>
                  <a:schemeClr val="accent2">
                    <a:lumMod val="50000"/>
                  </a:schemeClr>
                </a:solidFill>
                <a:latin typeface="Arial AMU" pitchFamily="34" charset="0"/>
                <a:ea typeface="+mj-ea"/>
                <a:cs typeface="+mj-cs"/>
              </a:rPr>
              <a:t>  գյուղացիական տնտեսությունները (բնակչության </a:t>
            </a:r>
            <a:r>
              <a:rPr lang="en-US" sz="2000" b="1" noProof="0" smtClean="0">
                <a:solidFill>
                  <a:srgbClr val="002060"/>
                </a:solidFill>
                <a:latin typeface="Arial AMU" pitchFamily="34" charset="0"/>
                <a:ea typeface="+mj-ea"/>
                <a:cs typeface="+mj-cs"/>
              </a:rPr>
              <a:t>35%</a:t>
            </a:r>
            <a:r>
              <a:rPr lang="en-US" sz="1600" b="1" noProof="0" smtClean="0">
                <a:solidFill>
                  <a:schemeClr val="accent2">
                    <a:lumMod val="50000"/>
                  </a:schemeClr>
                </a:solidFill>
                <a:latin typeface="Arial AMU" pitchFamily="34" charset="0"/>
                <a:ea typeface="+mj-ea"/>
                <a:cs typeface="+mj-cs"/>
              </a:rPr>
              <a:t>-ը)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Clr>
                <a:schemeClr val="accent2">
                  <a:lumMod val="50000"/>
                </a:schemeClr>
              </a:buClr>
              <a:buFont typeface="Wingdings 3" pitchFamily="18" charset="2"/>
              <a:buChar char="}"/>
            </a:pPr>
            <a:r>
              <a:rPr lang="en-US" sz="1600" b="1" smtClean="0">
                <a:solidFill>
                  <a:schemeClr val="accent2">
                    <a:lumMod val="50000"/>
                  </a:schemeClr>
                </a:solidFill>
                <a:latin typeface="Arial AMU" pitchFamily="34" charset="0"/>
                <a:ea typeface="+mj-ea"/>
                <a:cs typeface="+mj-cs"/>
              </a:rPr>
              <a:t>  </a:t>
            </a:r>
            <a:r>
              <a:rPr lang="hy-AM" sz="1600" b="1" smtClean="0">
                <a:solidFill>
                  <a:schemeClr val="accent2">
                    <a:lumMod val="50000"/>
                  </a:schemeClr>
                </a:solidFill>
                <a:latin typeface="Arial AMU" pitchFamily="34" charset="0"/>
                <a:ea typeface="+mj-ea"/>
                <a:cs typeface="+mj-cs"/>
              </a:rPr>
              <a:t>մասնավոր հատվածի ոչ ֆորմալ (չձեւակերպված) աշխատողները</a:t>
            </a:r>
            <a:r>
              <a:rPr lang="en-US" sz="1600" b="1" smtClean="0">
                <a:solidFill>
                  <a:schemeClr val="accent2">
                    <a:lumMod val="50000"/>
                  </a:schemeClr>
                </a:solidFill>
                <a:latin typeface="Arial AMU" pitchFamily="34" charset="0"/>
                <a:ea typeface="+mj-ea"/>
                <a:cs typeface="+mj-cs"/>
              </a:rPr>
              <a:t> (հարցվածների </a:t>
            </a:r>
            <a:r>
              <a:rPr lang="en-US" sz="2000" b="1" smtClean="0">
                <a:solidFill>
                  <a:srgbClr val="002060"/>
                </a:solidFill>
                <a:latin typeface="Arial AMU" pitchFamily="34" charset="0"/>
                <a:ea typeface="+mj-ea"/>
                <a:cs typeface="+mj-cs"/>
              </a:rPr>
              <a:t>8</a:t>
            </a:r>
            <a:r>
              <a:rPr lang="hy-AM" sz="2000" b="1" smtClean="0">
                <a:solidFill>
                  <a:srgbClr val="002060"/>
                </a:solidFill>
                <a:latin typeface="Arial AMU" pitchFamily="34" charset="0"/>
                <a:ea typeface="+mj-ea"/>
                <a:cs typeface="+mj-cs"/>
              </a:rPr>
              <a:t>%</a:t>
            </a:r>
            <a:r>
              <a:rPr lang="hy-AM" sz="1600" b="1" smtClean="0">
                <a:solidFill>
                  <a:schemeClr val="accent2">
                    <a:lumMod val="50000"/>
                  </a:schemeClr>
                </a:solidFill>
                <a:latin typeface="Arial AMU" pitchFamily="34" charset="0"/>
                <a:ea typeface="+mj-ea"/>
                <a:cs typeface="+mj-cs"/>
              </a:rPr>
              <a:t>-ը</a:t>
            </a:r>
            <a:r>
              <a:rPr lang="en-US" sz="1600" b="1" smtClean="0">
                <a:solidFill>
                  <a:schemeClr val="accent2">
                    <a:lumMod val="50000"/>
                  </a:schemeClr>
                </a:solidFill>
                <a:latin typeface="Arial AMU" pitchFamily="34" charset="0"/>
                <a:ea typeface="+mj-ea"/>
                <a:cs typeface="+mj-cs"/>
              </a:rPr>
              <a:t>)</a:t>
            </a:r>
            <a:r>
              <a:rPr lang="en-US" sz="1600" b="1" noProof="0" smtClean="0">
                <a:latin typeface="Arial AMU" pitchFamily="34" charset="0"/>
                <a:ea typeface="+mj-ea"/>
                <a:cs typeface="+mj-cs"/>
              </a:rPr>
              <a:t>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6" name="Content Placeholder 28"/>
          <p:cNvSpPr>
            <a:spLocks noGrp="1"/>
          </p:cNvSpPr>
          <p:nvPr>
            <p:ph sz="quarter" idx="2"/>
          </p:nvPr>
        </p:nvSpPr>
        <p:spPr>
          <a:xfrm>
            <a:off x="291152" y="2182504"/>
            <a:ext cx="60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smtClean="0">
                <a:solidFill>
                  <a:srgbClr val="FF0000"/>
                </a:solidFill>
                <a:latin typeface="Arial AMU"/>
              </a:rPr>
              <a:t>!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762000" y="4341128"/>
            <a:ext cx="7848600" cy="22120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t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Գյուղացիական տնտեսություններում առկա է նաեւ ԳԻՏԵԼԻՔԻ</a:t>
            </a:r>
            <a:r>
              <a:rPr kumimoji="0" lang="en-US" sz="1600" b="1" i="0" u="none" strike="noStrike" kern="1200" cap="none" spc="0" normalizeH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 խնդիր: Նրանցից շատերը չեն կարողանում </a:t>
            </a:r>
            <a:r>
              <a:rPr lang="hy-AM" sz="1600" b="1" smtClean="0">
                <a:latin typeface="Arial AMU" pitchFamily="34" charset="0"/>
              </a:rPr>
              <a:t>տարբերություն</a:t>
            </a:r>
            <a:r>
              <a:rPr lang="en-US" sz="1600" b="1" smtClean="0">
                <a:latin typeface="Arial AMU" pitchFamily="34" charset="0"/>
              </a:rPr>
              <a:t>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դնել 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գյուղատնտեսական գործունեության ՀԱՍՈՒՅԹԻ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 եւ 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ՇԱՀՈՒՅԹԻ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 միջեւ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: </a:t>
            </a:r>
          </a:p>
          <a:p>
            <a:pPr>
              <a:lnSpc>
                <a:spcPct val="114000"/>
              </a:lnSpc>
              <a:spcBef>
                <a:spcPct val="0"/>
              </a:spcBef>
            </a:pP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Այսպիսի տնտեսությունները հաճախ իրենց ծախսերը պլանավորում են ելնելով ոչ թե շահույթի, այլ հասույթի չափից: </a:t>
            </a:r>
          </a:p>
          <a:p>
            <a:pPr>
              <a:lnSpc>
                <a:spcPct val="114000"/>
              </a:lnSpc>
              <a:spcBef>
                <a:spcPct val="0"/>
              </a:spcBef>
            </a:pP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Որպես հետեւանք, նրանց մոտ առաջանում է հաջորդ գյուղատնտեսական սեզոնի համար անհրաժեշտ ծախսերի անբավարարություն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5" name="Content Placeholder 28"/>
          <p:cNvSpPr>
            <a:spLocks noGrp="1"/>
          </p:cNvSpPr>
          <p:nvPr>
            <p:ph sz="quarter" idx="2"/>
          </p:nvPr>
        </p:nvSpPr>
        <p:spPr>
          <a:xfrm>
            <a:off x="291152" y="4239904"/>
            <a:ext cx="60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smtClean="0">
                <a:solidFill>
                  <a:srgbClr val="FF0000"/>
                </a:solidFill>
                <a:latin typeface="Arial AMU"/>
              </a:rPr>
              <a:t>!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36" name="Content Placeholder 28"/>
          <p:cNvSpPr>
            <a:spLocks noGrp="1"/>
          </p:cNvSpPr>
          <p:nvPr>
            <p:ph sz="quarter" idx="2"/>
          </p:nvPr>
        </p:nvSpPr>
        <p:spPr>
          <a:xfrm>
            <a:off x="291152" y="5061056"/>
            <a:ext cx="60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smtClean="0">
                <a:solidFill>
                  <a:srgbClr val="FF0000"/>
                </a:solidFill>
                <a:latin typeface="Arial AMU"/>
              </a:rPr>
              <a:t>!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37" name="Content Placeholder 28"/>
          <p:cNvSpPr>
            <a:spLocks noGrp="1"/>
          </p:cNvSpPr>
          <p:nvPr>
            <p:ph sz="quarter" idx="2"/>
          </p:nvPr>
        </p:nvSpPr>
        <p:spPr>
          <a:xfrm>
            <a:off x="291152" y="5638800"/>
            <a:ext cx="60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smtClean="0">
                <a:solidFill>
                  <a:srgbClr val="FF0000"/>
                </a:solidFill>
                <a:latin typeface="Arial AMU"/>
              </a:rPr>
              <a:t>!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0" y="2811440"/>
            <a:ext cx="9144000" cy="4046560"/>
          </a:xfrm>
          <a:prstGeom prst="rect">
            <a:avLst/>
          </a:pr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u="sng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ԴԱՏՈՂՈՒԹՅՈՒՆ 1</a:t>
            </a:r>
          </a:p>
          <a:p>
            <a:pPr algn="just"/>
            <a:endParaRPr lang="en-US" sz="1500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347472" indent="-342900" algn="just">
              <a:buFont typeface="+mj-lt"/>
              <a:buAutoNum type="arabicPeriod"/>
            </a:pP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Հանրության շրջանում բ</a:t>
            </a: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յուջեի պլանավորմ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ան ունակությունների զարգացումը թույլ կտա ավելի </a:t>
            </a:r>
            <a:r>
              <a:rPr lang="en-US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արդյունավետ բաշխել </a:t>
            </a:r>
            <a:r>
              <a:rPr lang="hy-AM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ե</a:t>
            </a:r>
            <a:r>
              <a:rPr lang="en-US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կամուտները </a:t>
            </a:r>
            <a:r>
              <a:rPr lang="hy-AM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ժամանակի մեջ` խուսափելով պարտքերից</a:t>
            </a: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:</a:t>
            </a:r>
          </a:p>
          <a:p>
            <a:pPr marL="347472" indent="-342900" algn="just">
              <a:buFont typeface="+mj-lt"/>
              <a:buAutoNum type="arabicPeriod"/>
            </a:pPr>
            <a:endParaRPr lang="hy-AM" sz="1500" i="1" smtClean="0">
              <a:solidFill>
                <a:schemeClr val="tx1"/>
              </a:solidFill>
              <a:latin typeface="Arial AMU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2743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smtClean="0">
                <a:latin typeface="Arial AMU" pitchFamily="34" charset="0"/>
              </a:rPr>
              <a:t>Հետազոտության</a:t>
            </a:r>
            <a:br>
              <a:rPr lang="en-US" sz="2400" b="1" smtClean="0">
                <a:latin typeface="Arial AMU" pitchFamily="34" charset="0"/>
              </a:rPr>
            </a:br>
            <a:r>
              <a:rPr lang="en-US" sz="2400" b="1" smtClean="0">
                <a:latin typeface="Arial AMU" pitchFamily="34" charset="0"/>
              </a:rPr>
              <a:t>արդյունքները</a:t>
            </a:r>
            <a:endParaRPr lang="en-US" sz="2400" b="1" dirty="0">
              <a:latin typeface="Arial AMU" pitchFamily="34" charset="0"/>
            </a:endParaRPr>
          </a:p>
        </p:txBody>
      </p:sp>
      <p:graphicFrame>
        <p:nvGraphicFramePr>
          <p:cNvPr id="13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2209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Oval 14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6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104864" y="1385248"/>
            <a:ext cx="533400" cy="4572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708776" y="1137312"/>
            <a:ext cx="5130424" cy="996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ԽՆԴԻՐ 2.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 Բյուջեի կարճաժամկետ պլանավորում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461448" y="2293960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84%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-ն իրենց բյուջեն պլանավորում են &lt; 6 ԱՄԻՍ ժամկետով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475096" y="3186752"/>
            <a:ext cx="7086600" cy="5879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Մինչդեռ, օրինակ …</a:t>
            </a:r>
            <a:endParaRPr kumimoji="0" lang="en-US" sz="16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480784" y="3657600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Գ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յուղատնտեսության ոլորտում անհրաժեշտ է պլանավորում առնվազն 1 տարով` 1-2 ամիսների ընթացքում ստացվող եկամուտը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 բաշխելով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ողջ տարվա կտրվածքով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2"/>
          </p:nvPr>
        </p:nvSpPr>
        <p:spPr>
          <a:xfrm>
            <a:off x="713096" y="3583672"/>
            <a:ext cx="60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smtClean="0">
                <a:solidFill>
                  <a:srgbClr val="FF0000"/>
                </a:solidFill>
                <a:latin typeface="Arial AMU"/>
              </a:rPr>
              <a:t>!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1472824" y="4599296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Երեխաների կրթությունն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ապահովելու համար անհրաժեշտ է պլանավոր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ել տարիներ առաջ</a:t>
            </a:r>
            <a:endParaRPr lang="hy-AM" sz="1600" b="1" smtClean="0"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3" name="Content Placeholder 28"/>
          <p:cNvSpPr>
            <a:spLocks noGrp="1"/>
          </p:cNvSpPr>
          <p:nvPr>
            <p:ph sz="quarter" idx="2"/>
          </p:nvPr>
        </p:nvSpPr>
        <p:spPr>
          <a:xfrm>
            <a:off x="705136" y="4648200"/>
            <a:ext cx="60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smtClean="0">
                <a:solidFill>
                  <a:srgbClr val="FF0000"/>
                </a:solidFill>
                <a:latin typeface="Arial AMU"/>
              </a:rPr>
              <a:t>!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1467136" y="5423848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Բարեկեցիկ ծերություն ապահովելու համար անհրաժեշտ է 20-30 տարվա պլանավորում</a:t>
            </a:r>
          </a:p>
        </p:txBody>
      </p:sp>
      <p:sp>
        <p:nvSpPr>
          <p:cNvPr id="35" name="Content Placeholder 28"/>
          <p:cNvSpPr>
            <a:spLocks noGrp="1"/>
          </p:cNvSpPr>
          <p:nvPr>
            <p:ph sz="quarter" idx="2"/>
          </p:nvPr>
        </p:nvSpPr>
        <p:spPr>
          <a:xfrm>
            <a:off x="699448" y="5459104"/>
            <a:ext cx="60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smtClean="0">
                <a:solidFill>
                  <a:srgbClr val="FF0000"/>
                </a:solidFill>
                <a:latin typeface="Arial AMU"/>
              </a:rPr>
              <a:t>!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36" name="Explosion 1 35"/>
          <p:cNvSpPr/>
          <p:nvPr/>
        </p:nvSpPr>
        <p:spPr>
          <a:xfrm>
            <a:off x="7457136" y="4343400"/>
            <a:ext cx="1188720" cy="1097280"/>
          </a:xfrm>
          <a:prstGeom prst="irregularSeal1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75%</a:t>
            </a:r>
            <a:endParaRPr lang="en-US" b="1" i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2819400"/>
            <a:ext cx="9144000" cy="4038600"/>
          </a:xfrm>
          <a:prstGeom prst="rect">
            <a:avLst/>
          </a:pr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u="sng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ԴԱՏՈՂՈՒԹՅՈՒՆ 2</a:t>
            </a:r>
          </a:p>
          <a:p>
            <a:pPr algn="just"/>
            <a:endParaRPr lang="en-US" sz="1500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347472" indent="-342900">
              <a:buFont typeface="+mj-lt"/>
              <a:buAutoNum type="arabicPeriod"/>
            </a:pP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Բյուջեի երկարաժամկետ պլանավորման 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ունակությունների </a:t>
            </a: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շնորհիվ մարդիկ կկարողանան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 …</a:t>
            </a:r>
            <a:endParaRPr lang="hy-AM" sz="2000" b="1" i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1261872" lvl="2" indent="-342900">
              <a:buFont typeface="Wingdings 3" pitchFamily="18" charset="2"/>
              <a:buChar char="}"/>
            </a:pPr>
            <a:endParaRPr lang="en-US" sz="2000" b="1" i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1261872" lvl="2" indent="-342900">
              <a:buFont typeface="Wingdings 3" pitchFamily="18" charset="2"/>
              <a:buChar char="}"/>
            </a:pPr>
            <a:r>
              <a:rPr lang="hy-AM" sz="20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Ապահովել իրենց բարեկեցիկ ծերությունը</a:t>
            </a:r>
            <a:endParaRPr lang="en-US" sz="2000" b="1" i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1261872" lvl="2" indent="-342900">
              <a:buFont typeface="Wingdings 3" pitchFamily="18" charset="2"/>
              <a:buChar char="}"/>
            </a:pPr>
            <a:endParaRPr lang="en-US" sz="1050" b="1" i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1261872" lvl="2" indent="-342900">
              <a:buFont typeface="Wingdings 3" pitchFamily="18" charset="2"/>
              <a:buChar char="}"/>
            </a:pPr>
            <a:r>
              <a:rPr lang="en-US" sz="20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Ավելի պատրաստ լինել սպասվելիք եւ չնախատեսված մեծ ծախսերի սպասարկմանը </a:t>
            </a:r>
          </a:p>
          <a:p>
            <a:pPr marL="1261872" lvl="2" indent="-342900">
              <a:buFont typeface="Wingdings 3" pitchFamily="18" charset="2"/>
              <a:buChar char="}"/>
            </a:pPr>
            <a:endParaRPr lang="en-US" sz="1050" b="1" i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1261872" lvl="2" indent="-342900">
              <a:buFont typeface="Wingdings 3" pitchFamily="18" charset="2"/>
              <a:buChar char="}"/>
            </a:pPr>
            <a:r>
              <a:rPr lang="en-US" sz="20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Խուսափել անհարկի պարտքերի կուտակումից եւ տույժ ու տուգանքների վճարումից</a:t>
            </a:r>
            <a:endParaRPr lang="hy-AM" sz="2000" b="1" i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800600" y="2971800"/>
          <a:ext cx="4023360" cy="2697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2743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smtClean="0">
                <a:latin typeface="Arial AMU" pitchFamily="34" charset="0"/>
              </a:rPr>
              <a:t>Հետազոտության</a:t>
            </a:r>
            <a:br>
              <a:rPr lang="en-US" sz="2400" b="1" smtClean="0">
                <a:latin typeface="Arial AMU" pitchFamily="34" charset="0"/>
              </a:rPr>
            </a:br>
            <a:r>
              <a:rPr lang="en-US" sz="2400" b="1" smtClean="0">
                <a:latin typeface="Arial AMU" pitchFamily="34" charset="0"/>
              </a:rPr>
              <a:t>արդյունքները</a:t>
            </a:r>
            <a:endParaRPr lang="en-US" sz="2400" b="1" dirty="0">
              <a:latin typeface="Arial AMU" pitchFamily="34" charset="0"/>
            </a:endParaRPr>
          </a:p>
        </p:txBody>
      </p:sp>
      <p:graphicFrame>
        <p:nvGraphicFramePr>
          <p:cNvPr id="17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2209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Oval 17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7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3104864" y="1385248"/>
            <a:ext cx="533400" cy="4572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708776" y="1137312"/>
            <a:ext cx="5130424" cy="996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ԽՆԴԻՐ 3.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 Ֆինանսական հնարավորություն-ների ոչ լիարժեք օգտագործում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461448" y="2293960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Հետազոտության պահին 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59%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ՊԱՐՏՔԵՐ ուներ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562968" y="3077568"/>
            <a:ext cx="4239904" cy="19789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Մարդիկ պարտքեր վերցնում են տարբեր ԱՂԲՅՈՒՐՆԵՐԻՑ եւ տարբեր ՆՊԱՏԱԿՆԵՐՈՎ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smtClean="0">
              <a:latin typeface="Arial AMU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ԱՌԱՋՆԱՀԵՐԹ ծախսերի համար պարտքեր են վերցնում հետեւյալ աղբյուրներից  </a:t>
            </a:r>
            <a:endParaRPr kumimoji="0" lang="en-US" sz="1600" b="1" i="0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1012208" y="5146344"/>
            <a:ext cx="2944504" cy="5879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Մինչդեռ, օրինակ …</a:t>
            </a:r>
            <a:endParaRPr kumimoji="0" lang="en-US" sz="16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43" name="Content Placeholder 28"/>
          <p:cNvSpPr>
            <a:spLocks noGrp="1"/>
          </p:cNvSpPr>
          <p:nvPr>
            <p:ph sz="quarter" idx="2"/>
          </p:nvPr>
        </p:nvSpPr>
        <p:spPr>
          <a:xfrm>
            <a:off x="426488" y="5568288"/>
            <a:ext cx="60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smtClean="0">
                <a:solidFill>
                  <a:srgbClr val="FF0000"/>
                </a:solidFill>
                <a:latin typeface="Arial AMU"/>
              </a:rPr>
              <a:t>!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990600" y="5570560"/>
            <a:ext cx="7772400" cy="1066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Բ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անկային ծառայություններից ճիշտ օգտվելու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 (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խնայողությունների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 միջոցով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 և վարկային պատմություն ստեղծելով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)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դեպքում մարդիկ կարող են ավելի 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ԱՐԱԳ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, 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ԷԺԱՆ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 և 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ՔԱՂԱՔԱԿԻՐԹ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ձևով ծածկել իրենց 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ծախսերի անբավարարությունը</a:t>
            </a:r>
            <a:endParaRPr lang="hy-AM" sz="1600" b="1" smtClean="0"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45" name="Left Brace 44"/>
          <p:cNvSpPr/>
          <p:nvPr/>
        </p:nvSpPr>
        <p:spPr>
          <a:xfrm>
            <a:off x="4628184" y="3206088"/>
            <a:ext cx="274320" cy="2057400"/>
          </a:xfrm>
          <a:prstGeom prst="leftBrace">
            <a:avLst>
              <a:gd name="adj1" fmla="val 49378"/>
              <a:gd name="adj2" fmla="val 81177"/>
            </a:avLst>
          </a:prstGeom>
          <a:ln w="2222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147248" y="4876800"/>
            <a:ext cx="2362200" cy="0"/>
          </a:xfrm>
          <a:prstGeom prst="straightConnector1">
            <a:avLst/>
          </a:prstGeom>
          <a:ln w="22225">
            <a:solidFill>
              <a:schemeClr val="accent2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0" y="2819400"/>
            <a:ext cx="9144000" cy="4038600"/>
          </a:xfrm>
          <a:prstGeom prst="rect">
            <a:avLst/>
          </a:pr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u="sng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ԴԱՏՈՂՈՒԹՅՈՒՆ 3</a:t>
            </a:r>
          </a:p>
          <a:p>
            <a:pPr algn="just"/>
            <a:endParaRPr lang="en-US" sz="1500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347472" indent="-342900">
              <a:buFont typeface="+mj-lt"/>
              <a:buAutoNum type="arabicPeriod"/>
            </a:pP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Ֆինանսական ծառայությունների և դրանց հնարավորությունների մասին գիտելիքները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 </a:t>
            </a:r>
            <a:r>
              <a:rPr lang="en-US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գործիք 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կծառայեն սպառողների համար՝ կյանքի ընթացքում տարբեր </a:t>
            </a:r>
            <a:r>
              <a:rPr lang="en-US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ծախսերը հոգալու եւ սպասարկելու համար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:</a:t>
            </a:r>
          </a:p>
          <a:p>
            <a:pPr marL="347472" indent="-342900">
              <a:buFont typeface="+mj-lt"/>
              <a:buAutoNum type="arabicPeriod"/>
            </a:pPr>
            <a:endParaRPr lang="hy-AM" sz="1050" b="1" i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347472" indent="-342900">
              <a:buFont typeface="+mj-lt"/>
              <a:buAutoNum type="arabicPeriod"/>
            </a:pP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Որպես հետեւանք՝ ֆինանսական ծառայություններից օգտվելու փորձը կձեւավորի </a:t>
            </a:r>
            <a:r>
              <a:rPr lang="en-US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վարկային պատմություն 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եւ զգալիորեն կբարձրացնի ֆինանսական ծառայությունների </a:t>
            </a:r>
            <a:r>
              <a:rPr lang="en-US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հասանելիությունը:    </a:t>
            </a:r>
            <a:endParaRPr lang="hy-AM" sz="2000" b="1" i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7" grpId="0">
        <p:bldAsOne/>
      </p:bldGraphic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27432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smtClean="0">
                <a:latin typeface="Arial AMU" pitchFamily="34" charset="0"/>
              </a:rPr>
              <a:t>Հետազոտության</a:t>
            </a:r>
            <a:br>
              <a:rPr lang="en-US" sz="2400" b="1" smtClean="0">
                <a:latin typeface="Arial AMU" pitchFamily="34" charset="0"/>
              </a:rPr>
            </a:br>
            <a:r>
              <a:rPr lang="en-US" sz="2400" b="1" smtClean="0">
                <a:latin typeface="Arial AMU" pitchFamily="34" charset="0"/>
              </a:rPr>
              <a:t>արդյունքները</a:t>
            </a:r>
            <a:endParaRPr lang="en-US" sz="2400" b="1" dirty="0">
              <a:latin typeface="Arial AMU" pitchFamily="34" charset="0"/>
            </a:endParaRPr>
          </a:p>
        </p:txBody>
      </p:sp>
      <p:graphicFrame>
        <p:nvGraphicFramePr>
          <p:cNvPr id="18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22098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Oval 18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8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Հայաստանում ֆինանսական ունակությունների հետազոտություն, 2012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3104864" y="1385248"/>
            <a:ext cx="533400" cy="4572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708776" y="1137312"/>
            <a:ext cx="5130424" cy="996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ԽՆԴԻՐ 4.</a:t>
            </a:r>
            <a:r>
              <a:rPr kumimoji="0" 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 Պարտքերի անարդյունավետ կառավարում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461448" y="2293960"/>
            <a:ext cx="7149152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36%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հին պարտքերը փակելու համար վերցնում են նոր պարտքեր, այսինքն՝ կատարում են ՊԱՐՏՔԵՐԻ ՌԵՍՏՐՈՒԿՏՈՒՐԻԶԱՑԻԱ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475096" y="3145808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6%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պարտքերի ռեստրուկտուրիզացիա անում են ՄԻՇՏ, այսինքն՝ ՄՇՏԱՊԵՍ գտնվում են ՊԱՐՏՔԵՐԻ ՄԵՋ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graphicFrame>
        <p:nvGraphicFramePr>
          <p:cNvPr id="25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30480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3886200"/>
          <a:ext cx="1097280" cy="10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Title 1"/>
          <p:cNvSpPr txBox="1">
            <a:spLocks/>
          </p:cNvSpPr>
          <p:nvPr/>
        </p:nvSpPr>
        <p:spPr>
          <a:xfrm>
            <a:off x="1469408" y="3984008"/>
            <a:ext cx="70866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Պարտքեր ունեցող հարցվածների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 AMU" pitchFamily="34" charset="0"/>
                <a:ea typeface="+mj-ea"/>
                <a:cs typeface="+mj-cs"/>
              </a:rPr>
              <a:t>20%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uLnTx/>
                <a:uFillTx/>
                <a:latin typeface="Arial AMU" pitchFamily="34" charset="0"/>
                <a:ea typeface="+mj-ea"/>
                <a:cs typeface="+mj-cs"/>
              </a:rPr>
              <a:t>-ը նշել են, որ պարտք են վ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երցրել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ավելին, քան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իրականում կարող էին իրենց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թույլ տալ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34" name="Content Placeholder 28"/>
          <p:cNvSpPr>
            <a:spLocks noGrp="1"/>
          </p:cNvSpPr>
          <p:nvPr>
            <p:ph sz="quarter" idx="2"/>
          </p:nvPr>
        </p:nvSpPr>
        <p:spPr>
          <a:xfrm>
            <a:off x="696032" y="4927976"/>
            <a:ext cx="60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smtClean="0">
                <a:solidFill>
                  <a:srgbClr val="FF0000"/>
                </a:solidFill>
                <a:latin typeface="Arial AMU"/>
              </a:rPr>
              <a:t>!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1260144" y="4930248"/>
            <a:ext cx="7772400" cy="1066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</a:pP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Փաստորեն, հարցվածներից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շատերը</a:t>
            </a:r>
            <a:r>
              <a:rPr lang="en-US" sz="1600" b="1" smtClean="0">
                <a:latin typeface="Arial AMU" pitchFamily="34" charset="0"/>
                <a:ea typeface="+mj-ea"/>
                <a:cs typeface="+mj-cs"/>
              </a:rPr>
              <a:t>, </a:t>
            </a:r>
            <a:r>
              <a:rPr lang="hy-AM" sz="1600" b="1" smtClean="0">
                <a:latin typeface="Arial AMU" pitchFamily="34" charset="0"/>
                <a:ea typeface="+mj-ea"/>
                <a:cs typeface="+mj-cs"/>
              </a:rPr>
              <a:t>շարունակաբար վերաֆինանսավորելով հին պարտքերը` ստիպված են լինում վերցնել թանկ (բարձր տոկոսադրույքով) և հաճախ չձևակերպված վարկեր (ընկերներից, ծանոթներից և այլն)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2819400"/>
            <a:ext cx="9144000" cy="4038600"/>
          </a:xfrm>
          <a:prstGeom prst="rect">
            <a:avLst/>
          </a:pr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u="sng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ԴԱՏՈՂՈՒԹՅՈՒՆ 4</a:t>
            </a:r>
          </a:p>
          <a:p>
            <a:pPr algn="just"/>
            <a:endParaRPr lang="en-US" sz="1500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  <a:p>
            <a:pPr marL="347472" indent="-342900">
              <a:buFont typeface="+mj-lt"/>
              <a:buAutoNum type="arabicPeriod"/>
            </a:pP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Պարտքի գրագետ կառավարման հմտությունները </a:t>
            </a:r>
            <a:r>
              <a:rPr lang="hy-AM" sz="2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կօգնեն խուսափել պարտքային փոսից</a:t>
            </a:r>
            <a:r>
              <a:rPr lang="en-US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:</a:t>
            </a:r>
            <a:r>
              <a:rPr lang="hy-AM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Graphic spid="25" grpId="0">
        <p:bldAsOne/>
      </p:bldGraphic>
      <p:bldGraphic spid="27" grpId="0">
        <p:bldAsOne/>
      </p:bldGraphic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3074</TotalTime>
  <Words>1268</Words>
  <Application>Microsoft Office PowerPoint</Application>
  <PresentationFormat>On-screen Show (4:3)</PresentationFormat>
  <Paragraphs>212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Հայաստանում Ֆինանսական Ունակությունների Հետազոտություն, 2012</vt:lpstr>
      <vt:lpstr>Հետազոտության իրականացումը</vt:lpstr>
      <vt:lpstr>Հետազոտության նպատակը</vt:lpstr>
      <vt:lpstr>Ընտրանքը</vt:lpstr>
      <vt:lpstr>Հետազոտության արդյունքները</vt:lpstr>
      <vt:lpstr>Հետազոտության արդյունքները</vt:lpstr>
      <vt:lpstr>Հետազոտության արդյունքները</vt:lpstr>
      <vt:lpstr>Հետազոտության արդյունքները</vt:lpstr>
      <vt:lpstr>Հետազոտության արդյունքները</vt:lpstr>
      <vt:lpstr>Հետազոտության արդյունքները</vt:lpstr>
      <vt:lpstr>Հետազոտության արդյունքները</vt:lpstr>
      <vt:lpstr>Հետազոտության արդյունքները</vt:lpstr>
      <vt:lpstr>Հետազոտության արդյունքները</vt:lpstr>
      <vt:lpstr>Հետազոտության արդյունքները</vt:lpstr>
      <vt:lpstr>Հետազոտության արդյունքները</vt:lpstr>
      <vt:lpstr>Ամփոփում</vt:lpstr>
      <vt:lpstr>ՎԵՐՋ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Vardan AMP</dc:creator>
  <cp:lastModifiedBy>Vardan AMP</cp:lastModifiedBy>
  <cp:revision>375</cp:revision>
  <dcterms:created xsi:type="dcterms:W3CDTF">2011-04-01T10:11:52Z</dcterms:created>
  <dcterms:modified xsi:type="dcterms:W3CDTF">2012-07-02T08:52:33Z</dcterms:modified>
</cp:coreProperties>
</file>