
<file path=[Content_Types].xml><?xml version="1.0" encoding="utf-8"?>
<Types xmlns="http://schemas.openxmlformats.org/package/2006/content-types">
  <Override PartName="/ppt/notesSlides/notesSlide2.xml" ContentType="application/vnd.openxmlformats-officedocument.presentationml.notesSlide+xml"/>
  <Override PartName="/ppt/diagrams/colors22.xml" ContentType="application/vnd.openxmlformats-officedocument.drawingml.diagramColors+xml"/>
  <Override PartName="/ppt/diagrams/colors11.xml" ContentType="application/vnd.openxmlformats-officedocument.drawingml.diagramColors+xml"/>
  <Override PartName="/ppt/diagrams/data24.xml" ContentType="application/vnd.openxmlformats-officedocument.drawingml.diagramData+xml"/>
  <Override PartName="/ppt/slides/slide25.xml" ContentType="application/vnd.openxmlformats-officedocument.presentationml.slid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Override PartName="/ppt/diagrams/quickStyle28.xml" ContentType="application/vnd.openxmlformats-officedocument.drawingml.diagramStyle+xml"/>
  <Override PartName="/ppt/diagrams/drawing29.xml" ContentType="application/vnd.ms-office.drawingml.diagramDrawing+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diagrams/quickStyle17.xml" ContentType="application/vnd.openxmlformats-officedocument.drawingml.diagramStyle+xml"/>
  <Override PartName="/ppt/diagrams/drawing18.xml" ContentType="application/vnd.ms-office.drawingml.diagramDrawing+xml"/>
  <Override PartName="/ppt/diagrams/data20.xml" ContentType="application/vnd.openxmlformats-officedocument.drawingml.diagramData+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ppt/diagrams/quickStyle24.xml" ContentType="application/vnd.openxmlformats-officedocument.drawingml.diagramStyle+xml"/>
  <Override PartName="/ppt/diagrams/drawing25.xml" ContentType="application/vnd.ms-office.drawingml.diagramDrawing+xml"/>
  <Override PartName="/ppt/diagrams/layout28.xml" ContentType="application/vnd.openxmlformats-officedocument.drawingml.diagramLayout+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drawing7.xml" ContentType="application/vnd.ms-office.drawingml.diagramDrawing+xml"/>
  <Override PartName="/ppt/diagrams/layout13.xml" ContentType="application/vnd.openxmlformats-officedocument.drawingml.diagramLayout+xml"/>
  <Override PartName="/ppt/diagrams/quickStyle20.xml" ContentType="application/vnd.openxmlformats-officedocument.drawingml.diagramStyle+xml"/>
  <Override PartName="/ppt/diagrams/drawing21.xml" ContentType="application/vnd.ms-office.drawingml.diagramDrawing+xml"/>
  <Override PartName="/ppt/diagrams/layout24.xml" ContentType="application/vnd.openxmlformats-officedocument.drawingml.diagramLayout+xml"/>
  <Override PartName="/ppt/diagrams/colors27.xml" ContentType="application/vnd.openxmlformats-officedocument.drawingml.diagramColors+xml"/>
  <Override PartName="/ppt/diagrams/data29.xml" ContentType="application/vnd.openxmlformats-officedocument.drawingml.diagramData+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diagrams/colors16.xml" ContentType="application/vnd.openxmlformats-officedocument.drawingml.diagramColors+xml"/>
  <Override PartName="/ppt/diagrams/data18.xml" ContentType="application/vnd.openxmlformats-officedocument.drawingml.diagramData+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drawing3.xml" ContentType="application/vnd.ms-office.drawingml.diagramDrawing+xml"/>
  <Override PartName="/ppt/diagrams/colors12.xml" ContentType="application/vnd.openxmlformats-officedocument.drawingml.diagramColors+xml"/>
  <Override PartName="/ppt/diagrams/layout20.xml" ContentType="application/vnd.openxmlformats-officedocument.drawingml.diagramLayout+xml"/>
  <Override PartName="/ppt/diagrams/colors23.xml" ContentType="application/vnd.openxmlformats-officedocument.drawingml.diagramColors+xml"/>
  <Override PartName="/ppt/diagrams/data25.xml" ContentType="application/vnd.openxmlformats-officedocument.drawingml.diagramData+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drawing19.xml" ContentType="application/vnd.ms-office.drawingml.diagramDrawing+xml"/>
  <Override PartName="/ppt/diagrams/data21.xml" ContentType="application/vnd.openxmlformats-officedocument.drawingml.diagramData+xml"/>
  <Default Extension="emf" ContentType="image/x-emf"/>
  <Override PartName="/ppt/diagrams/quickStyle29.xml" ContentType="application/vnd.openxmlformats-officedocument.drawingml.diagramStyle+xml"/>
  <Override PartName="/ppt/presentation.xml" ContentType="application/vnd.openxmlformats-officedocument.presentationml.presentation.main+xml"/>
  <Override PartName="/ppt/slides/slide22.xml" ContentType="application/vnd.openxmlformats-officedocument.presentationml.slide+xml"/>
  <Override PartName="/ppt/slideLayouts/slideLayout14.xml" ContentType="application/vnd.openxmlformats-officedocument.presentationml.slideLayout+xml"/>
  <Override PartName="/ppt/diagrams/layout6.xml" ContentType="application/vnd.openxmlformats-officedocument.drawingml.diagramLayout+xml"/>
  <Override PartName="/ppt/diagrams/data10.xml" ContentType="application/vnd.openxmlformats-officedocument.drawingml.diagramData+xml"/>
  <Override PartName="/ppt/diagrams/quickStyle18.xml" ContentType="application/vnd.openxmlformats-officedocument.drawingml.diagramStyle+xml"/>
  <Override PartName="/ppt/diagrams/layout29.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diagrams/layout18.xml" ContentType="application/vnd.openxmlformats-officedocument.drawingml.diagramLayout+xml"/>
  <Override PartName="/ppt/diagrams/quickStyle25.xml" ContentType="application/vnd.openxmlformats-officedocument.drawingml.diagramStyle+xml"/>
  <Override PartName="/ppt/diagrams/drawing26.xml" ContentType="application/vnd.ms-office.drawingml.diagramDrawing+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drawing8.xml" ContentType="application/vnd.ms-office.drawingml.diagramDrawing+xml"/>
  <Override PartName="/ppt/diagrams/layout25.xml" ContentType="application/vnd.openxmlformats-officedocument.drawingml.diagramLayout+xml"/>
  <Override PartName="/ppt/diagrams/colors28.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diagrams/colors17.xml" ContentType="application/vnd.openxmlformats-officedocument.drawingml.diagramColors+xml"/>
  <Override PartName="/ppt/diagrams/quickStyle21.xml" ContentType="application/vnd.openxmlformats-officedocument.drawingml.diagramStyle+xml"/>
  <Override PartName="/ppt/diagrams/drawing22.xml" ContentType="application/vnd.ms-office.drawingml.diagramDrawing+xml"/>
  <Override PartName="/ppt/handoutMasters/handoutMaster1.xml" ContentType="application/vnd.openxmlformats-officedocument.presentationml.handoutMaster+xml"/>
  <Override PartName="/ppt/diagrams/drawing4.xml" ContentType="application/vnd.ms-office.drawingml.diagramDrawing+xml"/>
  <Override PartName="/ppt/diagrams/data19.xml" ContentType="application/vnd.openxmlformats-officedocument.drawingml.diagramData+xml"/>
  <Override PartName="/ppt/diagrams/layout21.xml" ContentType="application/vnd.openxmlformats-officedocument.drawingml.diagramLayout+xml"/>
  <Override PartName="/ppt/diagrams/colors24.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diagrams/data26.xml" ContentType="application/vnd.openxmlformats-officedocument.drawingml.diagramData+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diagrams/data15.xml" ContentType="application/vnd.openxmlformats-officedocument.drawingml.diagramData+xml"/>
  <Override PartName="/ppt/diagrams/colors20.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Override PartName="/ppt/diagrams/quickStyle19.xml" ContentType="application/vnd.openxmlformats-officedocument.drawingml.diagramStyle+xml"/>
  <Override PartName="/ppt/diagrams/data22.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diagrams/quickStyle26.xml" ContentType="application/vnd.openxmlformats-officedocument.drawingml.diagramStyle+xml"/>
  <Override PartName="/ppt/diagrams/drawing27.xml" ContentType="application/vnd.ms-office.drawingml.diagramDrawing+xml"/>
  <Override PartName="/ppt/slides/slide12.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drawing16.xml" ContentType="application/vnd.ms-office.drawingml.diagramDrawing+xml"/>
  <Override PartName="/ppt/diagrams/layout19.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diagrams/layout15.xml" ContentType="application/vnd.openxmlformats-officedocument.drawingml.diagramLayout+xml"/>
  <Override PartName="/ppt/diagrams/quickStyle22.xml" ContentType="application/vnd.openxmlformats-officedocument.drawingml.diagramStyle+xml"/>
  <Override PartName="/ppt/diagrams/drawing23.xml" ContentType="application/vnd.ms-office.drawingml.diagramDrawing+xml"/>
  <Override PartName="/ppt/diagrams/layout26.xml" ContentType="application/vnd.openxmlformats-officedocument.drawingml.diagramLayout+xml"/>
  <Override PartName="/ppt/diagrams/colors29.xml" ContentType="application/vnd.openxmlformats-officedocument.drawingml.diagramColors+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colors18.xml" ContentType="application/vnd.openxmlformats-officedocument.drawingml.diagramColors+xml"/>
  <Override PartName="/ppt/slides/slide7.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diagrams/layout22.xml" ContentType="application/vnd.openxmlformats-officedocument.drawingml.diagramLayout+xml"/>
  <Override PartName="/ppt/diagrams/colors25.xml" ContentType="application/vnd.openxmlformats-officedocument.drawingml.diagramColors+xml"/>
  <Override PartName="/ppt/diagrams/data27.xml" ContentType="application/vnd.openxmlformats-officedocument.drawingml.diagramData+xml"/>
  <Override PartName="/ppt/slides/slide28.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diagrams/colors10.xml" ContentType="application/vnd.openxmlformats-officedocument.drawingml.diagramColors+xml"/>
  <Override PartName="/ppt/diagrams/colors21.xml" ContentType="application/vnd.openxmlformats-officedocument.drawingml.diagramColors+xml"/>
  <Override PartName="/ppt/diagrams/data23.xml" ContentType="application/vnd.openxmlformats-officedocument.drawingml.diagramData+xml"/>
  <Override PartName="/ppt/slides/slide24.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slides/slide13.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ppt/diagrams/quickStyle27.xml" ContentType="application/vnd.openxmlformats-officedocument.drawingml.diagramStyle+xml"/>
  <Override PartName="/ppt/diagrams/drawing28.xml" ContentType="application/vnd.ms-office.drawingml.diagramDrawing+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layout27.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drawing13.xml" ContentType="application/vnd.ms-office.drawingml.diagramDrawing+xml"/>
  <Override PartName="/ppt/diagrams/layout16.xml" ContentType="application/vnd.openxmlformats-officedocument.drawingml.diagramLayout+xml"/>
  <Override PartName="/ppt/diagrams/colors19.xml" ContentType="application/vnd.openxmlformats-officedocument.drawingml.diagramColors+xml"/>
  <Override PartName="/ppt/diagrams/quickStyle23.xml" ContentType="application/vnd.openxmlformats-officedocument.drawingml.diagramStyle+xml"/>
  <Override PartName="/ppt/diagrams/drawing24.xml" ContentType="application/vnd.ms-office.drawingml.diagramDrawing+xml"/>
  <Override PartName="/ppt/diagrams/drawing6.xml" ContentType="application/vnd.ms-office.drawingml.diagramDrawing+xml"/>
  <Override PartName="/ppt/diagrams/drawing20.xml" ContentType="application/vnd.ms-office.drawingml.diagramDrawing+xml"/>
  <Override PartName="/ppt/diagrams/layout23.xml" ContentType="application/vnd.openxmlformats-officedocument.drawingml.diagramLayout+xml"/>
  <Override PartName="/ppt/diagrams/colors26.xml" ContentType="application/vnd.openxmlformats-officedocument.drawingml.diagramColors+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diagrams/data28.xml" ContentType="application/vnd.openxmlformats-officedocument.drawingml.diagramData+xml"/>
  <Override PartName="/ppt/slides/slide29.xml" ContentType="application/vnd.openxmlformats-officedocument.presentationml.slide+xml"/>
  <Override PartName="/ppt/diagrams/drawing2.xml" ContentType="application/vnd.ms-office.drawingml.diagramDrawing+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31"/>
  </p:notesMasterIdLst>
  <p:handoutMasterIdLst>
    <p:handoutMasterId r:id="rId32"/>
  </p:handoutMasterIdLst>
  <p:sldIdLst>
    <p:sldId id="300" r:id="rId2"/>
    <p:sldId id="257" r:id="rId3"/>
    <p:sldId id="258" r:id="rId4"/>
    <p:sldId id="259" r:id="rId5"/>
    <p:sldId id="268" r:id="rId6"/>
    <p:sldId id="301" r:id="rId7"/>
    <p:sldId id="298" r:id="rId8"/>
    <p:sldId id="281" r:id="rId9"/>
    <p:sldId id="260" r:id="rId10"/>
    <p:sldId id="267" r:id="rId11"/>
    <p:sldId id="272" r:id="rId12"/>
    <p:sldId id="279" r:id="rId13"/>
    <p:sldId id="292" r:id="rId14"/>
    <p:sldId id="269" r:id="rId15"/>
    <p:sldId id="288" r:id="rId16"/>
    <p:sldId id="293" r:id="rId17"/>
    <p:sldId id="270" r:id="rId18"/>
    <p:sldId id="274" r:id="rId19"/>
    <p:sldId id="271" r:id="rId20"/>
    <p:sldId id="280" r:id="rId21"/>
    <p:sldId id="287" r:id="rId22"/>
    <p:sldId id="283" r:id="rId23"/>
    <p:sldId id="294" r:id="rId24"/>
    <p:sldId id="278" r:id="rId25"/>
    <p:sldId id="302" r:id="rId26"/>
    <p:sldId id="295" r:id="rId27"/>
    <p:sldId id="297" r:id="rId28"/>
    <p:sldId id="299" r:id="rId29"/>
    <p:sldId id="276" r:id="rId30"/>
  </p:sldIdLst>
  <p:sldSz cx="9144000" cy="6858000" type="screen4x3"/>
  <p:notesSz cx="6735763" cy="986948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336699"/>
    <a:srgbClr val="000099"/>
    <a:srgbClr val="FF3300"/>
    <a:srgbClr val="DDDDD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11" autoAdjust="0"/>
    <p:restoredTop sz="94660" autoAdjust="0"/>
  </p:normalViewPr>
  <p:slideViewPr>
    <p:cSldViewPr>
      <p:cViewPr>
        <p:scale>
          <a:sx n="75" d="100"/>
          <a:sy n="75" d="100"/>
        </p:scale>
        <p:origin x="-117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2"/>
    </p:cViewPr>
  </p:sorterViewPr>
  <p:notesViewPr>
    <p:cSldViewPr>
      <p:cViewPr varScale="1">
        <p:scale>
          <a:sx n="56" d="100"/>
          <a:sy n="56" d="100"/>
        </p:scale>
        <p:origin x="-1908" y="-102"/>
      </p:cViewPr>
      <p:guideLst>
        <p:guide orient="horz" pos="3109"/>
        <p:guide pos="212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D89B3B-8D90-493C-967D-85CF721860C3}" type="doc">
      <dgm:prSet loTypeId="urn:microsoft.com/office/officeart/2005/8/layout/target3" loCatId="relationship" qsTypeId="urn:microsoft.com/office/officeart/2005/8/quickstyle/simple1" qsCatId="simple" csTypeId="urn:microsoft.com/office/officeart/2005/8/colors/colorful1" csCatId="colorful" phldr="1"/>
      <dgm:spPr/>
      <dgm:t>
        <a:bodyPr/>
        <a:lstStyle/>
        <a:p>
          <a:endParaRPr lang="en-US"/>
        </a:p>
      </dgm:t>
    </dgm:pt>
    <dgm:pt modelId="{55B7A5B5-90CF-416E-B2D3-509F24FBDE6C}">
      <dgm:prSet custT="1"/>
      <dgm:spPr/>
      <dgm:t>
        <a:bodyPr/>
        <a:lstStyle/>
        <a:p>
          <a:pPr rtl="0"/>
          <a:r>
            <a:rPr lang="en-US" sz="3200" b="1" dirty="0" smtClean="0">
              <a:latin typeface="Arial" pitchFamily="34" charset="0"/>
              <a:cs typeface="Arial" pitchFamily="34" charset="0"/>
            </a:rPr>
            <a:t>Project Objectives and Deliverables </a:t>
          </a:r>
          <a:endParaRPr lang="en-US" sz="3200" b="1" dirty="0">
            <a:latin typeface="Arial" pitchFamily="34" charset="0"/>
            <a:cs typeface="Arial" pitchFamily="34" charset="0"/>
          </a:endParaRPr>
        </a:p>
      </dgm:t>
    </dgm:pt>
    <dgm:pt modelId="{2D7870A4-8951-4424-8999-FB6C592A82E3}" type="parTrans" cxnId="{F0BE6036-5F75-4B11-985A-46C9CE5EB6C0}">
      <dgm:prSet/>
      <dgm:spPr/>
      <dgm:t>
        <a:bodyPr/>
        <a:lstStyle/>
        <a:p>
          <a:endParaRPr lang="en-US"/>
        </a:p>
      </dgm:t>
    </dgm:pt>
    <dgm:pt modelId="{C459B9DC-C93D-463B-BC24-5EB1FDE395C9}" type="sibTrans" cxnId="{F0BE6036-5F75-4B11-985A-46C9CE5EB6C0}">
      <dgm:prSet/>
      <dgm:spPr/>
      <dgm:t>
        <a:bodyPr/>
        <a:lstStyle/>
        <a:p>
          <a:endParaRPr lang="en-US"/>
        </a:p>
      </dgm:t>
    </dgm:pt>
    <dgm:pt modelId="{AA27FC3F-520E-4CE2-9C70-B0BDD972BCE6}" type="pres">
      <dgm:prSet presAssocID="{74D89B3B-8D90-493C-967D-85CF721860C3}" presName="Name0" presStyleCnt="0">
        <dgm:presLayoutVars>
          <dgm:chMax val="7"/>
          <dgm:dir/>
          <dgm:animLvl val="lvl"/>
          <dgm:resizeHandles val="exact"/>
        </dgm:presLayoutVars>
      </dgm:prSet>
      <dgm:spPr/>
      <dgm:t>
        <a:bodyPr/>
        <a:lstStyle/>
        <a:p>
          <a:endParaRPr lang="en-US"/>
        </a:p>
      </dgm:t>
    </dgm:pt>
    <dgm:pt modelId="{4E149F4A-BB63-4611-B8BF-5B34B3669178}" type="pres">
      <dgm:prSet presAssocID="{55B7A5B5-90CF-416E-B2D3-509F24FBDE6C}" presName="circle1" presStyleLbl="node1" presStyleIdx="0" presStyleCnt="1"/>
      <dgm:spPr/>
    </dgm:pt>
    <dgm:pt modelId="{E116DFAF-7F1C-45C5-AFC9-BB06F1A44345}" type="pres">
      <dgm:prSet presAssocID="{55B7A5B5-90CF-416E-B2D3-509F24FBDE6C}" presName="space" presStyleCnt="0"/>
      <dgm:spPr/>
    </dgm:pt>
    <dgm:pt modelId="{25FE5AD4-FAF4-4296-9A92-61ADF1589BBC}" type="pres">
      <dgm:prSet presAssocID="{55B7A5B5-90CF-416E-B2D3-509F24FBDE6C}" presName="rect1" presStyleLbl="alignAcc1" presStyleIdx="0" presStyleCnt="1" custLinFactNeighborY="1984"/>
      <dgm:spPr/>
      <dgm:t>
        <a:bodyPr/>
        <a:lstStyle/>
        <a:p>
          <a:endParaRPr lang="en-US"/>
        </a:p>
      </dgm:t>
    </dgm:pt>
    <dgm:pt modelId="{4BDBB889-6B52-43F8-B63F-B6B84C998D29}" type="pres">
      <dgm:prSet presAssocID="{55B7A5B5-90CF-416E-B2D3-509F24FBDE6C}" presName="rect1ParTxNoCh" presStyleLbl="alignAcc1" presStyleIdx="0" presStyleCnt="1">
        <dgm:presLayoutVars>
          <dgm:chMax val="1"/>
          <dgm:bulletEnabled val="1"/>
        </dgm:presLayoutVars>
      </dgm:prSet>
      <dgm:spPr/>
      <dgm:t>
        <a:bodyPr/>
        <a:lstStyle/>
        <a:p>
          <a:endParaRPr lang="en-US"/>
        </a:p>
      </dgm:t>
    </dgm:pt>
  </dgm:ptLst>
  <dgm:cxnLst>
    <dgm:cxn modelId="{F0BE6036-5F75-4B11-985A-46C9CE5EB6C0}" srcId="{74D89B3B-8D90-493C-967D-85CF721860C3}" destId="{55B7A5B5-90CF-416E-B2D3-509F24FBDE6C}" srcOrd="0" destOrd="0" parTransId="{2D7870A4-8951-4424-8999-FB6C592A82E3}" sibTransId="{C459B9DC-C93D-463B-BC24-5EB1FDE395C9}"/>
    <dgm:cxn modelId="{FF51114D-B58E-41CF-BD4F-822661A4812C}" type="presOf" srcId="{74D89B3B-8D90-493C-967D-85CF721860C3}" destId="{AA27FC3F-520E-4CE2-9C70-B0BDD972BCE6}" srcOrd="0" destOrd="0" presId="urn:microsoft.com/office/officeart/2005/8/layout/target3"/>
    <dgm:cxn modelId="{87ACCF4D-2A08-4216-AAD9-E91E6F18DD57}" type="presOf" srcId="{55B7A5B5-90CF-416E-B2D3-509F24FBDE6C}" destId="{25FE5AD4-FAF4-4296-9A92-61ADF1589BBC}" srcOrd="0" destOrd="0" presId="urn:microsoft.com/office/officeart/2005/8/layout/target3"/>
    <dgm:cxn modelId="{24368CE2-EB22-43B8-B561-1D468780EAEC}" type="presOf" srcId="{55B7A5B5-90CF-416E-B2D3-509F24FBDE6C}" destId="{4BDBB889-6B52-43F8-B63F-B6B84C998D29}" srcOrd="1" destOrd="0" presId="urn:microsoft.com/office/officeart/2005/8/layout/target3"/>
    <dgm:cxn modelId="{FC8033B0-9150-4E33-8512-0B54228321D6}" type="presParOf" srcId="{AA27FC3F-520E-4CE2-9C70-B0BDD972BCE6}" destId="{4E149F4A-BB63-4611-B8BF-5B34B3669178}" srcOrd="0" destOrd="0" presId="urn:microsoft.com/office/officeart/2005/8/layout/target3"/>
    <dgm:cxn modelId="{ABDB6950-6D67-4E23-BC27-FCE43966ABDB}" type="presParOf" srcId="{AA27FC3F-520E-4CE2-9C70-B0BDD972BCE6}" destId="{E116DFAF-7F1C-45C5-AFC9-BB06F1A44345}" srcOrd="1" destOrd="0" presId="urn:microsoft.com/office/officeart/2005/8/layout/target3"/>
    <dgm:cxn modelId="{77311481-CCBC-4B87-A955-E5D3EBCB2685}" type="presParOf" srcId="{AA27FC3F-520E-4CE2-9C70-B0BDD972BCE6}" destId="{25FE5AD4-FAF4-4296-9A92-61ADF1589BBC}" srcOrd="2" destOrd="0" presId="urn:microsoft.com/office/officeart/2005/8/layout/target3"/>
    <dgm:cxn modelId="{E5F771C7-E19A-40D6-BBB0-FFA9A691BB4E}" type="presParOf" srcId="{AA27FC3F-520E-4CE2-9C70-B0BDD972BCE6}" destId="{4BDBB889-6B52-43F8-B63F-B6B84C998D29}" srcOrd="3" destOrd="0" presId="urn:microsoft.com/office/officeart/2005/8/layout/targe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99792B1-CE75-401E-A1EE-BA83F75DB1E1}" type="doc">
      <dgm:prSet loTypeId="urn:microsoft.com/office/officeart/2005/8/layout/target3" loCatId="relationship" qsTypeId="urn:microsoft.com/office/officeart/2005/8/quickstyle/simple1" qsCatId="simple" csTypeId="urn:microsoft.com/office/officeart/2005/8/colors/colorful1" csCatId="colorful" phldr="1"/>
      <dgm:spPr/>
      <dgm:t>
        <a:bodyPr/>
        <a:lstStyle/>
        <a:p>
          <a:endParaRPr lang="en-US"/>
        </a:p>
      </dgm:t>
    </dgm:pt>
    <dgm:pt modelId="{1516F4F1-1835-446E-BF7B-CE1B0ADBFEEA}">
      <dgm:prSet custT="1"/>
      <dgm:spPr/>
      <dgm:t>
        <a:bodyPr/>
        <a:lstStyle/>
        <a:p>
          <a:pPr rtl="0"/>
          <a:r>
            <a:rPr lang="en-US" sz="3200" b="1" dirty="0" smtClean="0">
              <a:latin typeface="Arial" pitchFamily="34" charset="0"/>
              <a:cs typeface="Arial" pitchFamily="34" charset="0"/>
            </a:rPr>
            <a:t>Definitions and scope (2/3)</a:t>
          </a:r>
          <a:endParaRPr lang="en-US" sz="3200" b="1" dirty="0">
            <a:latin typeface="Arial" pitchFamily="34" charset="0"/>
            <a:cs typeface="Arial" pitchFamily="34" charset="0"/>
          </a:endParaRPr>
        </a:p>
      </dgm:t>
    </dgm:pt>
    <dgm:pt modelId="{9AA99A12-D8D0-4850-96C8-263103B209EE}" type="parTrans" cxnId="{768B9F7F-54D9-4D3F-9E34-C211382B113A}">
      <dgm:prSet/>
      <dgm:spPr/>
      <dgm:t>
        <a:bodyPr/>
        <a:lstStyle/>
        <a:p>
          <a:endParaRPr lang="en-US"/>
        </a:p>
      </dgm:t>
    </dgm:pt>
    <dgm:pt modelId="{FCD19AE1-DD9E-4538-A961-3E3DD4D789DE}" type="sibTrans" cxnId="{768B9F7F-54D9-4D3F-9E34-C211382B113A}">
      <dgm:prSet/>
      <dgm:spPr/>
      <dgm:t>
        <a:bodyPr/>
        <a:lstStyle/>
        <a:p>
          <a:endParaRPr lang="en-US"/>
        </a:p>
      </dgm:t>
    </dgm:pt>
    <dgm:pt modelId="{445072C0-82BD-4E92-ACB0-587EF2D5D8C6}" type="pres">
      <dgm:prSet presAssocID="{899792B1-CE75-401E-A1EE-BA83F75DB1E1}" presName="Name0" presStyleCnt="0">
        <dgm:presLayoutVars>
          <dgm:chMax val="7"/>
          <dgm:dir/>
          <dgm:animLvl val="lvl"/>
          <dgm:resizeHandles val="exact"/>
        </dgm:presLayoutVars>
      </dgm:prSet>
      <dgm:spPr/>
      <dgm:t>
        <a:bodyPr/>
        <a:lstStyle/>
        <a:p>
          <a:endParaRPr lang="en-US"/>
        </a:p>
      </dgm:t>
    </dgm:pt>
    <dgm:pt modelId="{DFD2D0BF-94AC-48B9-B3BD-174087C86A2A}" type="pres">
      <dgm:prSet presAssocID="{1516F4F1-1835-446E-BF7B-CE1B0ADBFEEA}" presName="circle1" presStyleLbl="node1" presStyleIdx="0" presStyleCnt="1"/>
      <dgm:spPr/>
    </dgm:pt>
    <dgm:pt modelId="{799F5621-02DD-42AD-BDA7-5D02A0280C35}" type="pres">
      <dgm:prSet presAssocID="{1516F4F1-1835-446E-BF7B-CE1B0ADBFEEA}" presName="space" presStyleCnt="0"/>
      <dgm:spPr/>
    </dgm:pt>
    <dgm:pt modelId="{BF7AAD02-0186-43CD-9B7D-F8C892895F2E}" type="pres">
      <dgm:prSet presAssocID="{1516F4F1-1835-446E-BF7B-CE1B0ADBFEEA}" presName="rect1" presStyleLbl="alignAcc1" presStyleIdx="0" presStyleCnt="1" custLinFactNeighborY="-11163"/>
      <dgm:spPr/>
      <dgm:t>
        <a:bodyPr/>
        <a:lstStyle/>
        <a:p>
          <a:endParaRPr lang="en-US"/>
        </a:p>
      </dgm:t>
    </dgm:pt>
    <dgm:pt modelId="{74F1F921-3734-41DB-99ED-5995522841D9}" type="pres">
      <dgm:prSet presAssocID="{1516F4F1-1835-446E-BF7B-CE1B0ADBFEEA}" presName="rect1ParTxNoCh" presStyleLbl="alignAcc1" presStyleIdx="0" presStyleCnt="1">
        <dgm:presLayoutVars>
          <dgm:chMax val="1"/>
          <dgm:bulletEnabled val="1"/>
        </dgm:presLayoutVars>
      </dgm:prSet>
      <dgm:spPr/>
      <dgm:t>
        <a:bodyPr/>
        <a:lstStyle/>
        <a:p>
          <a:endParaRPr lang="en-US"/>
        </a:p>
      </dgm:t>
    </dgm:pt>
  </dgm:ptLst>
  <dgm:cxnLst>
    <dgm:cxn modelId="{768B9F7F-54D9-4D3F-9E34-C211382B113A}" srcId="{899792B1-CE75-401E-A1EE-BA83F75DB1E1}" destId="{1516F4F1-1835-446E-BF7B-CE1B0ADBFEEA}" srcOrd="0" destOrd="0" parTransId="{9AA99A12-D8D0-4850-96C8-263103B209EE}" sibTransId="{FCD19AE1-DD9E-4538-A961-3E3DD4D789DE}"/>
    <dgm:cxn modelId="{402B5C22-76C0-4B53-8B3A-268CD6DBA603}" type="presOf" srcId="{1516F4F1-1835-446E-BF7B-CE1B0ADBFEEA}" destId="{74F1F921-3734-41DB-99ED-5995522841D9}" srcOrd="1" destOrd="0" presId="urn:microsoft.com/office/officeart/2005/8/layout/target3"/>
    <dgm:cxn modelId="{0D011183-4DDF-4266-B459-67BDAD0DC2D0}" type="presOf" srcId="{1516F4F1-1835-446E-BF7B-CE1B0ADBFEEA}" destId="{BF7AAD02-0186-43CD-9B7D-F8C892895F2E}" srcOrd="0" destOrd="0" presId="urn:microsoft.com/office/officeart/2005/8/layout/target3"/>
    <dgm:cxn modelId="{52DA23C4-7ADB-4C6B-96DE-AEFAB6EFEC3B}" type="presOf" srcId="{899792B1-CE75-401E-A1EE-BA83F75DB1E1}" destId="{445072C0-82BD-4E92-ACB0-587EF2D5D8C6}" srcOrd="0" destOrd="0" presId="urn:microsoft.com/office/officeart/2005/8/layout/target3"/>
    <dgm:cxn modelId="{BD28626D-9B9A-4D46-B062-3A21566D655E}" type="presParOf" srcId="{445072C0-82BD-4E92-ACB0-587EF2D5D8C6}" destId="{DFD2D0BF-94AC-48B9-B3BD-174087C86A2A}" srcOrd="0" destOrd="0" presId="urn:microsoft.com/office/officeart/2005/8/layout/target3"/>
    <dgm:cxn modelId="{B9D72398-710D-4762-AFF0-0D2A88D1995A}" type="presParOf" srcId="{445072C0-82BD-4E92-ACB0-587EF2D5D8C6}" destId="{799F5621-02DD-42AD-BDA7-5D02A0280C35}" srcOrd="1" destOrd="0" presId="urn:microsoft.com/office/officeart/2005/8/layout/target3"/>
    <dgm:cxn modelId="{FE83D583-842D-4D0D-9B5F-03708253C532}" type="presParOf" srcId="{445072C0-82BD-4E92-ACB0-587EF2D5D8C6}" destId="{BF7AAD02-0186-43CD-9B7D-F8C892895F2E}" srcOrd="2" destOrd="0" presId="urn:microsoft.com/office/officeart/2005/8/layout/target3"/>
    <dgm:cxn modelId="{38343BCF-17C4-4AB0-A352-AE9ACCF8552F}" type="presParOf" srcId="{445072C0-82BD-4E92-ACB0-587EF2D5D8C6}" destId="{74F1F921-3734-41DB-99ED-5995522841D9}"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1F17A1B-FCD7-4D62-A373-B7E34FC978D6}" type="doc">
      <dgm:prSet loTypeId="urn:microsoft.com/office/officeart/2005/8/layout/target3" loCatId="relationship" qsTypeId="urn:microsoft.com/office/officeart/2005/8/quickstyle/simple1" qsCatId="simple" csTypeId="urn:microsoft.com/office/officeart/2005/8/colors/colorful1" csCatId="colorful" phldr="1"/>
      <dgm:spPr/>
      <dgm:t>
        <a:bodyPr/>
        <a:lstStyle/>
        <a:p>
          <a:endParaRPr lang="en-US"/>
        </a:p>
      </dgm:t>
    </dgm:pt>
    <dgm:pt modelId="{AA322B6C-A77F-40C5-84C8-172D7145C52E}">
      <dgm:prSet custT="1"/>
      <dgm:spPr/>
      <dgm:t>
        <a:bodyPr/>
        <a:lstStyle/>
        <a:p>
          <a:pPr rtl="0"/>
          <a:r>
            <a:rPr lang="en-US" sz="3200" b="1" dirty="0" smtClean="0">
              <a:latin typeface="Arial" pitchFamily="34" charset="0"/>
              <a:cs typeface="Arial" pitchFamily="34" charset="0"/>
            </a:rPr>
            <a:t>Definitions and scope (3/3)</a:t>
          </a:r>
          <a:endParaRPr lang="en-US" sz="3200" b="1" dirty="0">
            <a:latin typeface="Arial" pitchFamily="34" charset="0"/>
            <a:cs typeface="Arial" pitchFamily="34" charset="0"/>
          </a:endParaRPr>
        </a:p>
      </dgm:t>
    </dgm:pt>
    <dgm:pt modelId="{E52EEA91-DF0B-491B-9424-401FB9893C55}" type="parTrans" cxnId="{55BDDC99-9DA7-43E3-995E-F3E7035ACDF8}">
      <dgm:prSet/>
      <dgm:spPr/>
      <dgm:t>
        <a:bodyPr/>
        <a:lstStyle/>
        <a:p>
          <a:endParaRPr lang="en-US"/>
        </a:p>
      </dgm:t>
    </dgm:pt>
    <dgm:pt modelId="{7568AAB4-3EFD-4CBB-A65C-FECB848E46E8}" type="sibTrans" cxnId="{55BDDC99-9DA7-43E3-995E-F3E7035ACDF8}">
      <dgm:prSet/>
      <dgm:spPr/>
      <dgm:t>
        <a:bodyPr/>
        <a:lstStyle/>
        <a:p>
          <a:endParaRPr lang="en-US"/>
        </a:p>
      </dgm:t>
    </dgm:pt>
    <dgm:pt modelId="{DD0487AF-0CC2-4B9E-BC34-2CCBABC4E393}" type="pres">
      <dgm:prSet presAssocID="{F1F17A1B-FCD7-4D62-A373-B7E34FC978D6}" presName="Name0" presStyleCnt="0">
        <dgm:presLayoutVars>
          <dgm:chMax val="7"/>
          <dgm:dir/>
          <dgm:animLvl val="lvl"/>
          <dgm:resizeHandles val="exact"/>
        </dgm:presLayoutVars>
      </dgm:prSet>
      <dgm:spPr/>
      <dgm:t>
        <a:bodyPr/>
        <a:lstStyle/>
        <a:p>
          <a:endParaRPr lang="en-US"/>
        </a:p>
      </dgm:t>
    </dgm:pt>
    <dgm:pt modelId="{58E1EB06-8687-4FB0-9DC2-A7891B06C14A}" type="pres">
      <dgm:prSet presAssocID="{AA322B6C-A77F-40C5-84C8-172D7145C52E}" presName="circle1" presStyleLbl="node1" presStyleIdx="0" presStyleCnt="1"/>
      <dgm:spPr/>
    </dgm:pt>
    <dgm:pt modelId="{BCBE9FEC-79DA-4CA8-9A27-5A7A0FE29E90}" type="pres">
      <dgm:prSet presAssocID="{AA322B6C-A77F-40C5-84C8-172D7145C52E}" presName="space" presStyleCnt="0"/>
      <dgm:spPr/>
    </dgm:pt>
    <dgm:pt modelId="{60A7244B-A291-4B62-B5F2-89DDBB515996}" type="pres">
      <dgm:prSet presAssocID="{AA322B6C-A77F-40C5-84C8-172D7145C52E}" presName="rect1" presStyleLbl="alignAcc1" presStyleIdx="0" presStyleCnt="1" custLinFactNeighborY="-11163"/>
      <dgm:spPr/>
      <dgm:t>
        <a:bodyPr/>
        <a:lstStyle/>
        <a:p>
          <a:endParaRPr lang="en-US"/>
        </a:p>
      </dgm:t>
    </dgm:pt>
    <dgm:pt modelId="{8DBA5372-E856-48DE-A1CB-657BE2D1F66F}" type="pres">
      <dgm:prSet presAssocID="{AA322B6C-A77F-40C5-84C8-172D7145C52E}" presName="rect1ParTxNoCh" presStyleLbl="alignAcc1" presStyleIdx="0" presStyleCnt="1">
        <dgm:presLayoutVars>
          <dgm:chMax val="1"/>
          <dgm:bulletEnabled val="1"/>
        </dgm:presLayoutVars>
      </dgm:prSet>
      <dgm:spPr/>
      <dgm:t>
        <a:bodyPr/>
        <a:lstStyle/>
        <a:p>
          <a:endParaRPr lang="en-US"/>
        </a:p>
      </dgm:t>
    </dgm:pt>
  </dgm:ptLst>
  <dgm:cxnLst>
    <dgm:cxn modelId="{F0EE1089-4229-49C4-A536-548BC0823C9D}" type="presOf" srcId="{F1F17A1B-FCD7-4D62-A373-B7E34FC978D6}" destId="{DD0487AF-0CC2-4B9E-BC34-2CCBABC4E393}" srcOrd="0" destOrd="0" presId="urn:microsoft.com/office/officeart/2005/8/layout/target3"/>
    <dgm:cxn modelId="{1921B8F0-4A9E-4748-9A58-2D30E6D85F73}" type="presOf" srcId="{AA322B6C-A77F-40C5-84C8-172D7145C52E}" destId="{60A7244B-A291-4B62-B5F2-89DDBB515996}" srcOrd="0" destOrd="0" presId="urn:microsoft.com/office/officeart/2005/8/layout/target3"/>
    <dgm:cxn modelId="{960F02DD-9A48-4672-8C0D-8E05E334C132}" type="presOf" srcId="{AA322B6C-A77F-40C5-84C8-172D7145C52E}" destId="{8DBA5372-E856-48DE-A1CB-657BE2D1F66F}" srcOrd="1" destOrd="0" presId="urn:microsoft.com/office/officeart/2005/8/layout/target3"/>
    <dgm:cxn modelId="{55BDDC99-9DA7-43E3-995E-F3E7035ACDF8}" srcId="{F1F17A1B-FCD7-4D62-A373-B7E34FC978D6}" destId="{AA322B6C-A77F-40C5-84C8-172D7145C52E}" srcOrd="0" destOrd="0" parTransId="{E52EEA91-DF0B-491B-9424-401FB9893C55}" sibTransId="{7568AAB4-3EFD-4CBB-A65C-FECB848E46E8}"/>
    <dgm:cxn modelId="{80A1BD3A-AD2A-42A0-BF26-C3FA77197271}" type="presParOf" srcId="{DD0487AF-0CC2-4B9E-BC34-2CCBABC4E393}" destId="{58E1EB06-8687-4FB0-9DC2-A7891B06C14A}" srcOrd="0" destOrd="0" presId="urn:microsoft.com/office/officeart/2005/8/layout/target3"/>
    <dgm:cxn modelId="{16630314-2E80-4439-BCD1-0E9A78DA6693}" type="presParOf" srcId="{DD0487AF-0CC2-4B9E-BC34-2CCBABC4E393}" destId="{BCBE9FEC-79DA-4CA8-9A27-5A7A0FE29E90}" srcOrd="1" destOrd="0" presId="urn:microsoft.com/office/officeart/2005/8/layout/target3"/>
    <dgm:cxn modelId="{7593CA01-E4EB-410D-9F93-FB161F13084D}" type="presParOf" srcId="{DD0487AF-0CC2-4B9E-BC34-2CCBABC4E393}" destId="{60A7244B-A291-4B62-B5F2-89DDBB515996}" srcOrd="2" destOrd="0" presId="urn:microsoft.com/office/officeart/2005/8/layout/target3"/>
    <dgm:cxn modelId="{884E50A7-0702-436E-A937-B160323F8366}" type="presParOf" srcId="{DD0487AF-0CC2-4B9E-BC34-2CCBABC4E393}" destId="{8DBA5372-E856-48DE-A1CB-657BE2D1F66F}"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AF61D75-4DB5-48E1-B254-3D573E6A4EB0}" type="doc">
      <dgm:prSet loTypeId="urn:microsoft.com/office/officeart/2005/8/layout/target3" loCatId="relationship" qsTypeId="urn:microsoft.com/office/officeart/2005/8/quickstyle/simple1" qsCatId="simple" csTypeId="urn:microsoft.com/office/officeart/2005/8/colors/colorful1" csCatId="colorful" phldr="1"/>
      <dgm:spPr/>
      <dgm:t>
        <a:bodyPr/>
        <a:lstStyle/>
        <a:p>
          <a:endParaRPr lang="en-US"/>
        </a:p>
      </dgm:t>
    </dgm:pt>
    <dgm:pt modelId="{74C2FA1F-F4D2-48FC-B056-6DCBC10AF906}">
      <dgm:prSet custT="1"/>
      <dgm:spPr/>
      <dgm:t>
        <a:bodyPr/>
        <a:lstStyle/>
        <a:p>
          <a:pPr rtl="0"/>
          <a:r>
            <a:rPr lang="en-US" sz="3200" b="1" dirty="0" smtClean="0">
              <a:latin typeface="Arial" pitchFamily="34" charset="0"/>
              <a:cs typeface="Arial" pitchFamily="34" charset="0"/>
            </a:rPr>
            <a:t>Classification and sampling (1/4)</a:t>
          </a:r>
          <a:endParaRPr lang="en-US" sz="3200" b="1" dirty="0">
            <a:latin typeface="Arial" pitchFamily="34" charset="0"/>
            <a:cs typeface="Arial" pitchFamily="34" charset="0"/>
          </a:endParaRPr>
        </a:p>
      </dgm:t>
    </dgm:pt>
    <dgm:pt modelId="{1A749755-C2DC-478E-90D3-6239C75E5C8B}" type="parTrans" cxnId="{7AA7EBB0-DEF2-43AF-827E-7560DFEA81FA}">
      <dgm:prSet/>
      <dgm:spPr/>
      <dgm:t>
        <a:bodyPr/>
        <a:lstStyle/>
        <a:p>
          <a:endParaRPr lang="en-US"/>
        </a:p>
      </dgm:t>
    </dgm:pt>
    <dgm:pt modelId="{7B26C190-8A5D-4A8D-B970-C36C16815743}" type="sibTrans" cxnId="{7AA7EBB0-DEF2-43AF-827E-7560DFEA81FA}">
      <dgm:prSet/>
      <dgm:spPr/>
      <dgm:t>
        <a:bodyPr/>
        <a:lstStyle/>
        <a:p>
          <a:endParaRPr lang="en-US"/>
        </a:p>
      </dgm:t>
    </dgm:pt>
    <dgm:pt modelId="{1BAC0E3C-5B84-45CA-821A-B95E10A727A2}" type="pres">
      <dgm:prSet presAssocID="{9AF61D75-4DB5-48E1-B254-3D573E6A4EB0}" presName="Name0" presStyleCnt="0">
        <dgm:presLayoutVars>
          <dgm:chMax val="7"/>
          <dgm:dir/>
          <dgm:animLvl val="lvl"/>
          <dgm:resizeHandles val="exact"/>
        </dgm:presLayoutVars>
      </dgm:prSet>
      <dgm:spPr/>
      <dgm:t>
        <a:bodyPr/>
        <a:lstStyle/>
        <a:p>
          <a:endParaRPr lang="en-US"/>
        </a:p>
      </dgm:t>
    </dgm:pt>
    <dgm:pt modelId="{9EFBA011-0E78-4B18-9D09-6B9CF779A3C4}" type="pres">
      <dgm:prSet presAssocID="{74C2FA1F-F4D2-48FC-B056-6DCBC10AF906}" presName="circle1" presStyleLbl="node1" presStyleIdx="0" presStyleCnt="1"/>
      <dgm:spPr/>
    </dgm:pt>
    <dgm:pt modelId="{4A60D2EE-9C5C-49BC-B3AC-8837AB570121}" type="pres">
      <dgm:prSet presAssocID="{74C2FA1F-F4D2-48FC-B056-6DCBC10AF906}" presName="space" presStyleCnt="0"/>
      <dgm:spPr/>
    </dgm:pt>
    <dgm:pt modelId="{27C2C4AD-DEDB-4699-9E13-6D344EEBB599}" type="pres">
      <dgm:prSet presAssocID="{74C2FA1F-F4D2-48FC-B056-6DCBC10AF906}" presName="rect1" presStyleLbl="alignAcc1" presStyleIdx="0" presStyleCnt="1"/>
      <dgm:spPr/>
      <dgm:t>
        <a:bodyPr/>
        <a:lstStyle/>
        <a:p>
          <a:endParaRPr lang="en-US"/>
        </a:p>
      </dgm:t>
    </dgm:pt>
    <dgm:pt modelId="{1BF6CD7C-F2A3-46EA-8AD3-75D3D35C96B6}" type="pres">
      <dgm:prSet presAssocID="{74C2FA1F-F4D2-48FC-B056-6DCBC10AF906}" presName="rect1ParTxNoCh" presStyleLbl="alignAcc1" presStyleIdx="0" presStyleCnt="1">
        <dgm:presLayoutVars>
          <dgm:chMax val="1"/>
          <dgm:bulletEnabled val="1"/>
        </dgm:presLayoutVars>
      </dgm:prSet>
      <dgm:spPr/>
      <dgm:t>
        <a:bodyPr/>
        <a:lstStyle/>
        <a:p>
          <a:endParaRPr lang="en-US"/>
        </a:p>
      </dgm:t>
    </dgm:pt>
  </dgm:ptLst>
  <dgm:cxnLst>
    <dgm:cxn modelId="{C059D530-048C-4472-9727-93D706BD1F40}" type="presOf" srcId="{74C2FA1F-F4D2-48FC-B056-6DCBC10AF906}" destId="{1BF6CD7C-F2A3-46EA-8AD3-75D3D35C96B6}" srcOrd="1" destOrd="0" presId="urn:microsoft.com/office/officeart/2005/8/layout/target3"/>
    <dgm:cxn modelId="{EB663B40-6BF9-4C5E-8CC6-1320F1C6FEDC}" type="presOf" srcId="{9AF61D75-4DB5-48E1-B254-3D573E6A4EB0}" destId="{1BAC0E3C-5B84-45CA-821A-B95E10A727A2}" srcOrd="0" destOrd="0" presId="urn:microsoft.com/office/officeart/2005/8/layout/target3"/>
    <dgm:cxn modelId="{450EE15C-A925-4608-9DB2-96CC66F0824C}" type="presOf" srcId="{74C2FA1F-F4D2-48FC-B056-6DCBC10AF906}" destId="{27C2C4AD-DEDB-4699-9E13-6D344EEBB599}" srcOrd="0" destOrd="0" presId="urn:microsoft.com/office/officeart/2005/8/layout/target3"/>
    <dgm:cxn modelId="{7AA7EBB0-DEF2-43AF-827E-7560DFEA81FA}" srcId="{9AF61D75-4DB5-48E1-B254-3D573E6A4EB0}" destId="{74C2FA1F-F4D2-48FC-B056-6DCBC10AF906}" srcOrd="0" destOrd="0" parTransId="{1A749755-C2DC-478E-90D3-6239C75E5C8B}" sibTransId="{7B26C190-8A5D-4A8D-B970-C36C16815743}"/>
    <dgm:cxn modelId="{CA54A8E4-C5EC-4638-B7F5-A7AB395BE625}" type="presParOf" srcId="{1BAC0E3C-5B84-45CA-821A-B95E10A727A2}" destId="{9EFBA011-0E78-4B18-9D09-6B9CF779A3C4}" srcOrd="0" destOrd="0" presId="urn:microsoft.com/office/officeart/2005/8/layout/target3"/>
    <dgm:cxn modelId="{724C5188-0A03-4E57-91BD-BB4775E1C127}" type="presParOf" srcId="{1BAC0E3C-5B84-45CA-821A-B95E10A727A2}" destId="{4A60D2EE-9C5C-49BC-B3AC-8837AB570121}" srcOrd="1" destOrd="0" presId="urn:microsoft.com/office/officeart/2005/8/layout/target3"/>
    <dgm:cxn modelId="{9E7C5995-95E9-4A47-8F0F-634D846285E2}" type="presParOf" srcId="{1BAC0E3C-5B84-45CA-821A-B95E10A727A2}" destId="{27C2C4AD-DEDB-4699-9E13-6D344EEBB599}" srcOrd="2" destOrd="0" presId="urn:microsoft.com/office/officeart/2005/8/layout/target3"/>
    <dgm:cxn modelId="{0A1D6626-0BE4-49C2-A958-71357A9089BE}" type="presParOf" srcId="{1BAC0E3C-5B84-45CA-821A-B95E10A727A2}" destId="{1BF6CD7C-F2A3-46EA-8AD3-75D3D35C96B6}"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887401B-3847-40CE-BF54-CA7E7E27C38F}" type="doc">
      <dgm:prSet loTypeId="urn:microsoft.com/office/officeart/2005/8/layout/target3" loCatId="list" qsTypeId="urn:microsoft.com/office/officeart/2005/8/quickstyle/simple1" qsCatId="simple" csTypeId="urn:microsoft.com/office/officeart/2005/8/colors/colorful1" csCatId="colorful" phldr="1"/>
      <dgm:spPr/>
      <dgm:t>
        <a:bodyPr/>
        <a:lstStyle/>
        <a:p>
          <a:endParaRPr lang="en-US"/>
        </a:p>
      </dgm:t>
    </dgm:pt>
    <dgm:pt modelId="{B44576E7-FFCC-4BB3-BF16-5CAFC2F0B0E7}">
      <dgm:prSet custT="1"/>
      <dgm:spPr/>
      <dgm:t>
        <a:bodyPr/>
        <a:lstStyle/>
        <a:p>
          <a:pPr rtl="0"/>
          <a:r>
            <a:rPr lang="en-US" sz="3200" b="1" dirty="0" smtClean="0">
              <a:latin typeface="Arial" pitchFamily="34" charset="0"/>
              <a:cs typeface="Arial" pitchFamily="34" charset="0"/>
            </a:rPr>
            <a:t>Classification and sampling (2/4)</a:t>
          </a:r>
          <a:endParaRPr lang="en-US" sz="3200" b="1" dirty="0">
            <a:latin typeface="Arial" pitchFamily="34" charset="0"/>
            <a:cs typeface="Arial" pitchFamily="34" charset="0"/>
          </a:endParaRPr>
        </a:p>
      </dgm:t>
    </dgm:pt>
    <dgm:pt modelId="{B6657B57-6586-4FE9-B7DB-8AC3391A88C3}" type="parTrans" cxnId="{2C80BB0D-27DF-4D8F-BE2D-AB5AD729981B}">
      <dgm:prSet/>
      <dgm:spPr/>
      <dgm:t>
        <a:bodyPr/>
        <a:lstStyle/>
        <a:p>
          <a:endParaRPr lang="en-US"/>
        </a:p>
      </dgm:t>
    </dgm:pt>
    <dgm:pt modelId="{FD2A6B50-5D5C-485D-BD6B-8D00847D320F}" type="sibTrans" cxnId="{2C80BB0D-27DF-4D8F-BE2D-AB5AD729981B}">
      <dgm:prSet/>
      <dgm:spPr/>
      <dgm:t>
        <a:bodyPr/>
        <a:lstStyle/>
        <a:p>
          <a:endParaRPr lang="en-US"/>
        </a:p>
      </dgm:t>
    </dgm:pt>
    <dgm:pt modelId="{FEA6C007-578B-40B2-BA04-F22A6FC761F9}" type="pres">
      <dgm:prSet presAssocID="{D887401B-3847-40CE-BF54-CA7E7E27C38F}" presName="Name0" presStyleCnt="0">
        <dgm:presLayoutVars>
          <dgm:chMax val="7"/>
          <dgm:dir/>
          <dgm:animLvl val="lvl"/>
          <dgm:resizeHandles val="exact"/>
        </dgm:presLayoutVars>
      </dgm:prSet>
      <dgm:spPr/>
      <dgm:t>
        <a:bodyPr/>
        <a:lstStyle/>
        <a:p>
          <a:endParaRPr lang="en-US"/>
        </a:p>
      </dgm:t>
    </dgm:pt>
    <dgm:pt modelId="{64E1D2CA-1092-40BF-8CB0-9B1C9EE700AF}" type="pres">
      <dgm:prSet presAssocID="{B44576E7-FFCC-4BB3-BF16-5CAFC2F0B0E7}" presName="circle1" presStyleLbl="node1" presStyleIdx="0" presStyleCnt="1"/>
      <dgm:spPr/>
    </dgm:pt>
    <dgm:pt modelId="{0954163D-4435-4F32-A68C-A11219952B51}" type="pres">
      <dgm:prSet presAssocID="{B44576E7-FFCC-4BB3-BF16-5CAFC2F0B0E7}" presName="space" presStyleCnt="0"/>
      <dgm:spPr/>
    </dgm:pt>
    <dgm:pt modelId="{6C11ADF6-9837-48DC-AA65-D8807040F5B1}" type="pres">
      <dgm:prSet presAssocID="{B44576E7-FFCC-4BB3-BF16-5CAFC2F0B0E7}" presName="rect1" presStyleLbl="alignAcc1" presStyleIdx="0" presStyleCnt="1"/>
      <dgm:spPr/>
      <dgm:t>
        <a:bodyPr/>
        <a:lstStyle/>
        <a:p>
          <a:endParaRPr lang="en-US"/>
        </a:p>
      </dgm:t>
    </dgm:pt>
    <dgm:pt modelId="{25AB52E0-0F3C-4CF0-B0C3-DB369987CA1D}" type="pres">
      <dgm:prSet presAssocID="{B44576E7-FFCC-4BB3-BF16-5CAFC2F0B0E7}" presName="rect1ParTxNoCh" presStyleLbl="alignAcc1" presStyleIdx="0" presStyleCnt="1">
        <dgm:presLayoutVars>
          <dgm:chMax val="1"/>
          <dgm:bulletEnabled val="1"/>
        </dgm:presLayoutVars>
      </dgm:prSet>
      <dgm:spPr/>
      <dgm:t>
        <a:bodyPr/>
        <a:lstStyle/>
        <a:p>
          <a:endParaRPr lang="en-US"/>
        </a:p>
      </dgm:t>
    </dgm:pt>
  </dgm:ptLst>
  <dgm:cxnLst>
    <dgm:cxn modelId="{2C80BB0D-27DF-4D8F-BE2D-AB5AD729981B}" srcId="{D887401B-3847-40CE-BF54-CA7E7E27C38F}" destId="{B44576E7-FFCC-4BB3-BF16-5CAFC2F0B0E7}" srcOrd="0" destOrd="0" parTransId="{B6657B57-6586-4FE9-B7DB-8AC3391A88C3}" sibTransId="{FD2A6B50-5D5C-485D-BD6B-8D00847D320F}"/>
    <dgm:cxn modelId="{D4F3093E-3384-4733-A200-5C389B38BCB5}" type="presOf" srcId="{B44576E7-FFCC-4BB3-BF16-5CAFC2F0B0E7}" destId="{25AB52E0-0F3C-4CF0-B0C3-DB369987CA1D}" srcOrd="1" destOrd="0" presId="urn:microsoft.com/office/officeart/2005/8/layout/target3"/>
    <dgm:cxn modelId="{8EEA6886-5129-40A6-BD80-B54F3DE2FB74}" type="presOf" srcId="{B44576E7-FFCC-4BB3-BF16-5CAFC2F0B0E7}" destId="{6C11ADF6-9837-48DC-AA65-D8807040F5B1}" srcOrd="0" destOrd="0" presId="urn:microsoft.com/office/officeart/2005/8/layout/target3"/>
    <dgm:cxn modelId="{DAC621E9-4F54-4200-AA45-7DA6D14198AB}" type="presOf" srcId="{D887401B-3847-40CE-BF54-CA7E7E27C38F}" destId="{FEA6C007-578B-40B2-BA04-F22A6FC761F9}" srcOrd="0" destOrd="0" presId="urn:microsoft.com/office/officeart/2005/8/layout/target3"/>
    <dgm:cxn modelId="{EBDD2724-09DA-40FD-9C0E-25F7CFF6E56E}" type="presParOf" srcId="{FEA6C007-578B-40B2-BA04-F22A6FC761F9}" destId="{64E1D2CA-1092-40BF-8CB0-9B1C9EE700AF}" srcOrd="0" destOrd="0" presId="urn:microsoft.com/office/officeart/2005/8/layout/target3"/>
    <dgm:cxn modelId="{03E0604D-F789-47C1-878C-E9A7E1A4AB81}" type="presParOf" srcId="{FEA6C007-578B-40B2-BA04-F22A6FC761F9}" destId="{0954163D-4435-4F32-A68C-A11219952B51}" srcOrd="1" destOrd="0" presId="urn:microsoft.com/office/officeart/2005/8/layout/target3"/>
    <dgm:cxn modelId="{71B4CD70-AD3E-4F52-AF4F-8151D1065EBC}" type="presParOf" srcId="{FEA6C007-578B-40B2-BA04-F22A6FC761F9}" destId="{6C11ADF6-9837-48DC-AA65-D8807040F5B1}" srcOrd="2" destOrd="0" presId="urn:microsoft.com/office/officeart/2005/8/layout/target3"/>
    <dgm:cxn modelId="{FEDC78E5-7F9D-4AEE-A145-259E5207BB19}" type="presParOf" srcId="{FEA6C007-578B-40B2-BA04-F22A6FC761F9}" destId="{25AB52E0-0F3C-4CF0-B0C3-DB369987CA1D}"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35E7DED-7300-437C-80B5-DAF9B9E710B9}" type="doc">
      <dgm:prSet loTypeId="urn:microsoft.com/office/officeart/2005/8/layout/target3" loCatId="relationship" qsTypeId="urn:microsoft.com/office/officeart/2005/8/quickstyle/simple1" qsCatId="simple" csTypeId="urn:microsoft.com/office/officeart/2005/8/colors/colorful1" csCatId="colorful" phldr="1"/>
      <dgm:spPr/>
      <dgm:t>
        <a:bodyPr/>
        <a:lstStyle/>
        <a:p>
          <a:endParaRPr lang="en-US"/>
        </a:p>
      </dgm:t>
    </dgm:pt>
    <dgm:pt modelId="{CBB2E50A-5990-4EC8-A399-FBB29D8E10F2}">
      <dgm:prSet custT="1"/>
      <dgm:spPr/>
      <dgm:t>
        <a:bodyPr/>
        <a:lstStyle/>
        <a:p>
          <a:pPr rtl="0"/>
          <a:r>
            <a:rPr lang="en-US" sz="3200" b="1" dirty="0" smtClean="0">
              <a:latin typeface="Arial" pitchFamily="34" charset="0"/>
              <a:cs typeface="Arial" pitchFamily="34" charset="0"/>
            </a:rPr>
            <a:t>Classification and sampling (3/4)</a:t>
          </a:r>
          <a:endParaRPr lang="en-US" sz="3200" b="1" dirty="0">
            <a:latin typeface="Arial" pitchFamily="34" charset="0"/>
            <a:cs typeface="Arial" pitchFamily="34" charset="0"/>
          </a:endParaRPr>
        </a:p>
      </dgm:t>
    </dgm:pt>
    <dgm:pt modelId="{75A638C3-2D03-403F-BD67-8D207CD31F4E}" type="parTrans" cxnId="{E67D7BAC-E577-4F44-86CE-B008A5B6B5EA}">
      <dgm:prSet/>
      <dgm:spPr/>
      <dgm:t>
        <a:bodyPr/>
        <a:lstStyle/>
        <a:p>
          <a:endParaRPr lang="en-US"/>
        </a:p>
      </dgm:t>
    </dgm:pt>
    <dgm:pt modelId="{100A8E02-26BF-4F99-84B4-737832AE08EB}" type="sibTrans" cxnId="{E67D7BAC-E577-4F44-86CE-B008A5B6B5EA}">
      <dgm:prSet/>
      <dgm:spPr/>
      <dgm:t>
        <a:bodyPr/>
        <a:lstStyle/>
        <a:p>
          <a:endParaRPr lang="en-US"/>
        </a:p>
      </dgm:t>
    </dgm:pt>
    <dgm:pt modelId="{A5F875B6-4CA0-4196-8A1D-5108724E6093}" type="pres">
      <dgm:prSet presAssocID="{B35E7DED-7300-437C-80B5-DAF9B9E710B9}" presName="Name0" presStyleCnt="0">
        <dgm:presLayoutVars>
          <dgm:chMax val="7"/>
          <dgm:dir/>
          <dgm:animLvl val="lvl"/>
          <dgm:resizeHandles val="exact"/>
        </dgm:presLayoutVars>
      </dgm:prSet>
      <dgm:spPr/>
      <dgm:t>
        <a:bodyPr/>
        <a:lstStyle/>
        <a:p>
          <a:endParaRPr lang="en-US"/>
        </a:p>
      </dgm:t>
    </dgm:pt>
    <dgm:pt modelId="{8493EDC3-B2EC-48C6-914C-C8C5B00C62AB}" type="pres">
      <dgm:prSet presAssocID="{CBB2E50A-5990-4EC8-A399-FBB29D8E10F2}" presName="circle1" presStyleLbl="node1" presStyleIdx="0" presStyleCnt="1"/>
      <dgm:spPr/>
    </dgm:pt>
    <dgm:pt modelId="{C8728D33-4DA2-4E52-934A-F63834BC8F57}" type="pres">
      <dgm:prSet presAssocID="{CBB2E50A-5990-4EC8-A399-FBB29D8E10F2}" presName="space" presStyleCnt="0"/>
      <dgm:spPr/>
    </dgm:pt>
    <dgm:pt modelId="{4FD830C9-1C5E-445C-8726-01D92868E196}" type="pres">
      <dgm:prSet presAssocID="{CBB2E50A-5990-4EC8-A399-FBB29D8E10F2}" presName="rect1" presStyleLbl="alignAcc1" presStyleIdx="0" presStyleCnt="1" custLinFactNeighborY="-11163"/>
      <dgm:spPr/>
      <dgm:t>
        <a:bodyPr/>
        <a:lstStyle/>
        <a:p>
          <a:endParaRPr lang="en-US"/>
        </a:p>
      </dgm:t>
    </dgm:pt>
    <dgm:pt modelId="{8F3A9048-5D9B-458E-8DB8-0D29BF6A2F07}" type="pres">
      <dgm:prSet presAssocID="{CBB2E50A-5990-4EC8-A399-FBB29D8E10F2}" presName="rect1ParTxNoCh" presStyleLbl="alignAcc1" presStyleIdx="0" presStyleCnt="1">
        <dgm:presLayoutVars>
          <dgm:chMax val="1"/>
          <dgm:bulletEnabled val="1"/>
        </dgm:presLayoutVars>
      </dgm:prSet>
      <dgm:spPr/>
      <dgm:t>
        <a:bodyPr/>
        <a:lstStyle/>
        <a:p>
          <a:endParaRPr lang="en-US"/>
        </a:p>
      </dgm:t>
    </dgm:pt>
  </dgm:ptLst>
  <dgm:cxnLst>
    <dgm:cxn modelId="{7AF7E835-B303-4C06-8BA4-38452F6DA76D}" type="presOf" srcId="{CBB2E50A-5990-4EC8-A399-FBB29D8E10F2}" destId="{8F3A9048-5D9B-458E-8DB8-0D29BF6A2F07}" srcOrd="1" destOrd="0" presId="urn:microsoft.com/office/officeart/2005/8/layout/target3"/>
    <dgm:cxn modelId="{44BB82FA-683F-45AD-A16D-24C15E09433E}" type="presOf" srcId="{CBB2E50A-5990-4EC8-A399-FBB29D8E10F2}" destId="{4FD830C9-1C5E-445C-8726-01D92868E196}" srcOrd="0" destOrd="0" presId="urn:microsoft.com/office/officeart/2005/8/layout/target3"/>
    <dgm:cxn modelId="{E67D7BAC-E577-4F44-86CE-B008A5B6B5EA}" srcId="{B35E7DED-7300-437C-80B5-DAF9B9E710B9}" destId="{CBB2E50A-5990-4EC8-A399-FBB29D8E10F2}" srcOrd="0" destOrd="0" parTransId="{75A638C3-2D03-403F-BD67-8D207CD31F4E}" sibTransId="{100A8E02-26BF-4F99-84B4-737832AE08EB}"/>
    <dgm:cxn modelId="{4A9AC79C-35FE-449C-BCB8-B64E1D88FC95}" type="presOf" srcId="{B35E7DED-7300-437C-80B5-DAF9B9E710B9}" destId="{A5F875B6-4CA0-4196-8A1D-5108724E6093}" srcOrd="0" destOrd="0" presId="urn:microsoft.com/office/officeart/2005/8/layout/target3"/>
    <dgm:cxn modelId="{0A1D257F-57C1-4363-8872-85462585881C}" type="presParOf" srcId="{A5F875B6-4CA0-4196-8A1D-5108724E6093}" destId="{8493EDC3-B2EC-48C6-914C-C8C5B00C62AB}" srcOrd="0" destOrd="0" presId="urn:microsoft.com/office/officeart/2005/8/layout/target3"/>
    <dgm:cxn modelId="{032673DC-369A-482B-96BD-22A7FE57C16C}" type="presParOf" srcId="{A5F875B6-4CA0-4196-8A1D-5108724E6093}" destId="{C8728D33-4DA2-4E52-934A-F63834BC8F57}" srcOrd="1" destOrd="0" presId="urn:microsoft.com/office/officeart/2005/8/layout/target3"/>
    <dgm:cxn modelId="{47FA41F6-2E49-40C3-AA9C-6C76BF9677F2}" type="presParOf" srcId="{A5F875B6-4CA0-4196-8A1D-5108724E6093}" destId="{4FD830C9-1C5E-445C-8726-01D92868E196}" srcOrd="2" destOrd="0" presId="urn:microsoft.com/office/officeart/2005/8/layout/target3"/>
    <dgm:cxn modelId="{0FFBE3BC-76C6-4B33-BB5B-D2EF62FF7B0C}" type="presParOf" srcId="{A5F875B6-4CA0-4196-8A1D-5108724E6093}" destId="{8F3A9048-5D9B-458E-8DB8-0D29BF6A2F07}"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C6E31620-9B5E-4340-8901-AD214851EE97}" type="doc">
      <dgm:prSet loTypeId="urn:microsoft.com/office/officeart/2005/8/layout/target3" loCatId="relationship" qsTypeId="urn:microsoft.com/office/officeart/2005/8/quickstyle/simple1" qsCatId="simple" csTypeId="urn:microsoft.com/office/officeart/2005/8/colors/colorful1" csCatId="colorful" phldr="1"/>
      <dgm:spPr/>
      <dgm:t>
        <a:bodyPr/>
        <a:lstStyle/>
        <a:p>
          <a:endParaRPr lang="en-US"/>
        </a:p>
      </dgm:t>
    </dgm:pt>
    <dgm:pt modelId="{0329AAEA-A9FD-4AB8-B39D-DC32769D0927}">
      <dgm:prSet custT="1"/>
      <dgm:spPr/>
      <dgm:t>
        <a:bodyPr/>
        <a:lstStyle/>
        <a:p>
          <a:pPr rtl="0"/>
          <a:r>
            <a:rPr lang="en-US" sz="3200" b="1" dirty="0" smtClean="0">
              <a:latin typeface="Arial" pitchFamily="34" charset="0"/>
              <a:cs typeface="Arial" pitchFamily="34" charset="0"/>
            </a:rPr>
            <a:t>Classification and sampling (4/4)</a:t>
          </a:r>
          <a:endParaRPr lang="en-US" sz="3200" b="1" dirty="0">
            <a:latin typeface="Arial" pitchFamily="34" charset="0"/>
            <a:cs typeface="Arial" pitchFamily="34" charset="0"/>
          </a:endParaRPr>
        </a:p>
      </dgm:t>
    </dgm:pt>
    <dgm:pt modelId="{B8BEB87B-85F2-4F62-89B1-182288032813}" type="parTrans" cxnId="{8C0F25F7-E0A0-4482-BFAA-A13EA1ED3B9C}">
      <dgm:prSet/>
      <dgm:spPr/>
      <dgm:t>
        <a:bodyPr/>
        <a:lstStyle/>
        <a:p>
          <a:endParaRPr lang="en-US"/>
        </a:p>
      </dgm:t>
    </dgm:pt>
    <dgm:pt modelId="{CAF80FF0-6F29-48F0-8A54-8A73A05E550B}" type="sibTrans" cxnId="{8C0F25F7-E0A0-4482-BFAA-A13EA1ED3B9C}">
      <dgm:prSet/>
      <dgm:spPr/>
      <dgm:t>
        <a:bodyPr/>
        <a:lstStyle/>
        <a:p>
          <a:endParaRPr lang="en-US"/>
        </a:p>
      </dgm:t>
    </dgm:pt>
    <dgm:pt modelId="{4208552A-6914-42FF-835C-576DC6297275}" type="pres">
      <dgm:prSet presAssocID="{C6E31620-9B5E-4340-8901-AD214851EE97}" presName="Name0" presStyleCnt="0">
        <dgm:presLayoutVars>
          <dgm:chMax val="7"/>
          <dgm:dir/>
          <dgm:animLvl val="lvl"/>
          <dgm:resizeHandles val="exact"/>
        </dgm:presLayoutVars>
      </dgm:prSet>
      <dgm:spPr/>
      <dgm:t>
        <a:bodyPr/>
        <a:lstStyle/>
        <a:p>
          <a:endParaRPr lang="en-US"/>
        </a:p>
      </dgm:t>
    </dgm:pt>
    <dgm:pt modelId="{0C3E072B-B750-43DB-BA2B-5A1B3F635D91}" type="pres">
      <dgm:prSet presAssocID="{0329AAEA-A9FD-4AB8-B39D-DC32769D0927}" presName="circle1" presStyleLbl="node1" presStyleIdx="0" presStyleCnt="1"/>
      <dgm:spPr/>
    </dgm:pt>
    <dgm:pt modelId="{3D8935CF-0DC7-4B4D-A622-D4FE3DCB5176}" type="pres">
      <dgm:prSet presAssocID="{0329AAEA-A9FD-4AB8-B39D-DC32769D0927}" presName="space" presStyleCnt="0"/>
      <dgm:spPr/>
    </dgm:pt>
    <dgm:pt modelId="{A2761CCC-7246-4983-B5EF-B3997C174C6D}" type="pres">
      <dgm:prSet presAssocID="{0329AAEA-A9FD-4AB8-B39D-DC32769D0927}" presName="rect1" presStyleLbl="alignAcc1" presStyleIdx="0" presStyleCnt="1"/>
      <dgm:spPr/>
      <dgm:t>
        <a:bodyPr/>
        <a:lstStyle/>
        <a:p>
          <a:endParaRPr lang="en-US"/>
        </a:p>
      </dgm:t>
    </dgm:pt>
    <dgm:pt modelId="{05F8EF9D-E2B8-4B9D-88B3-B68552BC08F1}" type="pres">
      <dgm:prSet presAssocID="{0329AAEA-A9FD-4AB8-B39D-DC32769D0927}" presName="rect1ParTxNoCh" presStyleLbl="alignAcc1" presStyleIdx="0" presStyleCnt="1">
        <dgm:presLayoutVars>
          <dgm:chMax val="1"/>
          <dgm:bulletEnabled val="1"/>
        </dgm:presLayoutVars>
      </dgm:prSet>
      <dgm:spPr/>
      <dgm:t>
        <a:bodyPr/>
        <a:lstStyle/>
        <a:p>
          <a:endParaRPr lang="en-US"/>
        </a:p>
      </dgm:t>
    </dgm:pt>
  </dgm:ptLst>
  <dgm:cxnLst>
    <dgm:cxn modelId="{F6A8D507-10EC-4718-9A57-57189621E275}" type="presOf" srcId="{0329AAEA-A9FD-4AB8-B39D-DC32769D0927}" destId="{05F8EF9D-E2B8-4B9D-88B3-B68552BC08F1}" srcOrd="1" destOrd="0" presId="urn:microsoft.com/office/officeart/2005/8/layout/target3"/>
    <dgm:cxn modelId="{371D0673-4287-4BA7-AB91-99D47E2DB40D}" type="presOf" srcId="{C6E31620-9B5E-4340-8901-AD214851EE97}" destId="{4208552A-6914-42FF-835C-576DC6297275}" srcOrd="0" destOrd="0" presId="urn:microsoft.com/office/officeart/2005/8/layout/target3"/>
    <dgm:cxn modelId="{B5837B73-79FD-49A6-B5E0-B1FF75F5B781}" type="presOf" srcId="{0329AAEA-A9FD-4AB8-B39D-DC32769D0927}" destId="{A2761CCC-7246-4983-B5EF-B3997C174C6D}" srcOrd="0" destOrd="0" presId="urn:microsoft.com/office/officeart/2005/8/layout/target3"/>
    <dgm:cxn modelId="{8C0F25F7-E0A0-4482-BFAA-A13EA1ED3B9C}" srcId="{C6E31620-9B5E-4340-8901-AD214851EE97}" destId="{0329AAEA-A9FD-4AB8-B39D-DC32769D0927}" srcOrd="0" destOrd="0" parTransId="{B8BEB87B-85F2-4F62-89B1-182288032813}" sibTransId="{CAF80FF0-6F29-48F0-8A54-8A73A05E550B}"/>
    <dgm:cxn modelId="{0BDFAA42-A45D-4A12-869E-B32BC369C69E}" type="presParOf" srcId="{4208552A-6914-42FF-835C-576DC6297275}" destId="{0C3E072B-B750-43DB-BA2B-5A1B3F635D91}" srcOrd="0" destOrd="0" presId="urn:microsoft.com/office/officeart/2005/8/layout/target3"/>
    <dgm:cxn modelId="{E49B1EA9-8B65-4A43-A6A3-EFEAFB572C70}" type="presParOf" srcId="{4208552A-6914-42FF-835C-576DC6297275}" destId="{3D8935CF-0DC7-4B4D-A622-D4FE3DCB5176}" srcOrd="1" destOrd="0" presId="urn:microsoft.com/office/officeart/2005/8/layout/target3"/>
    <dgm:cxn modelId="{28E91E33-8709-47F6-ABE1-83A217B30152}" type="presParOf" srcId="{4208552A-6914-42FF-835C-576DC6297275}" destId="{A2761CCC-7246-4983-B5EF-B3997C174C6D}" srcOrd="2" destOrd="0" presId="urn:microsoft.com/office/officeart/2005/8/layout/target3"/>
    <dgm:cxn modelId="{1187DB88-B198-43C5-9E56-4809E256746D}" type="presParOf" srcId="{4208552A-6914-42FF-835C-576DC6297275}" destId="{05F8EF9D-E2B8-4B9D-88B3-B68552BC08F1}"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086F2391-03BF-4671-9B13-2EF7EAFFF8C4}" type="doc">
      <dgm:prSet loTypeId="urn:microsoft.com/office/officeart/2005/8/layout/target3" loCatId="relationship" qsTypeId="urn:microsoft.com/office/officeart/2005/8/quickstyle/simple1" qsCatId="simple" csTypeId="urn:microsoft.com/office/officeart/2005/8/colors/colorful1" csCatId="colorful" phldr="1"/>
      <dgm:spPr/>
      <dgm:t>
        <a:bodyPr/>
        <a:lstStyle/>
        <a:p>
          <a:endParaRPr lang="en-US"/>
        </a:p>
      </dgm:t>
    </dgm:pt>
    <dgm:pt modelId="{42F964EE-1990-448B-B002-4056A7E8C553}">
      <dgm:prSet custT="1"/>
      <dgm:spPr/>
      <dgm:t>
        <a:bodyPr/>
        <a:lstStyle/>
        <a:p>
          <a:pPr rtl="0"/>
          <a:r>
            <a:rPr lang="en-US" sz="3200" b="1" dirty="0" smtClean="0">
              <a:latin typeface="Arial" pitchFamily="34" charset="0"/>
              <a:cs typeface="Arial" pitchFamily="34" charset="0"/>
            </a:rPr>
            <a:t>Collection of innovation data</a:t>
          </a:r>
          <a:endParaRPr lang="en-US" sz="3200" b="1" dirty="0">
            <a:latin typeface="Arial" pitchFamily="34" charset="0"/>
            <a:cs typeface="Arial" pitchFamily="34" charset="0"/>
          </a:endParaRPr>
        </a:p>
      </dgm:t>
    </dgm:pt>
    <dgm:pt modelId="{81216A4E-56A8-4B1B-BB17-EFE8D9CA25D4}" type="parTrans" cxnId="{204A16C7-BAD2-4E5D-915E-04255548BD38}">
      <dgm:prSet/>
      <dgm:spPr/>
      <dgm:t>
        <a:bodyPr/>
        <a:lstStyle/>
        <a:p>
          <a:endParaRPr lang="en-US"/>
        </a:p>
      </dgm:t>
    </dgm:pt>
    <dgm:pt modelId="{B92F1A40-61D0-4EB4-8554-3065EEF12571}" type="sibTrans" cxnId="{204A16C7-BAD2-4E5D-915E-04255548BD38}">
      <dgm:prSet/>
      <dgm:spPr/>
      <dgm:t>
        <a:bodyPr/>
        <a:lstStyle/>
        <a:p>
          <a:endParaRPr lang="en-US"/>
        </a:p>
      </dgm:t>
    </dgm:pt>
    <dgm:pt modelId="{5169879F-CE76-4CF7-A01B-2FB3302E8AB1}" type="pres">
      <dgm:prSet presAssocID="{086F2391-03BF-4671-9B13-2EF7EAFFF8C4}" presName="Name0" presStyleCnt="0">
        <dgm:presLayoutVars>
          <dgm:chMax val="7"/>
          <dgm:dir/>
          <dgm:animLvl val="lvl"/>
          <dgm:resizeHandles val="exact"/>
        </dgm:presLayoutVars>
      </dgm:prSet>
      <dgm:spPr/>
      <dgm:t>
        <a:bodyPr/>
        <a:lstStyle/>
        <a:p>
          <a:endParaRPr lang="en-US"/>
        </a:p>
      </dgm:t>
    </dgm:pt>
    <dgm:pt modelId="{1D242AC7-18CB-4A18-A2E0-BBDDC6F7B549}" type="pres">
      <dgm:prSet presAssocID="{42F964EE-1990-448B-B002-4056A7E8C553}" presName="circle1" presStyleLbl="node1" presStyleIdx="0" presStyleCnt="1"/>
      <dgm:spPr/>
    </dgm:pt>
    <dgm:pt modelId="{A1AB7286-235E-452D-8130-2A9E0DB51E8A}" type="pres">
      <dgm:prSet presAssocID="{42F964EE-1990-448B-B002-4056A7E8C553}" presName="space" presStyleCnt="0"/>
      <dgm:spPr/>
    </dgm:pt>
    <dgm:pt modelId="{C2F84249-B597-4499-AF03-E1CF031A1ED9}" type="pres">
      <dgm:prSet presAssocID="{42F964EE-1990-448B-B002-4056A7E8C553}" presName="rect1" presStyleLbl="alignAcc1" presStyleIdx="0" presStyleCnt="1" custLinFactNeighborY="-11163"/>
      <dgm:spPr/>
      <dgm:t>
        <a:bodyPr/>
        <a:lstStyle/>
        <a:p>
          <a:endParaRPr lang="en-US"/>
        </a:p>
      </dgm:t>
    </dgm:pt>
    <dgm:pt modelId="{08413782-E650-46FB-8C3B-EF3643163DBC}" type="pres">
      <dgm:prSet presAssocID="{42F964EE-1990-448B-B002-4056A7E8C553}" presName="rect1ParTxNoCh" presStyleLbl="alignAcc1" presStyleIdx="0" presStyleCnt="1">
        <dgm:presLayoutVars>
          <dgm:chMax val="1"/>
          <dgm:bulletEnabled val="1"/>
        </dgm:presLayoutVars>
      </dgm:prSet>
      <dgm:spPr/>
      <dgm:t>
        <a:bodyPr/>
        <a:lstStyle/>
        <a:p>
          <a:endParaRPr lang="en-US"/>
        </a:p>
      </dgm:t>
    </dgm:pt>
  </dgm:ptLst>
  <dgm:cxnLst>
    <dgm:cxn modelId="{EDF782C7-2611-489A-BE78-7E22A5D3B62E}" type="presOf" srcId="{42F964EE-1990-448B-B002-4056A7E8C553}" destId="{C2F84249-B597-4499-AF03-E1CF031A1ED9}" srcOrd="0" destOrd="0" presId="urn:microsoft.com/office/officeart/2005/8/layout/target3"/>
    <dgm:cxn modelId="{D728C3D7-76CF-4E0D-97E6-E76F122A64D8}" type="presOf" srcId="{086F2391-03BF-4671-9B13-2EF7EAFFF8C4}" destId="{5169879F-CE76-4CF7-A01B-2FB3302E8AB1}" srcOrd="0" destOrd="0" presId="urn:microsoft.com/office/officeart/2005/8/layout/target3"/>
    <dgm:cxn modelId="{204A16C7-BAD2-4E5D-915E-04255548BD38}" srcId="{086F2391-03BF-4671-9B13-2EF7EAFFF8C4}" destId="{42F964EE-1990-448B-B002-4056A7E8C553}" srcOrd="0" destOrd="0" parTransId="{81216A4E-56A8-4B1B-BB17-EFE8D9CA25D4}" sibTransId="{B92F1A40-61D0-4EB4-8554-3065EEF12571}"/>
    <dgm:cxn modelId="{89FEAE32-584B-47E2-AA70-335377881FF8}" type="presOf" srcId="{42F964EE-1990-448B-B002-4056A7E8C553}" destId="{08413782-E650-46FB-8C3B-EF3643163DBC}" srcOrd="1" destOrd="0" presId="urn:microsoft.com/office/officeart/2005/8/layout/target3"/>
    <dgm:cxn modelId="{21CC4C69-1BFF-4ED2-ABF9-8372B309019F}" type="presParOf" srcId="{5169879F-CE76-4CF7-A01B-2FB3302E8AB1}" destId="{1D242AC7-18CB-4A18-A2E0-BBDDC6F7B549}" srcOrd="0" destOrd="0" presId="urn:microsoft.com/office/officeart/2005/8/layout/target3"/>
    <dgm:cxn modelId="{CD2135E0-5CBF-47E3-AFA1-368ADF74AC8E}" type="presParOf" srcId="{5169879F-CE76-4CF7-A01B-2FB3302E8AB1}" destId="{A1AB7286-235E-452D-8130-2A9E0DB51E8A}" srcOrd="1" destOrd="0" presId="urn:microsoft.com/office/officeart/2005/8/layout/target3"/>
    <dgm:cxn modelId="{335DA08E-A35B-43B2-BDA3-C0547C874923}" type="presParOf" srcId="{5169879F-CE76-4CF7-A01B-2FB3302E8AB1}" destId="{C2F84249-B597-4499-AF03-E1CF031A1ED9}" srcOrd="2" destOrd="0" presId="urn:microsoft.com/office/officeart/2005/8/layout/target3"/>
    <dgm:cxn modelId="{EFDF7004-D18F-45DD-B32D-F671129091C2}" type="presParOf" srcId="{5169879F-CE76-4CF7-A01B-2FB3302E8AB1}" destId="{08413782-E650-46FB-8C3B-EF3643163DBC}"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F7966EAA-87C8-40DA-B480-85A8AE44F3E8}" type="doc">
      <dgm:prSet loTypeId="urn:microsoft.com/office/officeart/2005/8/layout/target3" loCatId="relationship" qsTypeId="urn:microsoft.com/office/officeart/2005/8/quickstyle/simple1" qsCatId="simple" csTypeId="urn:microsoft.com/office/officeart/2005/8/colors/colorful1" csCatId="colorful" phldr="1"/>
      <dgm:spPr/>
      <dgm:t>
        <a:bodyPr/>
        <a:lstStyle/>
        <a:p>
          <a:endParaRPr lang="en-US"/>
        </a:p>
      </dgm:t>
    </dgm:pt>
    <dgm:pt modelId="{77901A7F-3744-4BE9-9AFA-EE1303C4A4D3}">
      <dgm:prSet custT="1"/>
      <dgm:spPr/>
      <dgm:t>
        <a:bodyPr/>
        <a:lstStyle/>
        <a:p>
          <a:pPr rtl="0"/>
          <a:r>
            <a:rPr lang="en-US" sz="3200" b="1" dirty="0" smtClean="0">
              <a:latin typeface="Arial" pitchFamily="34" charset="0"/>
              <a:cs typeface="Arial" pitchFamily="34" charset="0"/>
            </a:rPr>
            <a:t>Analysis of results</a:t>
          </a:r>
          <a:endParaRPr lang="en-US" sz="3200" b="1" dirty="0">
            <a:latin typeface="Arial" pitchFamily="34" charset="0"/>
            <a:cs typeface="Arial" pitchFamily="34" charset="0"/>
          </a:endParaRPr>
        </a:p>
      </dgm:t>
    </dgm:pt>
    <dgm:pt modelId="{654C9265-73FC-41B3-916F-AD9B3BAFE507}" type="parTrans" cxnId="{163C0E0A-D17D-4A31-9E9E-883B8E68F262}">
      <dgm:prSet/>
      <dgm:spPr/>
      <dgm:t>
        <a:bodyPr/>
        <a:lstStyle/>
        <a:p>
          <a:endParaRPr lang="en-US"/>
        </a:p>
      </dgm:t>
    </dgm:pt>
    <dgm:pt modelId="{8B42E45B-EEE6-4A99-97BE-E866C8CD93AB}" type="sibTrans" cxnId="{163C0E0A-D17D-4A31-9E9E-883B8E68F262}">
      <dgm:prSet/>
      <dgm:spPr/>
      <dgm:t>
        <a:bodyPr/>
        <a:lstStyle/>
        <a:p>
          <a:endParaRPr lang="en-US"/>
        </a:p>
      </dgm:t>
    </dgm:pt>
    <dgm:pt modelId="{9AE87C45-1CE8-4918-B678-57BD3E7EFA33}" type="pres">
      <dgm:prSet presAssocID="{F7966EAA-87C8-40DA-B480-85A8AE44F3E8}" presName="Name0" presStyleCnt="0">
        <dgm:presLayoutVars>
          <dgm:chMax val="7"/>
          <dgm:dir/>
          <dgm:animLvl val="lvl"/>
          <dgm:resizeHandles val="exact"/>
        </dgm:presLayoutVars>
      </dgm:prSet>
      <dgm:spPr/>
      <dgm:t>
        <a:bodyPr/>
        <a:lstStyle/>
        <a:p>
          <a:endParaRPr lang="en-US"/>
        </a:p>
      </dgm:t>
    </dgm:pt>
    <dgm:pt modelId="{2042C230-C6EC-4D4F-9AF6-B297A0930680}" type="pres">
      <dgm:prSet presAssocID="{77901A7F-3744-4BE9-9AFA-EE1303C4A4D3}" presName="circle1" presStyleLbl="node1" presStyleIdx="0" presStyleCnt="1"/>
      <dgm:spPr/>
    </dgm:pt>
    <dgm:pt modelId="{FE1AA6BA-1966-44F9-961A-61679BE16C6A}" type="pres">
      <dgm:prSet presAssocID="{77901A7F-3744-4BE9-9AFA-EE1303C4A4D3}" presName="space" presStyleCnt="0"/>
      <dgm:spPr/>
    </dgm:pt>
    <dgm:pt modelId="{83793DD9-1FF9-41D9-AA9A-AE8DC493B9BC}" type="pres">
      <dgm:prSet presAssocID="{77901A7F-3744-4BE9-9AFA-EE1303C4A4D3}" presName="rect1" presStyleLbl="alignAcc1" presStyleIdx="0" presStyleCnt="1"/>
      <dgm:spPr/>
      <dgm:t>
        <a:bodyPr/>
        <a:lstStyle/>
        <a:p>
          <a:endParaRPr lang="en-US"/>
        </a:p>
      </dgm:t>
    </dgm:pt>
    <dgm:pt modelId="{4E415D6B-5B8D-4062-A4E4-B70DBE6A4AAD}" type="pres">
      <dgm:prSet presAssocID="{77901A7F-3744-4BE9-9AFA-EE1303C4A4D3}" presName="rect1ParTxNoCh" presStyleLbl="alignAcc1" presStyleIdx="0" presStyleCnt="1">
        <dgm:presLayoutVars>
          <dgm:chMax val="1"/>
          <dgm:bulletEnabled val="1"/>
        </dgm:presLayoutVars>
      </dgm:prSet>
      <dgm:spPr/>
      <dgm:t>
        <a:bodyPr/>
        <a:lstStyle/>
        <a:p>
          <a:endParaRPr lang="en-US"/>
        </a:p>
      </dgm:t>
    </dgm:pt>
  </dgm:ptLst>
  <dgm:cxnLst>
    <dgm:cxn modelId="{8FEDBD8B-3947-42C8-A2AF-E4EA6ED2D654}" type="presOf" srcId="{77901A7F-3744-4BE9-9AFA-EE1303C4A4D3}" destId="{83793DD9-1FF9-41D9-AA9A-AE8DC493B9BC}" srcOrd="0" destOrd="0" presId="urn:microsoft.com/office/officeart/2005/8/layout/target3"/>
    <dgm:cxn modelId="{CB1CB3A8-DD8C-42B5-96BA-4E6F72E2DE18}" type="presOf" srcId="{77901A7F-3744-4BE9-9AFA-EE1303C4A4D3}" destId="{4E415D6B-5B8D-4062-A4E4-B70DBE6A4AAD}" srcOrd="1" destOrd="0" presId="urn:microsoft.com/office/officeart/2005/8/layout/target3"/>
    <dgm:cxn modelId="{B53B2750-CCEA-4390-8872-F2350B7F786A}" type="presOf" srcId="{F7966EAA-87C8-40DA-B480-85A8AE44F3E8}" destId="{9AE87C45-1CE8-4918-B678-57BD3E7EFA33}" srcOrd="0" destOrd="0" presId="urn:microsoft.com/office/officeart/2005/8/layout/target3"/>
    <dgm:cxn modelId="{163C0E0A-D17D-4A31-9E9E-883B8E68F262}" srcId="{F7966EAA-87C8-40DA-B480-85A8AE44F3E8}" destId="{77901A7F-3744-4BE9-9AFA-EE1303C4A4D3}" srcOrd="0" destOrd="0" parTransId="{654C9265-73FC-41B3-916F-AD9B3BAFE507}" sibTransId="{8B42E45B-EEE6-4A99-97BE-E866C8CD93AB}"/>
    <dgm:cxn modelId="{06D6A49F-ACCA-4E3E-86F8-E4B70F15845C}" type="presParOf" srcId="{9AE87C45-1CE8-4918-B678-57BD3E7EFA33}" destId="{2042C230-C6EC-4D4F-9AF6-B297A0930680}" srcOrd="0" destOrd="0" presId="urn:microsoft.com/office/officeart/2005/8/layout/target3"/>
    <dgm:cxn modelId="{25DA4AE7-E083-47C8-BC7A-AC3063A0B96B}" type="presParOf" srcId="{9AE87C45-1CE8-4918-B678-57BD3E7EFA33}" destId="{FE1AA6BA-1966-44F9-961A-61679BE16C6A}" srcOrd="1" destOrd="0" presId="urn:microsoft.com/office/officeart/2005/8/layout/target3"/>
    <dgm:cxn modelId="{DF20D5E2-5F4B-4729-B466-03485056BEAB}" type="presParOf" srcId="{9AE87C45-1CE8-4918-B678-57BD3E7EFA33}" destId="{83793DD9-1FF9-41D9-AA9A-AE8DC493B9BC}" srcOrd="2" destOrd="0" presId="urn:microsoft.com/office/officeart/2005/8/layout/target3"/>
    <dgm:cxn modelId="{08226492-513B-4525-977B-20BDB7077C64}" type="presParOf" srcId="{9AE87C45-1CE8-4918-B678-57BD3E7EFA33}" destId="{4E415D6B-5B8D-4062-A4E4-B70DBE6A4AAD}"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19C4DB3C-9A13-4E74-82BD-8E89C8A2D8DC}" type="doc">
      <dgm:prSet loTypeId="urn:microsoft.com/office/officeart/2005/8/layout/target3" loCatId="relationship" qsTypeId="urn:microsoft.com/office/officeart/2005/8/quickstyle/simple1" qsCatId="simple" csTypeId="urn:microsoft.com/office/officeart/2005/8/colors/colorful1" csCatId="colorful" phldr="1"/>
      <dgm:spPr/>
      <dgm:t>
        <a:bodyPr/>
        <a:lstStyle/>
        <a:p>
          <a:endParaRPr lang="en-US"/>
        </a:p>
      </dgm:t>
    </dgm:pt>
    <dgm:pt modelId="{2FBA1E52-D30D-4C21-BD71-528DE52CB622}">
      <dgm:prSet custT="1"/>
      <dgm:spPr/>
      <dgm:t>
        <a:bodyPr/>
        <a:lstStyle/>
        <a:p>
          <a:pPr rtl="0"/>
          <a:r>
            <a:rPr lang="en-US" sz="3200" b="1" dirty="0" smtClean="0">
              <a:latin typeface="Arial" pitchFamily="34" charset="0"/>
              <a:cs typeface="Arial" pitchFamily="34" charset="0"/>
            </a:rPr>
            <a:t>Questionnaire : 13 sections (1/2)</a:t>
          </a:r>
          <a:endParaRPr lang="en-US" sz="3200" b="1" dirty="0">
            <a:latin typeface="Arial" pitchFamily="34" charset="0"/>
            <a:cs typeface="Arial" pitchFamily="34" charset="0"/>
          </a:endParaRPr>
        </a:p>
      </dgm:t>
    </dgm:pt>
    <dgm:pt modelId="{26EB2AC2-FB10-4640-A26A-3A5E29D4CE5F}" type="parTrans" cxnId="{7FA5DCD7-7EBF-4CC1-8F37-433A3FBECD30}">
      <dgm:prSet/>
      <dgm:spPr/>
      <dgm:t>
        <a:bodyPr/>
        <a:lstStyle/>
        <a:p>
          <a:endParaRPr lang="en-US"/>
        </a:p>
      </dgm:t>
    </dgm:pt>
    <dgm:pt modelId="{DD452422-6CD1-43C8-B71C-5C70E8D1A071}" type="sibTrans" cxnId="{7FA5DCD7-7EBF-4CC1-8F37-433A3FBECD30}">
      <dgm:prSet/>
      <dgm:spPr/>
      <dgm:t>
        <a:bodyPr/>
        <a:lstStyle/>
        <a:p>
          <a:endParaRPr lang="en-US"/>
        </a:p>
      </dgm:t>
    </dgm:pt>
    <dgm:pt modelId="{82400207-B088-4D69-9A14-C273720033B4}" type="pres">
      <dgm:prSet presAssocID="{19C4DB3C-9A13-4E74-82BD-8E89C8A2D8DC}" presName="Name0" presStyleCnt="0">
        <dgm:presLayoutVars>
          <dgm:chMax val="7"/>
          <dgm:dir/>
          <dgm:animLvl val="lvl"/>
          <dgm:resizeHandles val="exact"/>
        </dgm:presLayoutVars>
      </dgm:prSet>
      <dgm:spPr/>
      <dgm:t>
        <a:bodyPr/>
        <a:lstStyle/>
        <a:p>
          <a:endParaRPr lang="en-US"/>
        </a:p>
      </dgm:t>
    </dgm:pt>
    <dgm:pt modelId="{AAF22BF0-DDF5-484C-9902-6F69873203A2}" type="pres">
      <dgm:prSet presAssocID="{2FBA1E52-D30D-4C21-BD71-528DE52CB622}" presName="circle1" presStyleLbl="node1" presStyleIdx="0" presStyleCnt="1"/>
      <dgm:spPr/>
    </dgm:pt>
    <dgm:pt modelId="{3368B557-DA3D-4DAA-A5A5-5A3CAC842932}" type="pres">
      <dgm:prSet presAssocID="{2FBA1E52-D30D-4C21-BD71-528DE52CB622}" presName="space" presStyleCnt="0"/>
      <dgm:spPr/>
    </dgm:pt>
    <dgm:pt modelId="{7DA2CC59-0FA0-4341-87E0-34C8DE515B4A}" type="pres">
      <dgm:prSet presAssocID="{2FBA1E52-D30D-4C21-BD71-528DE52CB622}" presName="rect1" presStyleLbl="alignAcc1" presStyleIdx="0" presStyleCnt="1"/>
      <dgm:spPr/>
      <dgm:t>
        <a:bodyPr/>
        <a:lstStyle/>
        <a:p>
          <a:endParaRPr lang="en-US"/>
        </a:p>
      </dgm:t>
    </dgm:pt>
    <dgm:pt modelId="{C647D0BB-096F-4BAE-86DE-8C1153911BEB}" type="pres">
      <dgm:prSet presAssocID="{2FBA1E52-D30D-4C21-BD71-528DE52CB622}" presName="rect1ParTxNoCh" presStyleLbl="alignAcc1" presStyleIdx="0" presStyleCnt="1">
        <dgm:presLayoutVars>
          <dgm:chMax val="1"/>
          <dgm:bulletEnabled val="1"/>
        </dgm:presLayoutVars>
      </dgm:prSet>
      <dgm:spPr/>
      <dgm:t>
        <a:bodyPr/>
        <a:lstStyle/>
        <a:p>
          <a:endParaRPr lang="en-US"/>
        </a:p>
      </dgm:t>
    </dgm:pt>
  </dgm:ptLst>
  <dgm:cxnLst>
    <dgm:cxn modelId="{9F034EB9-F9E2-41FD-AE2E-D8F424339648}" type="presOf" srcId="{2FBA1E52-D30D-4C21-BD71-528DE52CB622}" destId="{7DA2CC59-0FA0-4341-87E0-34C8DE515B4A}" srcOrd="0" destOrd="0" presId="urn:microsoft.com/office/officeart/2005/8/layout/target3"/>
    <dgm:cxn modelId="{BFE844D4-2DB5-4FBD-AD37-898BCD2B4E31}" type="presOf" srcId="{19C4DB3C-9A13-4E74-82BD-8E89C8A2D8DC}" destId="{82400207-B088-4D69-9A14-C273720033B4}" srcOrd="0" destOrd="0" presId="urn:microsoft.com/office/officeart/2005/8/layout/target3"/>
    <dgm:cxn modelId="{7FA5DCD7-7EBF-4CC1-8F37-433A3FBECD30}" srcId="{19C4DB3C-9A13-4E74-82BD-8E89C8A2D8DC}" destId="{2FBA1E52-D30D-4C21-BD71-528DE52CB622}" srcOrd="0" destOrd="0" parTransId="{26EB2AC2-FB10-4640-A26A-3A5E29D4CE5F}" sibTransId="{DD452422-6CD1-43C8-B71C-5C70E8D1A071}"/>
    <dgm:cxn modelId="{7A989BA2-FFB9-47DD-BB0B-1A3C254FE8B1}" type="presOf" srcId="{2FBA1E52-D30D-4C21-BD71-528DE52CB622}" destId="{C647D0BB-096F-4BAE-86DE-8C1153911BEB}" srcOrd="1" destOrd="0" presId="urn:microsoft.com/office/officeart/2005/8/layout/target3"/>
    <dgm:cxn modelId="{C451D236-59C6-450F-8772-BCCF4D29B87D}" type="presParOf" srcId="{82400207-B088-4D69-9A14-C273720033B4}" destId="{AAF22BF0-DDF5-484C-9902-6F69873203A2}" srcOrd="0" destOrd="0" presId="urn:microsoft.com/office/officeart/2005/8/layout/target3"/>
    <dgm:cxn modelId="{FCE9362C-7444-425F-AD51-E333DEE83B22}" type="presParOf" srcId="{82400207-B088-4D69-9A14-C273720033B4}" destId="{3368B557-DA3D-4DAA-A5A5-5A3CAC842932}" srcOrd="1" destOrd="0" presId="urn:microsoft.com/office/officeart/2005/8/layout/target3"/>
    <dgm:cxn modelId="{8547D22B-CBCF-400E-84F4-B634D611791B}" type="presParOf" srcId="{82400207-B088-4D69-9A14-C273720033B4}" destId="{7DA2CC59-0FA0-4341-87E0-34C8DE515B4A}" srcOrd="2" destOrd="0" presId="urn:microsoft.com/office/officeart/2005/8/layout/target3"/>
    <dgm:cxn modelId="{60BE2988-6B17-435B-AD18-5382D66C28D0}" type="presParOf" srcId="{82400207-B088-4D69-9A14-C273720033B4}" destId="{C647D0BB-096F-4BAE-86DE-8C1153911BEB}"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19C4DB3C-9A13-4E74-82BD-8E89C8A2D8DC}" type="doc">
      <dgm:prSet loTypeId="urn:microsoft.com/office/officeart/2005/8/layout/target3" loCatId="relationship" qsTypeId="urn:microsoft.com/office/officeart/2005/8/quickstyle/simple1" qsCatId="simple" csTypeId="urn:microsoft.com/office/officeart/2005/8/colors/colorful1" csCatId="colorful" phldr="1"/>
      <dgm:spPr/>
      <dgm:t>
        <a:bodyPr/>
        <a:lstStyle/>
        <a:p>
          <a:endParaRPr lang="en-US"/>
        </a:p>
      </dgm:t>
    </dgm:pt>
    <dgm:pt modelId="{2FBA1E52-D30D-4C21-BD71-528DE52CB622}">
      <dgm:prSet custT="1"/>
      <dgm:spPr/>
      <dgm:t>
        <a:bodyPr/>
        <a:lstStyle/>
        <a:p>
          <a:pPr rtl="0"/>
          <a:r>
            <a:rPr lang="en-US" sz="3200" b="1" dirty="0" smtClean="0">
              <a:latin typeface="Arial" pitchFamily="34" charset="0"/>
              <a:cs typeface="Arial" pitchFamily="34" charset="0"/>
            </a:rPr>
            <a:t>Questionnaire : 13 sections (2/2)</a:t>
          </a:r>
          <a:endParaRPr lang="en-US" sz="3200" b="1" dirty="0">
            <a:latin typeface="Arial" pitchFamily="34" charset="0"/>
            <a:cs typeface="Arial" pitchFamily="34" charset="0"/>
          </a:endParaRPr>
        </a:p>
      </dgm:t>
    </dgm:pt>
    <dgm:pt modelId="{26EB2AC2-FB10-4640-A26A-3A5E29D4CE5F}" type="parTrans" cxnId="{7FA5DCD7-7EBF-4CC1-8F37-433A3FBECD30}">
      <dgm:prSet/>
      <dgm:spPr/>
      <dgm:t>
        <a:bodyPr/>
        <a:lstStyle/>
        <a:p>
          <a:endParaRPr lang="en-US"/>
        </a:p>
      </dgm:t>
    </dgm:pt>
    <dgm:pt modelId="{DD452422-6CD1-43C8-B71C-5C70E8D1A071}" type="sibTrans" cxnId="{7FA5DCD7-7EBF-4CC1-8F37-433A3FBECD30}">
      <dgm:prSet/>
      <dgm:spPr/>
      <dgm:t>
        <a:bodyPr/>
        <a:lstStyle/>
        <a:p>
          <a:endParaRPr lang="en-US"/>
        </a:p>
      </dgm:t>
    </dgm:pt>
    <dgm:pt modelId="{82400207-B088-4D69-9A14-C273720033B4}" type="pres">
      <dgm:prSet presAssocID="{19C4DB3C-9A13-4E74-82BD-8E89C8A2D8DC}" presName="Name0" presStyleCnt="0">
        <dgm:presLayoutVars>
          <dgm:chMax val="7"/>
          <dgm:dir/>
          <dgm:animLvl val="lvl"/>
          <dgm:resizeHandles val="exact"/>
        </dgm:presLayoutVars>
      </dgm:prSet>
      <dgm:spPr/>
      <dgm:t>
        <a:bodyPr/>
        <a:lstStyle/>
        <a:p>
          <a:endParaRPr lang="en-US"/>
        </a:p>
      </dgm:t>
    </dgm:pt>
    <dgm:pt modelId="{AAF22BF0-DDF5-484C-9902-6F69873203A2}" type="pres">
      <dgm:prSet presAssocID="{2FBA1E52-D30D-4C21-BD71-528DE52CB622}" presName="circle1" presStyleLbl="node1" presStyleIdx="0" presStyleCnt="1"/>
      <dgm:spPr/>
    </dgm:pt>
    <dgm:pt modelId="{3368B557-DA3D-4DAA-A5A5-5A3CAC842932}" type="pres">
      <dgm:prSet presAssocID="{2FBA1E52-D30D-4C21-BD71-528DE52CB622}" presName="space" presStyleCnt="0"/>
      <dgm:spPr/>
    </dgm:pt>
    <dgm:pt modelId="{7DA2CC59-0FA0-4341-87E0-34C8DE515B4A}" type="pres">
      <dgm:prSet presAssocID="{2FBA1E52-D30D-4C21-BD71-528DE52CB622}" presName="rect1" presStyleLbl="alignAcc1" presStyleIdx="0" presStyleCnt="1"/>
      <dgm:spPr/>
      <dgm:t>
        <a:bodyPr/>
        <a:lstStyle/>
        <a:p>
          <a:endParaRPr lang="en-US"/>
        </a:p>
      </dgm:t>
    </dgm:pt>
    <dgm:pt modelId="{C647D0BB-096F-4BAE-86DE-8C1153911BEB}" type="pres">
      <dgm:prSet presAssocID="{2FBA1E52-D30D-4C21-BD71-528DE52CB622}" presName="rect1ParTxNoCh" presStyleLbl="alignAcc1" presStyleIdx="0" presStyleCnt="1">
        <dgm:presLayoutVars>
          <dgm:chMax val="1"/>
          <dgm:bulletEnabled val="1"/>
        </dgm:presLayoutVars>
      </dgm:prSet>
      <dgm:spPr/>
      <dgm:t>
        <a:bodyPr/>
        <a:lstStyle/>
        <a:p>
          <a:endParaRPr lang="en-US"/>
        </a:p>
      </dgm:t>
    </dgm:pt>
  </dgm:ptLst>
  <dgm:cxnLst>
    <dgm:cxn modelId="{16CC9AF9-2510-4E8A-B68A-3EABC1C27A7A}" type="presOf" srcId="{19C4DB3C-9A13-4E74-82BD-8E89C8A2D8DC}" destId="{82400207-B088-4D69-9A14-C273720033B4}" srcOrd="0" destOrd="0" presId="urn:microsoft.com/office/officeart/2005/8/layout/target3"/>
    <dgm:cxn modelId="{7FA5DCD7-7EBF-4CC1-8F37-433A3FBECD30}" srcId="{19C4DB3C-9A13-4E74-82BD-8E89C8A2D8DC}" destId="{2FBA1E52-D30D-4C21-BD71-528DE52CB622}" srcOrd="0" destOrd="0" parTransId="{26EB2AC2-FB10-4640-A26A-3A5E29D4CE5F}" sibTransId="{DD452422-6CD1-43C8-B71C-5C70E8D1A071}"/>
    <dgm:cxn modelId="{D509C819-EE72-475A-AA77-F211E2260192}" type="presOf" srcId="{2FBA1E52-D30D-4C21-BD71-528DE52CB622}" destId="{7DA2CC59-0FA0-4341-87E0-34C8DE515B4A}" srcOrd="0" destOrd="0" presId="urn:microsoft.com/office/officeart/2005/8/layout/target3"/>
    <dgm:cxn modelId="{CA367DA6-098F-46DB-8C33-F2D0211D6125}" type="presOf" srcId="{2FBA1E52-D30D-4C21-BD71-528DE52CB622}" destId="{C647D0BB-096F-4BAE-86DE-8C1153911BEB}" srcOrd="1" destOrd="0" presId="urn:microsoft.com/office/officeart/2005/8/layout/target3"/>
    <dgm:cxn modelId="{2C1ED2BE-8E18-472E-93C2-9D5EAE502BAA}" type="presParOf" srcId="{82400207-B088-4D69-9A14-C273720033B4}" destId="{AAF22BF0-DDF5-484C-9902-6F69873203A2}" srcOrd="0" destOrd="0" presId="urn:microsoft.com/office/officeart/2005/8/layout/target3"/>
    <dgm:cxn modelId="{F020FC18-F813-4752-B3D6-5DDEB25EE38C}" type="presParOf" srcId="{82400207-B088-4D69-9A14-C273720033B4}" destId="{3368B557-DA3D-4DAA-A5A5-5A3CAC842932}" srcOrd="1" destOrd="0" presId="urn:microsoft.com/office/officeart/2005/8/layout/target3"/>
    <dgm:cxn modelId="{C48EFCB1-5815-44BF-B509-22F83E725D5D}" type="presParOf" srcId="{82400207-B088-4D69-9A14-C273720033B4}" destId="{7DA2CC59-0FA0-4341-87E0-34C8DE515B4A}" srcOrd="2" destOrd="0" presId="urn:microsoft.com/office/officeart/2005/8/layout/target3"/>
    <dgm:cxn modelId="{B3587CF5-25B5-4971-A967-EDB8C2A973AA}" type="presParOf" srcId="{82400207-B088-4D69-9A14-C273720033B4}" destId="{C647D0BB-096F-4BAE-86DE-8C1153911BEB}"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4D89B3B-8D90-493C-967D-85CF721860C3}" type="doc">
      <dgm:prSet loTypeId="urn:microsoft.com/office/officeart/2005/8/layout/target3" loCatId="relationship" qsTypeId="urn:microsoft.com/office/officeart/2005/8/quickstyle/simple1" qsCatId="simple" csTypeId="urn:microsoft.com/office/officeart/2005/8/colors/colorful1" csCatId="colorful"/>
      <dgm:spPr/>
      <dgm:t>
        <a:bodyPr/>
        <a:lstStyle/>
        <a:p>
          <a:endParaRPr lang="en-US"/>
        </a:p>
      </dgm:t>
    </dgm:pt>
    <dgm:pt modelId="{55B7A5B5-90CF-416E-B2D3-509F24FBDE6C}">
      <dgm:prSet custT="1"/>
      <dgm:spPr/>
      <dgm:t>
        <a:bodyPr/>
        <a:lstStyle/>
        <a:p>
          <a:pPr rtl="0"/>
          <a:r>
            <a:rPr lang="en-US" sz="3200" b="1" dirty="0" smtClean="0">
              <a:latin typeface="Arial" pitchFamily="34" charset="0"/>
              <a:cs typeface="Arial" pitchFamily="34" charset="0"/>
            </a:rPr>
            <a:t>Goals of today’s meeting</a:t>
          </a:r>
          <a:endParaRPr lang="en-US" sz="3200" b="1" dirty="0">
            <a:latin typeface="Arial" pitchFamily="34" charset="0"/>
            <a:cs typeface="Arial" pitchFamily="34" charset="0"/>
          </a:endParaRPr>
        </a:p>
      </dgm:t>
    </dgm:pt>
    <dgm:pt modelId="{2D7870A4-8951-4424-8999-FB6C592A82E3}" type="parTrans" cxnId="{F0BE6036-5F75-4B11-985A-46C9CE5EB6C0}">
      <dgm:prSet/>
      <dgm:spPr/>
      <dgm:t>
        <a:bodyPr/>
        <a:lstStyle/>
        <a:p>
          <a:endParaRPr lang="en-US"/>
        </a:p>
      </dgm:t>
    </dgm:pt>
    <dgm:pt modelId="{C459B9DC-C93D-463B-BC24-5EB1FDE395C9}" type="sibTrans" cxnId="{F0BE6036-5F75-4B11-985A-46C9CE5EB6C0}">
      <dgm:prSet/>
      <dgm:spPr/>
      <dgm:t>
        <a:bodyPr/>
        <a:lstStyle/>
        <a:p>
          <a:endParaRPr lang="en-US"/>
        </a:p>
      </dgm:t>
    </dgm:pt>
    <dgm:pt modelId="{AA27FC3F-520E-4CE2-9C70-B0BDD972BCE6}" type="pres">
      <dgm:prSet presAssocID="{74D89B3B-8D90-493C-967D-85CF721860C3}" presName="Name0" presStyleCnt="0">
        <dgm:presLayoutVars>
          <dgm:chMax val="7"/>
          <dgm:dir/>
          <dgm:animLvl val="lvl"/>
          <dgm:resizeHandles val="exact"/>
        </dgm:presLayoutVars>
      </dgm:prSet>
      <dgm:spPr/>
      <dgm:t>
        <a:bodyPr/>
        <a:lstStyle/>
        <a:p>
          <a:endParaRPr lang="en-US"/>
        </a:p>
      </dgm:t>
    </dgm:pt>
    <dgm:pt modelId="{4E149F4A-BB63-4611-B8BF-5B34B3669178}" type="pres">
      <dgm:prSet presAssocID="{55B7A5B5-90CF-416E-B2D3-509F24FBDE6C}" presName="circle1" presStyleLbl="node1" presStyleIdx="0" presStyleCnt="1"/>
      <dgm:spPr/>
    </dgm:pt>
    <dgm:pt modelId="{E116DFAF-7F1C-45C5-AFC9-BB06F1A44345}" type="pres">
      <dgm:prSet presAssocID="{55B7A5B5-90CF-416E-B2D3-509F24FBDE6C}" presName="space" presStyleCnt="0"/>
      <dgm:spPr/>
    </dgm:pt>
    <dgm:pt modelId="{25FE5AD4-FAF4-4296-9A92-61ADF1589BBC}" type="pres">
      <dgm:prSet presAssocID="{55B7A5B5-90CF-416E-B2D3-509F24FBDE6C}" presName="rect1" presStyleLbl="alignAcc1" presStyleIdx="0" presStyleCnt="1" custLinFactNeighborY="1984"/>
      <dgm:spPr/>
      <dgm:t>
        <a:bodyPr/>
        <a:lstStyle/>
        <a:p>
          <a:endParaRPr lang="en-US"/>
        </a:p>
      </dgm:t>
    </dgm:pt>
    <dgm:pt modelId="{4BDBB889-6B52-43F8-B63F-B6B84C998D29}" type="pres">
      <dgm:prSet presAssocID="{55B7A5B5-90CF-416E-B2D3-509F24FBDE6C}" presName="rect1ParTxNoCh" presStyleLbl="alignAcc1" presStyleIdx="0" presStyleCnt="1">
        <dgm:presLayoutVars>
          <dgm:chMax val="1"/>
          <dgm:bulletEnabled val="1"/>
        </dgm:presLayoutVars>
      </dgm:prSet>
      <dgm:spPr/>
      <dgm:t>
        <a:bodyPr/>
        <a:lstStyle/>
        <a:p>
          <a:endParaRPr lang="en-US"/>
        </a:p>
      </dgm:t>
    </dgm:pt>
  </dgm:ptLst>
  <dgm:cxnLst>
    <dgm:cxn modelId="{C3507AA5-9A89-471A-A37A-FC6DA711A122}" type="presOf" srcId="{55B7A5B5-90CF-416E-B2D3-509F24FBDE6C}" destId="{25FE5AD4-FAF4-4296-9A92-61ADF1589BBC}" srcOrd="0" destOrd="0" presId="urn:microsoft.com/office/officeart/2005/8/layout/target3"/>
    <dgm:cxn modelId="{CFFCD118-F31D-4E6D-A85D-618DDB2B17AB}" type="presOf" srcId="{55B7A5B5-90CF-416E-B2D3-509F24FBDE6C}" destId="{4BDBB889-6B52-43F8-B63F-B6B84C998D29}" srcOrd="1" destOrd="0" presId="urn:microsoft.com/office/officeart/2005/8/layout/target3"/>
    <dgm:cxn modelId="{F0BE6036-5F75-4B11-985A-46C9CE5EB6C0}" srcId="{74D89B3B-8D90-493C-967D-85CF721860C3}" destId="{55B7A5B5-90CF-416E-B2D3-509F24FBDE6C}" srcOrd="0" destOrd="0" parTransId="{2D7870A4-8951-4424-8999-FB6C592A82E3}" sibTransId="{C459B9DC-C93D-463B-BC24-5EB1FDE395C9}"/>
    <dgm:cxn modelId="{E702BF75-5469-4468-A027-EEB3CF2F1F9D}" type="presOf" srcId="{74D89B3B-8D90-493C-967D-85CF721860C3}" destId="{AA27FC3F-520E-4CE2-9C70-B0BDD972BCE6}" srcOrd="0" destOrd="0" presId="urn:microsoft.com/office/officeart/2005/8/layout/target3"/>
    <dgm:cxn modelId="{1909BCDD-78B2-41D2-B15B-D81736E16F4D}" type="presParOf" srcId="{AA27FC3F-520E-4CE2-9C70-B0BDD972BCE6}" destId="{4E149F4A-BB63-4611-B8BF-5B34B3669178}" srcOrd="0" destOrd="0" presId="urn:microsoft.com/office/officeart/2005/8/layout/target3"/>
    <dgm:cxn modelId="{FFECB43F-9339-4C70-B068-2669001B0D84}" type="presParOf" srcId="{AA27FC3F-520E-4CE2-9C70-B0BDD972BCE6}" destId="{E116DFAF-7F1C-45C5-AFC9-BB06F1A44345}" srcOrd="1" destOrd="0" presId="urn:microsoft.com/office/officeart/2005/8/layout/target3"/>
    <dgm:cxn modelId="{222FDEC4-D6CA-4471-A868-863B0031C54F}" type="presParOf" srcId="{AA27FC3F-520E-4CE2-9C70-B0BDD972BCE6}" destId="{25FE5AD4-FAF4-4296-9A92-61ADF1589BBC}" srcOrd="2" destOrd="0" presId="urn:microsoft.com/office/officeart/2005/8/layout/target3"/>
    <dgm:cxn modelId="{A252F8E3-6497-4072-AE29-86BF1E54FD71}" type="presParOf" srcId="{AA27FC3F-520E-4CE2-9C70-B0BDD972BCE6}" destId="{4BDBB889-6B52-43F8-B63F-B6B84C998D29}"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19C4DB3C-9A13-4E74-82BD-8E89C8A2D8DC}" type="doc">
      <dgm:prSet loTypeId="urn:microsoft.com/office/officeart/2005/8/layout/target3" loCatId="relationship" qsTypeId="urn:microsoft.com/office/officeart/2005/8/quickstyle/simple1" qsCatId="simple" csTypeId="urn:microsoft.com/office/officeart/2005/8/colors/colorful1" csCatId="colorful" phldr="1"/>
      <dgm:spPr/>
      <dgm:t>
        <a:bodyPr/>
        <a:lstStyle/>
        <a:p>
          <a:endParaRPr lang="en-US"/>
        </a:p>
      </dgm:t>
    </dgm:pt>
    <dgm:pt modelId="{2FBA1E52-D30D-4C21-BD71-528DE52CB622}">
      <dgm:prSet custT="1"/>
      <dgm:spPr/>
      <dgm:t>
        <a:bodyPr/>
        <a:lstStyle/>
        <a:p>
          <a:pPr rtl="0"/>
          <a:r>
            <a:rPr lang="en-US" sz="3200" b="1" dirty="0" smtClean="0">
              <a:latin typeface="Arial" pitchFamily="34" charset="0"/>
              <a:cs typeface="Arial" pitchFamily="34" charset="0"/>
            </a:rPr>
            <a:t>Questionnaire : 55 indicators</a:t>
          </a:r>
          <a:endParaRPr lang="en-US" sz="3200" b="1" dirty="0">
            <a:latin typeface="Arial" pitchFamily="34" charset="0"/>
            <a:cs typeface="Arial" pitchFamily="34" charset="0"/>
          </a:endParaRPr>
        </a:p>
      </dgm:t>
    </dgm:pt>
    <dgm:pt modelId="{26EB2AC2-FB10-4640-A26A-3A5E29D4CE5F}" type="parTrans" cxnId="{7FA5DCD7-7EBF-4CC1-8F37-433A3FBECD30}">
      <dgm:prSet/>
      <dgm:spPr/>
      <dgm:t>
        <a:bodyPr/>
        <a:lstStyle/>
        <a:p>
          <a:endParaRPr lang="en-US"/>
        </a:p>
      </dgm:t>
    </dgm:pt>
    <dgm:pt modelId="{DD452422-6CD1-43C8-B71C-5C70E8D1A071}" type="sibTrans" cxnId="{7FA5DCD7-7EBF-4CC1-8F37-433A3FBECD30}">
      <dgm:prSet/>
      <dgm:spPr/>
      <dgm:t>
        <a:bodyPr/>
        <a:lstStyle/>
        <a:p>
          <a:endParaRPr lang="en-US"/>
        </a:p>
      </dgm:t>
    </dgm:pt>
    <dgm:pt modelId="{82400207-B088-4D69-9A14-C273720033B4}" type="pres">
      <dgm:prSet presAssocID="{19C4DB3C-9A13-4E74-82BD-8E89C8A2D8DC}" presName="Name0" presStyleCnt="0">
        <dgm:presLayoutVars>
          <dgm:chMax val="7"/>
          <dgm:dir/>
          <dgm:animLvl val="lvl"/>
          <dgm:resizeHandles val="exact"/>
        </dgm:presLayoutVars>
      </dgm:prSet>
      <dgm:spPr/>
      <dgm:t>
        <a:bodyPr/>
        <a:lstStyle/>
        <a:p>
          <a:endParaRPr lang="en-US"/>
        </a:p>
      </dgm:t>
    </dgm:pt>
    <dgm:pt modelId="{AAF22BF0-DDF5-484C-9902-6F69873203A2}" type="pres">
      <dgm:prSet presAssocID="{2FBA1E52-D30D-4C21-BD71-528DE52CB622}" presName="circle1" presStyleLbl="node1" presStyleIdx="0" presStyleCnt="1"/>
      <dgm:spPr/>
    </dgm:pt>
    <dgm:pt modelId="{3368B557-DA3D-4DAA-A5A5-5A3CAC842932}" type="pres">
      <dgm:prSet presAssocID="{2FBA1E52-D30D-4C21-BD71-528DE52CB622}" presName="space" presStyleCnt="0"/>
      <dgm:spPr/>
    </dgm:pt>
    <dgm:pt modelId="{7DA2CC59-0FA0-4341-87E0-34C8DE515B4A}" type="pres">
      <dgm:prSet presAssocID="{2FBA1E52-D30D-4C21-BD71-528DE52CB622}" presName="rect1" presStyleLbl="alignAcc1" presStyleIdx="0" presStyleCnt="1"/>
      <dgm:spPr/>
      <dgm:t>
        <a:bodyPr/>
        <a:lstStyle/>
        <a:p>
          <a:endParaRPr lang="en-US"/>
        </a:p>
      </dgm:t>
    </dgm:pt>
    <dgm:pt modelId="{C647D0BB-096F-4BAE-86DE-8C1153911BEB}" type="pres">
      <dgm:prSet presAssocID="{2FBA1E52-D30D-4C21-BD71-528DE52CB622}" presName="rect1ParTxNoCh" presStyleLbl="alignAcc1" presStyleIdx="0" presStyleCnt="1">
        <dgm:presLayoutVars>
          <dgm:chMax val="1"/>
          <dgm:bulletEnabled val="1"/>
        </dgm:presLayoutVars>
      </dgm:prSet>
      <dgm:spPr/>
      <dgm:t>
        <a:bodyPr/>
        <a:lstStyle/>
        <a:p>
          <a:endParaRPr lang="en-US"/>
        </a:p>
      </dgm:t>
    </dgm:pt>
  </dgm:ptLst>
  <dgm:cxnLst>
    <dgm:cxn modelId="{1F18EAA7-3FF9-402D-B968-60F0E4CAF292}" type="presOf" srcId="{2FBA1E52-D30D-4C21-BD71-528DE52CB622}" destId="{7DA2CC59-0FA0-4341-87E0-34C8DE515B4A}" srcOrd="0" destOrd="0" presId="urn:microsoft.com/office/officeart/2005/8/layout/target3"/>
    <dgm:cxn modelId="{E21AA28A-C139-42B4-8819-9AC2EC47B274}" type="presOf" srcId="{2FBA1E52-D30D-4C21-BD71-528DE52CB622}" destId="{C647D0BB-096F-4BAE-86DE-8C1153911BEB}" srcOrd="1" destOrd="0" presId="urn:microsoft.com/office/officeart/2005/8/layout/target3"/>
    <dgm:cxn modelId="{7FA5DCD7-7EBF-4CC1-8F37-433A3FBECD30}" srcId="{19C4DB3C-9A13-4E74-82BD-8E89C8A2D8DC}" destId="{2FBA1E52-D30D-4C21-BD71-528DE52CB622}" srcOrd="0" destOrd="0" parTransId="{26EB2AC2-FB10-4640-A26A-3A5E29D4CE5F}" sibTransId="{DD452422-6CD1-43C8-B71C-5C70E8D1A071}"/>
    <dgm:cxn modelId="{3E77211C-3F38-44C6-9234-21877C1B7DD7}" type="presOf" srcId="{19C4DB3C-9A13-4E74-82BD-8E89C8A2D8DC}" destId="{82400207-B088-4D69-9A14-C273720033B4}" srcOrd="0" destOrd="0" presId="urn:microsoft.com/office/officeart/2005/8/layout/target3"/>
    <dgm:cxn modelId="{B24CC5C7-BD94-4E1C-BF86-B5C14FCDA9B0}" type="presParOf" srcId="{82400207-B088-4D69-9A14-C273720033B4}" destId="{AAF22BF0-DDF5-484C-9902-6F69873203A2}" srcOrd="0" destOrd="0" presId="urn:microsoft.com/office/officeart/2005/8/layout/target3"/>
    <dgm:cxn modelId="{44A0A96F-56F0-4D4B-BE86-EB6D8A1C271B}" type="presParOf" srcId="{82400207-B088-4D69-9A14-C273720033B4}" destId="{3368B557-DA3D-4DAA-A5A5-5A3CAC842932}" srcOrd="1" destOrd="0" presId="urn:microsoft.com/office/officeart/2005/8/layout/target3"/>
    <dgm:cxn modelId="{D42620F1-6174-480C-94CF-3AE47C1A8F78}" type="presParOf" srcId="{82400207-B088-4D69-9A14-C273720033B4}" destId="{7DA2CC59-0FA0-4341-87E0-34C8DE515B4A}" srcOrd="2" destOrd="0" presId="urn:microsoft.com/office/officeart/2005/8/layout/target3"/>
    <dgm:cxn modelId="{FF0D3652-2B07-4531-9E77-85D18C16341E}" type="presParOf" srcId="{82400207-B088-4D69-9A14-C273720033B4}" destId="{C647D0BB-096F-4BAE-86DE-8C1153911BEB}"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19C4DB3C-9A13-4E74-82BD-8E89C8A2D8DC}" type="doc">
      <dgm:prSet loTypeId="urn:microsoft.com/office/officeart/2005/8/layout/target3" loCatId="relationship" qsTypeId="urn:microsoft.com/office/officeart/2005/8/quickstyle/simple1" qsCatId="simple" csTypeId="urn:microsoft.com/office/officeart/2005/8/colors/colorful1" csCatId="colorful" phldr="1"/>
      <dgm:spPr/>
      <dgm:t>
        <a:bodyPr/>
        <a:lstStyle/>
        <a:p>
          <a:endParaRPr lang="en-US"/>
        </a:p>
      </dgm:t>
    </dgm:pt>
    <dgm:pt modelId="{2FBA1E52-D30D-4C21-BD71-528DE52CB622}">
      <dgm:prSet custT="1"/>
      <dgm:spPr/>
      <dgm:t>
        <a:bodyPr/>
        <a:lstStyle/>
        <a:p>
          <a:pPr rtl="0"/>
          <a:r>
            <a:rPr lang="en-US" sz="3200" b="1" dirty="0" smtClean="0">
              <a:latin typeface="Arial" pitchFamily="34" charset="0"/>
              <a:cs typeface="Arial" pitchFamily="34" charset="0"/>
            </a:rPr>
            <a:t>Economy sectors</a:t>
          </a:r>
          <a:endParaRPr lang="en-US" sz="3200" b="1" dirty="0">
            <a:latin typeface="Arial" pitchFamily="34" charset="0"/>
            <a:cs typeface="Arial" pitchFamily="34" charset="0"/>
          </a:endParaRPr>
        </a:p>
      </dgm:t>
    </dgm:pt>
    <dgm:pt modelId="{26EB2AC2-FB10-4640-A26A-3A5E29D4CE5F}" type="parTrans" cxnId="{7FA5DCD7-7EBF-4CC1-8F37-433A3FBECD30}">
      <dgm:prSet/>
      <dgm:spPr/>
      <dgm:t>
        <a:bodyPr/>
        <a:lstStyle/>
        <a:p>
          <a:endParaRPr lang="en-US"/>
        </a:p>
      </dgm:t>
    </dgm:pt>
    <dgm:pt modelId="{DD452422-6CD1-43C8-B71C-5C70E8D1A071}" type="sibTrans" cxnId="{7FA5DCD7-7EBF-4CC1-8F37-433A3FBECD30}">
      <dgm:prSet/>
      <dgm:spPr/>
      <dgm:t>
        <a:bodyPr/>
        <a:lstStyle/>
        <a:p>
          <a:endParaRPr lang="en-US"/>
        </a:p>
      </dgm:t>
    </dgm:pt>
    <dgm:pt modelId="{82400207-B088-4D69-9A14-C273720033B4}" type="pres">
      <dgm:prSet presAssocID="{19C4DB3C-9A13-4E74-82BD-8E89C8A2D8DC}" presName="Name0" presStyleCnt="0">
        <dgm:presLayoutVars>
          <dgm:chMax val="7"/>
          <dgm:dir/>
          <dgm:animLvl val="lvl"/>
          <dgm:resizeHandles val="exact"/>
        </dgm:presLayoutVars>
      </dgm:prSet>
      <dgm:spPr/>
      <dgm:t>
        <a:bodyPr/>
        <a:lstStyle/>
        <a:p>
          <a:endParaRPr lang="en-US"/>
        </a:p>
      </dgm:t>
    </dgm:pt>
    <dgm:pt modelId="{AAF22BF0-DDF5-484C-9902-6F69873203A2}" type="pres">
      <dgm:prSet presAssocID="{2FBA1E52-D30D-4C21-BD71-528DE52CB622}" presName="circle1" presStyleLbl="node1" presStyleIdx="0" presStyleCnt="1"/>
      <dgm:spPr/>
    </dgm:pt>
    <dgm:pt modelId="{3368B557-DA3D-4DAA-A5A5-5A3CAC842932}" type="pres">
      <dgm:prSet presAssocID="{2FBA1E52-D30D-4C21-BD71-528DE52CB622}" presName="space" presStyleCnt="0"/>
      <dgm:spPr/>
    </dgm:pt>
    <dgm:pt modelId="{7DA2CC59-0FA0-4341-87E0-34C8DE515B4A}" type="pres">
      <dgm:prSet presAssocID="{2FBA1E52-D30D-4C21-BD71-528DE52CB622}" presName="rect1" presStyleLbl="alignAcc1" presStyleIdx="0" presStyleCnt="1"/>
      <dgm:spPr/>
      <dgm:t>
        <a:bodyPr/>
        <a:lstStyle/>
        <a:p>
          <a:endParaRPr lang="en-US"/>
        </a:p>
      </dgm:t>
    </dgm:pt>
    <dgm:pt modelId="{C647D0BB-096F-4BAE-86DE-8C1153911BEB}" type="pres">
      <dgm:prSet presAssocID="{2FBA1E52-D30D-4C21-BD71-528DE52CB622}" presName="rect1ParTxNoCh" presStyleLbl="alignAcc1" presStyleIdx="0" presStyleCnt="1">
        <dgm:presLayoutVars>
          <dgm:chMax val="1"/>
          <dgm:bulletEnabled val="1"/>
        </dgm:presLayoutVars>
      </dgm:prSet>
      <dgm:spPr/>
      <dgm:t>
        <a:bodyPr/>
        <a:lstStyle/>
        <a:p>
          <a:endParaRPr lang="en-US"/>
        </a:p>
      </dgm:t>
    </dgm:pt>
  </dgm:ptLst>
  <dgm:cxnLst>
    <dgm:cxn modelId="{3378A3DD-E79F-4496-838B-2B23826F5C67}" type="presOf" srcId="{2FBA1E52-D30D-4C21-BD71-528DE52CB622}" destId="{C647D0BB-096F-4BAE-86DE-8C1153911BEB}" srcOrd="1" destOrd="0" presId="urn:microsoft.com/office/officeart/2005/8/layout/target3"/>
    <dgm:cxn modelId="{C544434B-4459-4219-B8AC-04FDDE950C8F}" type="presOf" srcId="{19C4DB3C-9A13-4E74-82BD-8E89C8A2D8DC}" destId="{82400207-B088-4D69-9A14-C273720033B4}" srcOrd="0" destOrd="0" presId="urn:microsoft.com/office/officeart/2005/8/layout/target3"/>
    <dgm:cxn modelId="{7FA5DCD7-7EBF-4CC1-8F37-433A3FBECD30}" srcId="{19C4DB3C-9A13-4E74-82BD-8E89C8A2D8DC}" destId="{2FBA1E52-D30D-4C21-BD71-528DE52CB622}" srcOrd="0" destOrd="0" parTransId="{26EB2AC2-FB10-4640-A26A-3A5E29D4CE5F}" sibTransId="{DD452422-6CD1-43C8-B71C-5C70E8D1A071}"/>
    <dgm:cxn modelId="{5CA167D7-2187-4F81-A532-DE6CE3307A91}" type="presOf" srcId="{2FBA1E52-D30D-4C21-BD71-528DE52CB622}" destId="{7DA2CC59-0FA0-4341-87E0-34C8DE515B4A}" srcOrd="0" destOrd="0" presId="urn:microsoft.com/office/officeart/2005/8/layout/target3"/>
    <dgm:cxn modelId="{CD89455A-CF93-4610-BC21-A21383EBA7BB}" type="presParOf" srcId="{82400207-B088-4D69-9A14-C273720033B4}" destId="{AAF22BF0-DDF5-484C-9902-6F69873203A2}" srcOrd="0" destOrd="0" presId="urn:microsoft.com/office/officeart/2005/8/layout/target3"/>
    <dgm:cxn modelId="{825FB61F-841A-4CF8-A1BA-26DD3ADAD591}" type="presParOf" srcId="{82400207-B088-4D69-9A14-C273720033B4}" destId="{3368B557-DA3D-4DAA-A5A5-5A3CAC842932}" srcOrd="1" destOrd="0" presId="urn:microsoft.com/office/officeart/2005/8/layout/target3"/>
    <dgm:cxn modelId="{3898871B-B550-4F55-BDA6-329601F70AE1}" type="presParOf" srcId="{82400207-B088-4D69-9A14-C273720033B4}" destId="{7DA2CC59-0FA0-4341-87E0-34C8DE515B4A}" srcOrd="2" destOrd="0" presId="urn:microsoft.com/office/officeart/2005/8/layout/target3"/>
    <dgm:cxn modelId="{3B159902-7650-424E-B7B8-1AAB3F52F83D}" type="presParOf" srcId="{82400207-B088-4D69-9A14-C273720033B4}" destId="{C647D0BB-096F-4BAE-86DE-8C1153911BEB}"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19C4DB3C-9A13-4E74-82BD-8E89C8A2D8DC}" type="doc">
      <dgm:prSet loTypeId="urn:microsoft.com/office/officeart/2005/8/layout/target3" loCatId="relationship" qsTypeId="urn:microsoft.com/office/officeart/2005/8/quickstyle/simple1" qsCatId="simple" csTypeId="urn:microsoft.com/office/officeart/2005/8/colors/colorful1" csCatId="colorful" phldr="1"/>
      <dgm:spPr/>
      <dgm:t>
        <a:bodyPr/>
        <a:lstStyle/>
        <a:p>
          <a:endParaRPr lang="en-US"/>
        </a:p>
      </dgm:t>
    </dgm:pt>
    <dgm:pt modelId="{2FBA1E52-D30D-4C21-BD71-528DE52CB622}">
      <dgm:prSet custT="1"/>
      <dgm:spPr/>
      <dgm:t>
        <a:bodyPr/>
        <a:lstStyle/>
        <a:p>
          <a:pPr rtl="0"/>
          <a:r>
            <a:rPr lang="en-US" sz="3200" b="1" dirty="0" smtClean="0">
              <a:latin typeface="Arial" pitchFamily="34" charset="0"/>
              <a:cs typeface="Arial" pitchFamily="34" charset="0"/>
            </a:rPr>
            <a:t>Economy sectors : Pilot (1/2)</a:t>
          </a:r>
          <a:endParaRPr lang="en-US" sz="3200" b="1" dirty="0">
            <a:latin typeface="Arial" pitchFamily="34" charset="0"/>
            <a:cs typeface="Arial" pitchFamily="34" charset="0"/>
          </a:endParaRPr>
        </a:p>
      </dgm:t>
    </dgm:pt>
    <dgm:pt modelId="{26EB2AC2-FB10-4640-A26A-3A5E29D4CE5F}" type="parTrans" cxnId="{7FA5DCD7-7EBF-4CC1-8F37-433A3FBECD30}">
      <dgm:prSet/>
      <dgm:spPr/>
      <dgm:t>
        <a:bodyPr/>
        <a:lstStyle/>
        <a:p>
          <a:endParaRPr lang="en-US"/>
        </a:p>
      </dgm:t>
    </dgm:pt>
    <dgm:pt modelId="{DD452422-6CD1-43C8-B71C-5C70E8D1A071}" type="sibTrans" cxnId="{7FA5DCD7-7EBF-4CC1-8F37-433A3FBECD30}">
      <dgm:prSet/>
      <dgm:spPr/>
      <dgm:t>
        <a:bodyPr/>
        <a:lstStyle/>
        <a:p>
          <a:endParaRPr lang="en-US"/>
        </a:p>
      </dgm:t>
    </dgm:pt>
    <dgm:pt modelId="{82400207-B088-4D69-9A14-C273720033B4}" type="pres">
      <dgm:prSet presAssocID="{19C4DB3C-9A13-4E74-82BD-8E89C8A2D8DC}" presName="Name0" presStyleCnt="0">
        <dgm:presLayoutVars>
          <dgm:chMax val="7"/>
          <dgm:dir/>
          <dgm:animLvl val="lvl"/>
          <dgm:resizeHandles val="exact"/>
        </dgm:presLayoutVars>
      </dgm:prSet>
      <dgm:spPr/>
      <dgm:t>
        <a:bodyPr/>
        <a:lstStyle/>
        <a:p>
          <a:endParaRPr lang="en-US"/>
        </a:p>
      </dgm:t>
    </dgm:pt>
    <dgm:pt modelId="{AAF22BF0-DDF5-484C-9902-6F69873203A2}" type="pres">
      <dgm:prSet presAssocID="{2FBA1E52-D30D-4C21-BD71-528DE52CB622}" presName="circle1" presStyleLbl="node1" presStyleIdx="0" presStyleCnt="1"/>
      <dgm:spPr/>
    </dgm:pt>
    <dgm:pt modelId="{3368B557-DA3D-4DAA-A5A5-5A3CAC842932}" type="pres">
      <dgm:prSet presAssocID="{2FBA1E52-D30D-4C21-BD71-528DE52CB622}" presName="space" presStyleCnt="0"/>
      <dgm:spPr/>
    </dgm:pt>
    <dgm:pt modelId="{7DA2CC59-0FA0-4341-87E0-34C8DE515B4A}" type="pres">
      <dgm:prSet presAssocID="{2FBA1E52-D30D-4C21-BD71-528DE52CB622}" presName="rect1" presStyleLbl="alignAcc1" presStyleIdx="0" presStyleCnt="1"/>
      <dgm:spPr/>
      <dgm:t>
        <a:bodyPr/>
        <a:lstStyle/>
        <a:p>
          <a:endParaRPr lang="en-US"/>
        </a:p>
      </dgm:t>
    </dgm:pt>
    <dgm:pt modelId="{C647D0BB-096F-4BAE-86DE-8C1153911BEB}" type="pres">
      <dgm:prSet presAssocID="{2FBA1E52-D30D-4C21-BD71-528DE52CB622}" presName="rect1ParTxNoCh" presStyleLbl="alignAcc1" presStyleIdx="0" presStyleCnt="1">
        <dgm:presLayoutVars>
          <dgm:chMax val="1"/>
          <dgm:bulletEnabled val="1"/>
        </dgm:presLayoutVars>
      </dgm:prSet>
      <dgm:spPr/>
      <dgm:t>
        <a:bodyPr/>
        <a:lstStyle/>
        <a:p>
          <a:endParaRPr lang="en-US"/>
        </a:p>
      </dgm:t>
    </dgm:pt>
  </dgm:ptLst>
  <dgm:cxnLst>
    <dgm:cxn modelId="{BBCCAC94-0E7E-4A30-9A82-60371C7F365D}" type="presOf" srcId="{2FBA1E52-D30D-4C21-BD71-528DE52CB622}" destId="{7DA2CC59-0FA0-4341-87E0-34C8DE515B4A}" srcOrd="0" destOrd="0" presId="urn:microsoft.com/office/officeart/2005/8/layout/target3"/>
    <dgm:cxn modelId="{A6A492C6-74C0-4024-B902-BCCEBE079560}" type="presOf" srcId="{19C4DB3C-9A13-4E74-82BD-8E89C8A2D8DC}" destId="{82400207-B088-4D69-9A14-C273720033B4}" srcOrd="0" destOrd="0" presId="urn:microsoft.com/office/officeart/2005/8/layout/target3"/>
    <dgm:cxn modelId="{7FA5DCD7-7EBF-4CC1-8F37-433A3FBECD30}" srcId="{19C4DB3C-9A13-4E74-82BD-8E89C8A2D8DC}" destId="{2FBA1E52-D30D-4C21-BD71-528DE52CB622}" srcOrd="0" destOrd="0" parTransId="{26EB2AC2-FB10-4640-A26A-3A5E29D4CE5F}" sibTransId="{DD452422-6CD1-43C8-B71C-5C70E8D1A071}"/>
    <dgm:cxn modelId="{B05F5E6C-A7A4-4553-A444-66A2C63EDD0F}" type="presOf" srcId="{2FBA1E52-D30D-4C21-BD71-528DE52CB622}" destId="{C647D0BB-096F-4BAE-86DE-8C1153911BEB}" srcOrd="1" destOrd="0" presId="urn:microsoft.com/office/officeart/2005/8/layout/target3"/>
    <dgm:cxn modelId="{5C58CB5E-C5B8-41A0-936F-1C5509859AF6}" type="presParOf" srcId="{82400207-B088-4D69-9A14-C273720033B4}" destId="{AAF22BF0-DDF5-484C-9902-6F69873203A2}" srcOrd="0" destOrd="0" presId="urn:microsoft.com/office/officeart/2005/8/layout/target3"/>
    <dgm:cxn modelId="{6F108A0F-3B66-4CF1-A5DB-4567E93C86D9}" type="presParOf" srcId="{82400207-B088-4D69-9A14-C273720033B4}" destId="{3368B557-DA3D-4DAA-A5A5-5A3CAC842932}" srcOrd="1" destOrd="0" presId="urn:microsoft.com/office/officeart/2005/8/layout/target3"/>
    <dgm:cxn modelId="{B95727F3-77C2-4A79-B16D-D20F5409324A}" type="presParOf" srcId="{82400207-B088-4D69-9A14-C273720033B4}" destId="{7DA2CC59-0FA0-4341-87E0-34C8DE515B4A}" srcOrd="2" destOrd="0" presId="urn:microsoft.com/office/officeart/2005/8/layout/target3"/>
    <dgm:cxn modelId="{65FD3B4E-A87A-45B8-92FA-DA28FC927F2F}" type="presParOf" srcId="{82400207-B088-4D69-9A14-C273720033B4}" destId="{C647D0BB-096F-4BAE-86DE-8C1153911BEB}"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19C4DB3C-9A13-4E74-82BD-8E89C8A2D8DC}" type="doc">
      <dgm:prSet loTypeId="urn:microsoft.com/office/officeart/2005/8/layout/target3" loCatId="relationship" qsTypeId="urn:microsoft.com/office/officeart/2005/8/quickstyle/simple1" qsCatId="simple" csTypeId="urn:microsoft.com/office/officeart/2005/8/colors/colorful1" csCatId="colorful" phldr="1"/>
      <dgm:spPr/>
      <dgm:t>
        <a:bodyPr/>
        <a:lstStyle/>
        <a:p>
          <a:endParaRPr lang="en-US"/>
        </a:p>
      </dgm:t>
    </dgm:pt>
    <dgm:pt modelId="{2FBA1E52-D30D-4C21-BD71-528DE52CB622}">
      <dgm:prSet custT="1"/>
      <dgm:spPr/>
      <dgm:t>
        <a:bodyPr/>
        <a:lstStyle/>
        <a:p>
          <a:pPr rtl="0"/>
          <a:r>
            <a:rPr lang="en-US" sz="3200" b="1" dirty="0" smtClean="0">
              <a:latin typeface="Arial" pitchFamily="34" charset="0"/>
              <a:cs typeface="Arial" pitchFamily="34" charset="0"/>
            </a:rPr>
            <a:t>Economy sectors : Pilot (2/2)</a:t>
          </a:r>
          <a:endParaRPr lang="en-US" sz="3200" b="1" dirty="0">
            <a:latin typeface="Arial" pitchFamily="34" charset="0"/>
            <a:cs typeface="Arial" pitchFamily="34" charset="0"/>
          </a:endParaRPr>
        </a:p>
      </dgm:t>
    </dgm:pt>
    <dgm:pt modelId="{26EB2AC2-FB10-4640-A26A-3A5E29D4CE5F}" type="parTrans" cxnId="{7FA5DCD7-7EBF-4CC1-8F37-433A3FBECD30}">
      <dgm:prSet/>
      <dgm:spPr/>
      <dgm:t>
        <a:bodyPr/>
        <a:lstStyle/>
        <a:p>
          <a:endParaRPr lang="en-US"/>
        </a:p>
      </dgm:t>
    </dgm:pt>
    <dgm:pt modelId="{DD452422-6CD1-43C8-B71C-5C70E8D1A071}" type="sibTrans" cxnId="{7FA5DCD7-7EBF-4CC1-8F37-433A3FBECD30}">
      <dgm:prSet/>
      <dgm:spPr/>
      <dgm:t>
        <a:bodyPr/>
        <a:lstStyle/>
        <a:p>
          <a:endParaRPr lang="en-US"/>
        </a:p>
      </dgm:t>
    </dgm:pt>
    <dgm:pt modelId="{82400207-B088-4D69-9A14-C273720033B4}" type="pres">
      <dgm:prSet presAssocID="{19C4DB3C-9A13-4E74-82BD-8E89C8A2D8DC}" presName="Name0" presStyleCnt="0">
        <dgm:presLayoutVars>
          <dgm:chMax val="7"/>
          <dgm:dir/>
          <dgm:animLvl val="lvl"/>
          <dgm:resizeHandles val="exact"/>
        </dgm:presLayoutVars>
      </dgm:prSet>
      <dgm:spPr/>
      <dgm:t>
        <a:bodyPr/>
        <a:lstStyle/>
        <a:p>
          <a:endParaRPr lang="en-US"/>
        </a:p>
      </dgm:t>
    </dgm:pt>
    <dgm:pt modelId="{AAF22BF0-DDF5-484C-9902-6F69873203A2}" type="pres">
      <dgm:prSet presAssocID="{2FBA1E52-D30D-4C21-BD71-528DE52CB622}" presName="circle1" presStyleLbl="node1" presStyleIdx="0" presStyleCnt="1"/>
      <dgm:spPr/>
    </dgm:pt>
    <dgm:pt modelId="{3368B557-DA3D-4DAA-A5A5-5A3CAC842932}" type="pres">
      <dgm:prSet presAssocID="{2FBA1E52-D30D-4C21-BD71-528DE52CB622}" presName="space" presStyleCnt="0"/>
      <dgm:spPr/>
    </dgm:pt>
    <dgm:pt modelId="{7DA2CC59-0FA0-4341-87E0-34C8DE515B4A}" type="pres">
      <dgm:prSet presAssocID="{2FBA1E52-D30D-4C21-BD71-528DE52CB622}" presName="rect1" presStyleLbl="alignAcc1" presStyleIdx="0" presStyleCnt="1"/>
      <dgm:spPr/>
      <dgm:t>
        <a:bodyPr/>
        <a:lstStyle/>
        <a:p>
          <a:endParaRPr lang="en-US"/>
        </a:p>
      </dgm:t>
    </dgm:pt>
    <dgm:pt modelId="{C647D0BB-096F-4BAE-86DE-8C1153911BEB}" type="pres">
      <dgm:prSet presAssocID="{2FBA1E52-D30D-4C21-BD71-528DE52CB622}" presName="rect1ParTxNoCh" presStyleLbl="alignAcc1" presStyleIdx="0" presStyleCnt="1">
        <dgm:presLayoutVars>
          <dgm:chMax val="1"/>
          <dgm:bulletEnabled val="1"/>
        </dgm:presLayoutVars>
      </dgm:prSet>
      <dgm:spPr/>
      <dgm:t>
        <a:bodyPr/>
        <a:lstStyle/>
        <a:p>
          <a:endParaRPr lang="en-US"/>
        </a:p>
      </dgm:t>
    </dgm:pt>
  </dgm:ptLst>
  <dgm:cxnLst>
    <dgm:cxn modelId="{8A9C1701-FCEA-46C4-9D13-3A15CB63C28A}" type="presOf" srcId="{2FBA1E52-D30D-4C21-BD71-528DE52CB622}" destId="{C647D0BB-096F-4BAE-86DE-8C1153911BEB}" srcOrd="1" destOrd="0" presId="urn:microsoft.com/office/officeart/2005/8/layout/target3"/>
    <dgm:cxn modelId="{474D003D-5F20-4D34-A516-4F47EB5067F3}" type="presOf" srcId="{19C4DB3C-9A13-4E74-82BD-8E89C8A2D8DC}" destId="{82400207-B088-4D69-9A14-C273720033B4}" srcOrd="0" destOrd="0" presId="urn:microsoft.com/office/officeart/2005/8/layout/target3"/>
    <dgm:cxn modelId="{99312D2E-1753-4D43-88EA-8B324C85E9ED}" type="presOf" srcId="{2FBA1E52-D30D-4C21-BD71-528DE52CB622}" destId="{7DA2CC59-0FA0-4341-87E0-34C8DE515B4A}" srcOrd="0" destOrd="0" presId="urn:microsoft.com/office/officeart/2005/8/layout/target3"/>
    <dgm:cxn modelId="{7FA5DCD7-7EBF-4CC1-8F37-433A3FBECD30}" srcId="{19C4DB3C-9A13-4E74-82BD-8E89C8A2D8DC}" destId="{2FBA1E52-D30D-4C21-BD71-528DE52CB622}" srcOrd="0" destOrd="0" parTransId="{26EB2AC2-FB10-4640-A26A-3A5E29D4CE5F}" sibTransId="{DD452422-6CD1-43C8-B71C-5C70E8D1A071}"/>
    <dgm:cxn modelId="{8837D9B2-F418-4E33-90E4-779D69130326}" type="presParOf" srcId="{82400207-B088-4D69-9A14-C273720033B4}" destId="{AAF22BF0-DDF5-484C-9902-6F69873203A2}" srcOrd="0" destOrd="0" presId="urn:microsoft.com/office/officeart/2005/8/layout/target3"/>
    <dgm:cxn modelId="{1825F1AB-D77B-4719-BD82-5D6EB97C3165}" type="presParOf" srcId="{82400207-B088-4D69-9A14-C273720033B4}" destId="{3368B557-DA3D-4DAA-A5A5-5A3CAC842932}" srcOrd="1" destOrd="0" presId="urn:microsoft.com/office/officeart/2005/8/layout/target3"/>
    <dgm:cxn modelId="{AA62D39F-024C-4FC9-973A-9F822E4F5406}" type="presParOf" srcId="{82400207-B088-4D69-9A14-C273720033B4}" destId="{7DA2CC59-0FA0-4341-87E0-34C8DE515B4A}" srcOrd="2" destOrd="0" presId="urn:microsoft.com/office/officeart/2005/8/layout/target3"/>
    <dgm:cxn modelId="{682070F8-24F6-4DA7-8AE9-CDD1FA405CE3}" type="presParOf" srcId="{82400207-B088-4D69-9A14-C273720033B4}" destId="{C647D0BB-096F-4BAE-86DE-8C1153911BEB}"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19C4DB3C-9A13-4E74-82BD-8E89C8A2D8DC}" type="doc">
      <dgm:prSet loTypeId="urn:microsoft.com/office/officeart/2005/8/layout/target3" loCatId="relationship" qsTypeId="urn:microsoft.com/office/officeart/2005/8/quickstyle/simple1" qsCatId="simple" csTypeId="urn:microsoft.com/office/officeart/2005/8/colors/colorful1" csCatId="colorful" phldr="1"/>
      <dgm:spPr/>
      <dgm:t>
        <a:bodyPr/>
        <a:lstStyle/>
        <a:p>
          <a:endParaRPr lang="en-US"/>
        </a:p>
      </dgm:t>
    </dgm:pt>
    <dgm:pt modelId="{2FBA1E52-D30D-4C21-BD71-528DE52CB622}">
      <dgm:prSet custT="1"/>
      <dgm:spPr/>
      <dgm:t>
        <a:bodyPr/>
        <a:lstStyle/>
        <a:p>
          <a:pPr rtl="0"/>
          <a:r>
            <a:rPr lang="en-US" sz="3200" b="1" dirty="0" smtClean="0">
              <a:latin typeface="Arial" pitchFamily="34" charset="0"/>
              <a:cs typeface="Arial" pitchFamily="34" charset="0"/>
            </a:rPr>
            <a:t>Economy sectors : National (1/4)</a:t>
          </a:r>
          <a:endParaRPr lang="en-US" sz="3200" b="1" dirty="0">
            <a:latin typeface="Arial" pitchFamily="34" charset="0"/>
            <a:cs typeface="Arial" pitchFamily="34" charset="0"/>
          </a:endParaRPr>
        </a:p>
      </dgm:t>
    </dgm:pt>
    <dgm:pt modelId="{26EB2AC2-FB10-4640-A26A-3A5E29D4CE5F}" type="parTrans" cxnId="{7FA5DCD7-7EBF-4CC1-8F37-433A3FBECD30}">
      <dgm:prSet/>
      <dgm:spPr/>
      <dgm:t>
        <a:bodyPr/>
        <a:lstStyle/>
        <a:p>
          <a:endParaRPr lang="en-US"/>
        </a:p>
      </dgm:t>
    </dgm:pt>
    <dgm:pt modelId="{DD452422-6CD1-43C8-B71C-5C70E8D1A071}" type="sibTrans" cxnId="{7FA5DCD7-7EBF-4CC1-8F37-433A3FBECD30}">
      <dgm:prSet/>
      <dgm:spPr/>
      <dgm:t>
        <a:bodyPr/>
        <a:lstStyle/>
        <a:p>
          <a:endParaRPr lang="en-US"/>
        </a:p>
      </dgm:t>
    </dgm:pt>
    <dgm:pt modelId="{82400207-B088-4D69-9A14-C273720033B4}" type="pres">
      <dgm:prSet presAssocID="{19C4DB3C-9A13-4E74-82BD-8E89C8A2D8DC}" presName="Name0" presStyleCnt="0">
        <dgm:presLayoutVars>
          <dgm:chMax val="7"/>
          <dgm:dir/>
          <dgm:animLvl val="lvl"/>
          <dgm:resizeHandles val="exact"/>
        </dgm:presLayoutVars>
      </dgm:prSet>
      <dgm:spPr/>
      <dgm:t>
        <a:bodyPr/>
        <a:lstStyle/>
        <a:p>
          <a:endParaRPr lang="en-US"/>
        </a:p>
      </dgm:t>
    </dgm:pt>
    <dgm:pt modelId="{AAF22BF0-DDF5-484C-9902-6F69873203A2}" type="pres">
      <dgm:prSet presAssocID="{2FBA1E52-D30D-4C21-BD71-528DE52CB622}" presName="circle1" presStyleLbl="node1" presStyleIdx="0" presStyleCnt="1"/>
      <dgm:spPr/>
    </dgm:pt>
    <dgm:pt modelId="{3368B557-DA3D-4DAA-A5A5-5A3CAC842932}" type="pres">
      <dgm:prSet presAssocID="{2FBA1E52-D30D-4C21-BD71-528DE52CB622}" presName="space" presStyleCnt="0"/>
      <dgm:spPr/>
    </dgm:pt>
    <dgm:pt modelId="{7DA2CC59-0FA0-4341-87E0-34C8DE515B4A}" type="pres">
      <dgm:prSet presAssocID="{2FBA1E52-D30D-4C21-BD71-528DE52CB622}" presName="rect1" presStyleLbl="alignAcc1" presStyleIdx="0" presStyleCnt="1"/>
      <dgm:spPr/>
      <dgm:t>
        <a:bodyPr/>
        <a:lstStyle/>
        <a:p>
          <a:endParaRPr lang="en-US"/>
        </a:p>
      </dgm:t>
    </dgm:pt>
    <dgm:pt modelId="{C647D0BB-096F-4BAE-86DE-8C1153911BEB}" type="pres">
      <dgm:prSet presAssocID="{2FBA1E52-D30D-4C21-BD71-528DE52CB622}" presName="rect1ParTxNoCh" presStyleLbl="alignAcc1" presStyleIdx="0" presStyleCnt="1">
        <dgm:presLayoutVars>
          <dgm:chMax val="1"/>
          <dgm:bulletEnabled val="1"/>
        </dgm:presLayoutVars>
      </dgm:prSet>
      <dgm:spPr/>
      <dgm:t>
        <a:bodyPr/>
        <a:lstStyle/>
        <a:p>
          <a:endParaRPr lang="en-US"/>
        </a:p>
      </dgm:t>
    </dgm:pt>
  </dgm:ptLst>
  <dgm:cxnLst>
    <dgm:cxn modelId="{82F63B72-5128-46A7-A02C-A0FC21B4C095}" type="presOf" srcId="{2FBA1E52-D30D-4C21-BD71-528DE52CB622}" destId="{C647D0BB-096F-4BAE-86DE-8C1153911BEB}" srcOrd="1" destOrd="0" presId="urn:microsoft.com/office/officeart/2005/8/layout/target3"/>
    <dgm:cxn modelId="{7FA5DCD7-7EBF-4CC1-8F37-433A3FBECD30}" srcId="{19C4DB3C-9A13-4E74-82BD-8E89C8A2D8DC}" destId="{2FBA1E52-D30D-4C21-BD71-528DE52CB622}" srcOrd="0" destOrd="0" parTransId="{26EB2AC2-FB10-4640-A26A-3A5E29D4CE5F}" sibTransId="{DD452422-6CD1-43C8-B71C-5C70E8D1A071}"/>
    <dgm:cxn modelId="{45FFE856-F47E-4255-95F8-5A8F1F43DC12}" type="presOf" srcId="{19C4DB3C-9A13-4E74-82BD-8E89C8A2D8DC}" destId="{82400207-B088-4D69-9A14-C273720033B4}" srcOrd="0" destOrd="0" presId="urn:microsoft.com/office/officeart/2005/8/layout/target3"/>
    <dgm:cxn modelId="{364D1411-246C-4B10-A4C6-0BCE121B0277}" type="presOf" srcId="{2FBA1E52-D30D-4C21-BD71-528DE52CB622}" destId="{7DA2CC59-0FA0-4341-87E0-34C8DE515B4A}" srcOrd="0" destOrd="0" presId="urn:microsoft.com/office/officeart/2005/8/layout/target3"/>
    <dgm:cxn modelId="{3F419F73-DB58-46AF-9EC7-A12FFB471021}" type="presParOf" srcId="{82400207-B088-4D69-9A14-C273720033B4}" destId="{AAF22BF0-DDF5-484C-9902-6F69873203A2}" srcOrd="0" destOrd="0" presId="urn:microsoft.com/office/officeart/2005/8/layout/target3"/>
    <dgm:cxn modelId="{F4D8AE66-20BB-40FE-A104-9AB188F565D1}" type="presParOf" srcId="{82400207-B088-4D69-9A14-C273720033B4}" destId="{3368B557-DA3D-4DAA-A5A5-5A3CAC842932}" srcOrd="1" destOrd="0" presId="urn:microsoft.com/office/officeart/2005/8/layout/target3"/>
    <dgm:cxn modelId="{BC0DB2B8-46C5-46F2-AEB1-1A9B94F9AD6A}" type="presParOf" srcId="{82400207-B088-4D69-9A14-C273720033B4}" destId="{7DA2CC59-0FA0-4341-87E0-34C8DE515B4A}" srcOrd="2" destOrd="0" presId="urn:microsoft.com/office/officeart/2005/8/layout/target3"/>
    <dgm:cxn modelId="{F1F8AA6B-E3C7-4DC7-8CC9-CADA8F272EF9}" type="presParOf" srcId="{82400207-B088-4D69-9A14-C273720033B4}" destId="{C647D0BB-096F-4BAE-86DE-8C1153911BEB}"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66C9F291-1BEA-4CB7-8C14-59F9231F6EB0}" type="doc">
      <dgm:prSet loTypeId="urn:microsoft.com/office/officeart/2005/8/layout/venn1" loCatId="relationship" qsTypeId="urn:microsoft.com/office/officeart/2005/8/quickstyle/simple1" qsCatId="simple" csTypeId="urn:microsoft.com/office/officeart/2005/8/colors/accent1_2" csCatId="accent1" phldr="1"/>
      <dgm:spPr/>
    </dgm:pt>
    <dgm:pt modelId="{9345FFB7-144C-4501-907D-3196BA9BE77A}">
      <dgm:prSet phldrT="[Text]"/>
      <dgm:spPr>
        <a:solidFill>
          <a:schemeClr val="accent1">
            <a:lumMod val="75000"/>
            <a:alpha val="50000"/>
          </a:schemeClr>
        </a:solidFill>
      </dgm:spPr>
      <dgm:t>
        <a:bodyPr/>
        <a:lstStyle/>
        <a:p>
          <a:r>
            <a:rPr lang="en-US" b="1" dirty="0" smtClean="0">
              <a:latin typeface="Arial" pitchFamily="34" charset="0"/>
              <a:cs typeface="Arial" pitchFamily="34" charset="0"/>
            </a:rPr>
            <a:t>State Priorities</a:t>
          </a:r>
          <a:endParaRPr lang="en-US" b="1" dirty="0">
            <a:latin typeface="Arial" pitchFamily="34" charset="0"/>
            <a:cs typeface="Arial" pitchFamily="34" charset="0"/>
          </a:endParaRPr>
        </a:p>
      </dgm:t>
    </dgm:pt>
    <dgm:pt modelId="{C19AFAF8-6237-4E76-90D1-021DE6EC6EA3}" type="parTrans" cxnId="{8C87265C-5C1E-4CC8-BD7B-2F2A6F2AB544}">
      <dgm:prSet/>
      <dgm:spPr/>
      <dgm:t>
        <a:bodyPr/>
        <a:lstStyle/>
        <a:p>
          <a:endParaRPr lang="en-US"/>
        </a:p>
      </dgm:t>
    </dgm:pt>
    <dgm:pt modelId="{2DDF54D2-4137-49D9-B09B-1EAE207D48EC}" type="sibTrans" cxnId="{8C87265C-5C1E-4CC8-BD7B-2F2A6F2AB544}">
      <dgm:prSet/>
      <dgm:spPr/>
      <dgm:t>
        <a:bodyPr/>
        <a:lstStyle/>
        <a:p>
          <a:endParaRPr lang="en-US"/>
        </a:p>
      </dgm:t>
    </dgm:pt>
    <dgm:pt modelId="{4C0E72D3-7B2C-4837-B40A-2ED52385253B}">
      <dgm:prSet phldrT="[Text]"/>
      <dgm:spPr>
        <a:solidFill>
          <a:schemeClr val="accent1">
            <a:lumMod val="75000"/>
            <a:alpha val="50000"/>
          </a:schemeClr>
        </a:solidFill>
      </dgm:spPr>
      <dgm:t>
        <a:bodyPr/>
        <a:lstStyle/>
        <a:p>
          <a:r>
            <a:rPr lang="en-US" b="1" dirty="0" smtClean="0">
              <a:latin typeface="Arial" pitchFamily="34" charset="0"/>
              <a:cs typeface="Arial" pitchFamily="34" charset="0"/>
            </a:rPr>
            <a:t>Soviet Heritage</a:t>
          </a:r>
          <a:endParaRPr lang="en-US" b="1" dirty="0">
            <a:latin typeface="Arial" pitchFamily="34" charset="0"/>
            <a:cs typeface="Arial" pitchFamily="34" charset="0"/>
          </a:endParaRPr>
        </a:p>
      </dgm:t>
    </dgm:pt>
    <dgm:pt modelId="{0AC7CE59-A36D-4A00-B68F-9086760E4B69}" type="parTrans" cxnId="{D2E7C9BA-F78F-4E48-A943-7A2164A99BCA}">
      <dgm:prSet/>
      <dgm:spPr/>
      <dgm:t>
        <a:bodyPr/>
        <a:lstStyle/>
        <a:p>
          <a:endParaRPr lang="en-US"/>
        </a:p>
      </dgm:t>
    </dgm:pt>
    <dgm:pt modelId="{466D084F-5D15-4549-ABB3-6A9CA0259335}" type="sibTrans" cxnId="{D2E7C9BA-F78F-4E48-A943-7A2164A99BCA}">
      <dgm:prSet/>
      <dgm:spPr/>
      <dgm:t>
        <a:bodyPr/>
        <a:lstStyle/>
        <a:p>
          <a:endParaRPr lang="en-US"/>
        </a:p>
      </dgm:t>
    </dgm:pt>
    <dgm:pt modelId="{AFEA5DE3-4A2D-4E0E-8FDD-5DC6ECA61FA7}">
      <dgm:prSet phldrT="[Text]"/>
      <dgm:spPr>
        <a:solidFill>
          <a:schemeClr val="accent1">
            <a:lumMod val="75000"/>
            <a:alpha val="50000"/>
          </a:schemeClr>
        </a:solidFill>
      </dgm:spPr>
      <dgm:t>
        <a:bodyPr/>
        <a:lstStyle/>
        <a:p>
          <a:r>
            <a:rPr lang="en-US" b="1" dirty="0" smtClean="0">
              <a:latin typeface="Arial" pitchFamily="34" charset="0"/>
              <a:cs typeface="Arial" pitchFamily="34" charset="0"/>
            </a:rPr>
            <a:t>International</a:t>
          </a:r>
        </a:p>
        <a:p>
          <a:r>
            <a:rPr lang="en-US" b="1" dirty="0" smtClean="0">
              <a:latin typeface="Arial" pitchFamily="34" charset="0"/>
              <a:cs typeface="Arial" pitchFamily="34" charset="0"/>
            </a:rPr>
            <a:t>Markets</a:t>
          </a:r>
          <a:endParaRPr lang="en-US" b="1" dirty="0">
            <a:latin typeface="Arial" pitchFamily="34" charset="0"/>
            <a:cs typeface="Arial" pitchFamily="34" charset="0"/>
          </a:endParaRPr>
        </a:p>
      </dgm:t>
    </dgm:pt>
    <dgm:pt modelId="{D21482B5-46F1-4F6F-92FB-23E6082481A2}" type="parTrans" cxnId="{6BA381EB-0CDC-4E5E-BFDD-553C12718884}">
      <dgm:prSet/>
      <dgm:spPr/>
      <dgm:t>
        <a:bodyPr/>
        <a:lstStyle/>
        <a:p>
          <a:endParaRPr lang="en-US"/>
        </a:p>
      </dgm:t>
    </dgm:pt>
    <dgm:pt modelId="{80E541EA-1321-488D-80A8-A57E27340A78}" type="sibTrans" cxnId="{6BA381EB-0CDC-4E5E-BFDD-553C12718884}">
      <dgm:prSet/>
      <dgm:spPr/>
      <dgm:t>
        <a:bodyPr/>
        <a:lstStyle/>
        <a:p>
          <a:endParaRPr lang="en-US"/>
        </a:p>
      </dgm:t>
    </dgm:pt>
    <dgm:pt modelId="{6DDA52FF-C2C8-4355-9580-C65ADE09AF6F}" type="pres">
      <dgm:prSet presAssocID="{66C9F291-1BEA-4CB7-8C14-59F9231F6EB0}" presName="compositeShape" presStyleCnt="0">
        <dgm:presLayoutVars>
          <dgm:chMax val="7"/>
          <dgm:dir/>
          <dgm:resizeHandles val="exact"/>
        </dgm:presLayoutVars>
      </dgm:prSet>
      <dgm:spPr/>
    </dgm:pt>
    <dgm:pt modelId="{4978B038-C537-43EB-9EC6-B04A1CA66388}" type="pres">
      <dgm:prSet presAssocID="{9345FFB7-144C-4501-907D-3196BA9BE77A}" presName="circ1" presStyleLbl="vennNode1" presStyleIdx="0" presStyleCnt="3"/>
      <dgm:spPr/>
      <dgm:t>
        <a:bodyPr/>
        <a:lstStyle/>
        <a:p>
          <a:endParaRPr lang="en-US"/>
        </a:p>
      </dgm:t>
    </dgm:pt>
    <dgm:pt modelId="{DE619935-A808-43E5-81F4-1EAA8C7EBF61}" type="pres">
      <dgm:prSet presAssocID="{9345FFB7-144C-4501-907D-3196BA9BE77A}" presName="circ1Tx" presStyleLbl="revTx" presStyleIdx="0" presStyleCnt="0">
        <dgm:presLayoutVars>
          <dgm:chMax val="0"/>
          <dgm:chPref val="0"/>
          <dgm:bulletEnabled val="1"/>
        </dgm:presLayoutVars>
      </dgm:prSet>
      <dgm:spPr/>
      <dgm:t>
        <a:bodyPr/>
        <a:lstStyle/>
        <a:p>
          <a:endParaRPr lang="en-US"/>
        </a:p>
      </dgm:t>
    </dgm:pt>
    <dgm:pt modelId="{D2FA2898-09F1-4485-A833-1D5B458DA8C7}" type="pres">
      <dgm:prSet presAssocID="{4C0E72D3-7B2C-4837-B40A-2ED52385253B}" presName="circ2" presStyleLbl="vennNode1" presStyleIdx="1" presStyleCnt="3"/>
      <dgm:spPr/>
      <dgm:t>
        <a:bodyPr/>
        <a:lstStyle/>
        <a:p>
          <a:endParaRPr lang="en-US"/>
        </a:p>
      </dgm:t>
    </dgm:pt>
    <dgm:pt modelId="{C1D6CE78-32AD-4BC2-9D30-06BDE3AB025C}" type="pres">
      <dgm:prSet presAssocID="{4C0E72D3-7B2C-4837-B40A-2ED52385253B}" presName="circ2Tx" presStyleLbl="revTx" presStyleIdx="0" presStyleCnt="0">
        <dgm:presLayoutVars>
          <dgm:chMax val="0"/>
          <dgm:chPref val="0"/>
          <dgm:bulletEnabled val="1"/>
        </dgm:presLayoutVars>
      </dgm:prSet>
      <dgm:spPr/>
      <dgm:t>
        <a:bodyPr/>
        <a:lstStyle/>
        <a:p>
          <a:endParaRPr lang="en-US"/>
        </a:p>
      </dgm:t>
    </dgm:pt>
    <dgm:pt modelId="{3C13B633-82FC-4018-A7D5-A965373EDF61}" type="pres">
      <dgm:prSet presAssocID="{AFEA5DE3-4A2D-4E0E-8FDD-5DC6ECA61FA7}" presName="circ3" presStyleLbl="vennNode1" presStyleIdx="2" presStyleCnt="3"/>
      <dgm:spPr/>
      <dgm:t>
        <a:bodyPr/>
        <a:lstStyle/>
        <a:p>
          <a:endParaRPr lang="en-US"/>
        </a:p>
      </dgm:t>
    </dgm:pt>
    <dgm:pt modelId="{B9409D43-589A-447D-A899-F502482C464A}" type="pres">
      <dgm:prSet presAssocID="{AFEA5DE3-4A2D-4E0E-8FDD-5DC6ECA61FA7}" presName="circ3Tx" presStyleLbl="revTx" presStyleIdx="0" presStyleCnt="0">
        <dgm:presLayoutVars>
          <dgm:chMax val="0"/>
          <dgm:chPref val="0"/>
          <dgm:bulletEnabled val="1"/>
        </dgm:presLayoutVars>
      </dgm:prSet>
      <dgm:spPr/>
      <dgm:t>
        <a:bodyPr/>
        <a:lstStyle/>
        <a:p>
          <a:endParaRPr lang="en-US"/>
        </a:p>
      </dgm:t>
    </dgm:pt>
  </dgm:ptLst>
  <dgm:cxnLst>
    <dgm:cxn modelId="{5A0EFEF8-993D-479E-ACA0-055B327DCACE}" type="presOf" srcId="{9345FFB7-144C-4501-907D-3196BA9BE77A}" destId="{DE619935-A808-43E5-81F4-1EAA8C7EBF61}" srcOrd="1" destOrd="0" presId="urn:microsoft.com/office/officeart/2005/8/layout/venn1"/>
    <dgm:cxn modelId="{8C87265C-5C1E-4CC8-BD7B-2F2A6F2AB544}" srcId="{66C9F291-1BEA-4CB7-8C14-59F9231F6EB0}" destId="{9345FFB7-144C-4501-907D-3196BA9BE77A}" srcOrd="0" destOrd="0" parTransId="{C19AFAF8-6237-4E76-90D1-021DE6EC6EA3}" sibTransId="{2DDF54D2-4137-49D9-B09B-1EAE207D48EC}"/>
    <dgm:cxn modelId="{C6C75FAD-AB0B-4C20-819C-269D8398EAB9}" type="presOf" srcId="{4C0E72D3-7B2C-4837-B40A-2ED52385253B}" destId="{D2FA2898-09F1-4485-A833-1D5B458DA8C7}" srcOrd="0" destOrd="0" presId="urn:microsoft.com/office/officeart/2005/8/layout/venn1"/>
    <dgm:cxn modelId="{D2E7C9BA-F78F-4E48-A943-7A2164A99BCA}" srcId="{66C9F291-1BEA-4CB7-8C14-59F9231F6EB0}" destId="{4C0E72D3-7B2C-4837-B40A-2ED52385253B}" srcOrd="1" destOrd="0" parTransId="{0AC7CE59-A36D-4A00-B68F-9086760E4B69}" sibTransId="{466D084F-5D15-4549-ABB3-6A9CA0259335}"/>
    <dgm:cxn modelId="{DF39A49C-2D11-4602-A828-E8F95EA75F31}" type="presOf" srcId="{AFEA5DE3-4A2D-4E0E-8FDD-5DC6ECA61FA7}" destId="{B9409D43-589A-447D-A899-F502482C464A}" srcOrd="1" destOrd="0" presId="urn:microsoft.com/office/officeart/2005/8/layout/venn1"/>
    <dgm:cxn modelId="{6BA381EB-0CDC-4E5E-BFDD-553C12718884}" srcId="{66C9F291-1BEA-4CB7-8C14-59F9231F6EB0}" destId="{AFEA5DE3-4A2D-4E0E-8FDD-5DC6ECA61FA7}" srcOrd="2" destOrd="0" parTransId="{D21482B5-46F1-4F6F-92FB-23E6082481A2}" sibTransId="{80E541EA-1321-488D-80A8-A57E27340A78}"/>
    <dgm:cxn modelId="{EBDF5298-7143-4B65-AC81-98BB453D3BB1}" type="presOf" srcId="{AFEA5DE3-4A2D-4E0E-8FDD-5DC6ECA61FA7}" destId="{3C13B633-82FC-4018-A7D5-A965373EDF61}" srcOrd="0" destOrd="0" presId="urn:microsoft.com/office/officeart/2005/8/layout/venn1"/>
    <dgm:cxn modelId="{DA6B15D3-D794-448D-83EF-FAF9E10669C0}" type="presOf" srcId="{4C0E72D3-7B2C-4837-B40A-2ED52385253B}" destId="{C1D6CE78-32AD-4BC2-9D30-06BDE3AB025C}" srcOrd="1" destOrd="0" presId="urn:microsoft.com/office/officeart/2005/8/layout/venn1"/>
    <dgm:cxn modelId="{6B3E9A28-E0F9-4E13-B3E4-6209276197C4}" type="presOf" srcId="{66C9F291-1BEA-4CB7-8C14-59F9231F6EB0}" destId="{6DDA52FF-C2C8-4355-9580-C65ADE09AF6F}" srcOrd="0" destOrd="0" presId="urn:microsoft.com/office/officeart/2005/8/layout/venn1"/>
    <dgm:cxn modelId="{481D54D0-415F-4DA4-8C0C-F6A184B7B260}" type="presOf" srcId="{9345FFB7-144C-4501-907D-3196BA9BE77A}" destId="{4978B038-C537-43EB-9EC6-B04A1CA66388}" srcOrd="0" destOrd="0" presId="urn:microsoft.com/office/officeart/2005/8/layout/venn1"/>
    <dgm:cxn modelId="{336A96C7-F06A-4853-AF81-13EEB1A56484}" type="presParOf" srcId="{6DDA52FF-C2C8-4355-9580-C65ADE09AF6F}" destId="{4978B038-C537-43EB-9EC6-B04A1CA66388}" srcOrd="0" destOrd="0" presId="urn:microsoft.com/office/officeart/2005/8/layout/venn1"/>
    <dgm:cxn modelId="{4A72CDE0-F196-4824-BE8E-E68621109E77}" type="presParOf" srcId="{6DDA52FF-C2C8-4355-9580-C65ADE09AF6F}" destId="{DE619935-A808-43E5-81F4-1EAA8C7EBF61}" srcOrd="1" destOrd="0" presId="urn:microsoft.com/office/officeart/2005/8/layout/venn1"/>
    <dgm:cxn modelId="{13096217-D94A-4E14-9483-C74EE45C5887}" type="presParOf" srcId="{6DDA52FF-C2C8-4355-9580-C65ADE09AF6F}" destId="{D2FA2898-09F1-4485-A833-1D5B458DA8C7}" srcOrd="2" destOrd="0" presId="urn:microsoft.com/office/officeart/2005/8/layout/venn1"/>
    <dgm:cxn modelId="{898C735A-E6EA-4B52-90D1-C58BF594EA0F}" type="presParOf" srcId="{6DDA52FF-C2C8-4355-9580-C65ADE09AF6F}" destId="{C1D6CE78-32AD-4BC2-9D30-06BDE3AB025C}" srcOrd="3" destOrd="0" presId="urn:microsoft.com/office/officeart/2005/8/layout/venn1"/>
    <dgm:cxn modelId="{941D4E8C-312E-40BE-9A4A-B8341A9692FC}" type="presParOf" srcId="{6DDA52FF-C2C8-4355-9580-C65ADE09AF6F}" destId="{3C13B633-82FC-4018-A7D5-A965373EDF61}" srcOrd="4" destOrd="0" presId="urn:microsoft.com/office/officeart/2005/8/layout/venn1"/>
    <dgm:cxn modelId="{2F706ED0-F5B5-4464-B53C-6769FAF84585}" type="presParOf" srcId="{6DDA52FF-C2C8-4355-9580-C65ADE09AF6F}" destId="{B9409D43-589A-447D-A899-F502482C464A}" srcOrd="5" destOrd="0" presId="urn:microsoft.com/office/officeart/2005/8/layout/venn1"/>
  </dgm:cxnLst>
  <dgm:bg>
    <a:solidFill>
      <a:schemeClr val="bg1"/>
    </a:solidFill>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19C4DB3C-9A13-4E74-82BD-8E89C8A2D8DC}" type="doc">
      <dgm:prSet loTypeId="urn:microsoft.com/office/officeart/2005/8/layout/target3" loCatId="relationship" qsTypeId="urn:microsoft.com/office/officeart/2005/8/quickstyle/simple1" qsCatId="simple" csTypeId="urn:microsoft.com/office/officeart/2005/8/colors/colorful1" csCatId="colorful" phldr="1"/>
      <dgm:spPr/>
      <dgm:t>
        <a:bodyPr/>
        <a:lstStyle/>
        <a:p>
          <a:endParaRPr lang="en-US"/>
        </a:p>
      </dgm:t>
    </dgm:pt>
    <dgm:pt modelId="{2FBA1E52-D30D-4C21-BD71-528DE52CB622}">
      <dgm:prSet custT="1"/>
      <dgm:spPr/>
      <dgm:t>
        <a:bodyPr/>
        <a:lstStyle/>
        <a:p>
          <a:pPr rtl="0"/>
          <a:r>
            <a:rPr lang="en-US" sz="3200" b="1" dirty="0" smtClean="0">
              <a:latin typeface="Arial" pitchFamily="34" charset="0"/>
              <a:cs typeface="Arial" pitchFamily="34" charset="0"/>
            </a:rPr>
            <a:t>Economy sectors : National (2/4)</a:t>
          </a:r>
          <a:endParaRPr lang="en-US" sz="3200" b="1" dirty="0">
            <a:latin typeface="Arial" pitchFamily="34" charset="0"/>
            <a:cs typeface="Arial" pitchFamily="34" charset="0"/>
          </a:endParaRPr>
        </a:p>
      </dgm:t>
    </dgm:pt>
    <dgm:pt modelId="{26EB2AC2-FB10-4640-A26A-3A5E29D4CE5F}" type="parTrans" cxnId="{7FA5DCD7-7EBF-4CC1-8F37-433A3FBECD30}">
      <dgm:prSet/>
      <dgm:spPr/>
      <dgm:t>
        <a:bodyPr/>
        <a:lstStyle/>
        <a:p>
          <a:endParaRPr lang="en-US"/>
        </a:p>
      </dgm:t>
    </dgm:pt>
    <dgm:pt modelId="{DD452422-6CD1-43C8-B71C-5C70E8D1A071}" type="sibTrans" cxnId="{7FA5DCD7-7EBF-4CC1-8F37-433A3FBECD30}">
      <dgm:prSet/>
      <dgm:spPr/>
      <dgm:t>
        <a:bodyPr/>
        <a:lstStyle/>
        <a:p>
          <a:endParaRPr lang="en-US"/>
        </a:p>
      </dgm:t>
    </dgm:pt>
    <dgm:pt modelId="{82400207-B088-4D69-9A14-C273720033B4}" type="pres">
      <dgm:prSet presAssocID="{19C4DB3C-9A13-4E74-82BD-8E89C8A2D8DC}" presName="Name0" presStyleCnt="0">
        <dgm:presLayoutVars>
          <dgm:chMax val="7"/>
          <dgm:dir/>
          <dgm:animLvl val="lvl"/>
          <dgm:resizeHandles val="exact"/>
        </dgm:presLayoutVars>
      </dgm:prSet>
      <dgm:spPr/>
      <dgm:t>
        <a:bodyPr/>
        <a:lstStyle/>
        <a:p>
          <a:endParaRPr lang="en-US"/>
        </a:p>
      </dgm:t>
    </dgm:pt>
    <dgm:pt modelId="{AAF22BF0-DDF5-484C-9902-6F69873203A2}" type="pres">
      <dgm:prSet presAssocID="{2FBA1E52-D30D-4C21-BD71-528DE52CB622}" presName="circle1" presStyleLbl="node1" presStyleIdx="0" presStyleCnt="1"/>
      <dgm:spPr/>
    </dgm:pt>
    <dgm:pt modelId="{3368B557-DA3D-4DAA-A5A5-5A3CAC842932}" type="pres">
      <dgm:prSet presAssocID="{2FBA1E52-D30D-4C21-BD71-528DE52CB622}" presName="space" presStyleCnt="0"/>
      <dgm:spPr/>
    </dgm:pt>
    <dgm:pt modelId="{7DA2CC59-0FA0-4341-87E0-34C8DE515B4A}" type="pres">
      <dgm:prSet presAssocID="{2FBA1E52-D30D-4C21-BD71-528DE52CB622}" presName="rect1" presStyleLbl="alignAcc1" presStyleIdx="0" presStyleCnt="1"/>
      <dgm:spPr/>
      <dgm:t>
        <a:bodyPr/>
        <a:lstStyle/>
        <a:p>
          <a:endParaRPr lang="en-US"/>
        </a:p>
      </dgm:t>
    </dgm:pt>
    <dgm:pt modelId="{C647D0BB-096F-4BAE-86DE-8C1153911BEB}" type="pres">
      <dgm:prSet presAssocID="{2FBA1E52-D30D-4C21-BD71-528DE52CB622}" presName="rect1ParTxNoCh" presStyleLbl="alignAcc1" presStyleIdx="0" presStyleCnt="1">
        <dgm:presLayoutVars>
          <dgm:chMax val="1"/>
          <dgm:bulletEnabled val="1"/>
        </dgm:presLayoutVars>
      </dgm:prSet>
      <dgm:spPr/>
      <dgm:t>
        <a:bodyPr/>
        <a:lstStyle/>
        <a:p>
          <a:endParaRPr lang="en-US"/>
        </a:p>
      </dgm:t>
    </dgm:pt>
  </dgm:ptLst>
  <dgm:cxnLst>
    <dgm:cxn modelId="{35000752-69E5-43D7-9C6E-034821BC1188}" type="presOf" srcId="{2FBA1E52-D30D-4C21-BD71-528DE52CB622}" destId="{C647D0BB-096F-4BAE-86DE-8C1153911BEB}" srcOrd="1" destOrd="0" presId="urn:microsoft.com/office/officeart/2005/8/layout/target3"/>
    <dgm:cxn modelId="{71039C47-6684-4141-AE1E-E860614B80D8}" type="presOf" srcId="{19C4DB3C-9A13-4E74-82BD-8E89C8A2D8DC}" destId="{82400207-B088-4D69-9A14-C273720033B4}" srcOrd="0" destOrd="0" presId="urn:microsoft.com/office/officeart/2005/8/layout/target3"/>
    <dgm:cxn modelId="{4D277002-8631-42F2-BF4E-F4B629C75322}" type="presOf" srcId="{2FBA1E52-D30D-4C21-BD71-528DE52CB622}" destId="{7DA2CC59-0FA0-4341-87E0-34C8DE515B4A}" srcOrd="0" destOrd="0" presId="urn:microsoft.com/office/officeart/2005/8/layout/target3"/>
    <dgm:cxn modelId="{7FA5DCD7-7EBF-4CC1-8F37-433A3FBECD30}" srcId="{19C4DB3C-9A13-4E74-82BD-8E89C8A2D8DC}" destId="{2FBA1E52-D30D-4C21-BD71-528DE52CB622}" srcOrd="0" destOrd="0" parTransId="{26EB2AC2-FB10-4640-A26A-3A5E29D4CE5F}" sibTransId="{DD452422-6CD1-43C8-B71C-5C70E8D1A071}"/>
    <dgm:cxn modelId="{F5D1C2F7-DE9B-403F-9D00-78BA61054877}" type="presParOf" srcId="{82400207-B088-4D69-9A14-C273720033B4}" destId="{AAF22BF0-DDF5-484C-9902-6F69873203A2}" srcOrd="0" destOrd="0" presId="urn:microsoft.com/office/officeart/2005/8/layout/target3"/>
    <dgm:cxn modelId="{736E209F-8998-4697-955C-0B15E21EBBF7}" type="presParOf" srcId="{82400207-B088-4D69-9A14-C273720033B4}" destId="{3368B557-DA3D-4DAA-A5A5-5A3CAC842932}" srcOrd="1" destOrd="0" presId="urn:microsoft.com/office/officeart/2005/8/layout/target3"/>
    <dgm:cxn modelId="{A401C250-CDFE-484C-933D-84FABEAD3554}" type="presParOf" srcId="{82400207-B088-4D69-9A14-C273720033B4}" destId="{7DA2CC59-0FA0-4341-87E0-34C8DE515B4A}" srcOrd="2" destOrd="0" presId="urn:microsoft.com/office/officeart/2005/8/layout/target3"/>
    <dgm:cxn modelId="{44F3436A-5C3C-4EA7-A382-AA3D436D5F7A}" type="presParOf" srcId="{82400207-B088-4D69-9A14-C273720033B4}" destId="{C647D0BB-096F-4BAE-86DE-8C1153911BEB}"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19C4DB3C-9A13-4E74-82BD-8E89C8A2D8DC}" type="doc">
      <dgm:prSet loTypeId="urn:microsoft.com/office/officeart/2005/8/layout/target3" loCatId="relationship" qsTypeId="urn:microsoft.com/office/officeart/2005/8/quickstyle/simple1" qsCatId="simple" csTypeId="urn:microsoft.com/office/officeart/2005/8/colors/colorful1" csCatId="colorful" phldr="1"/>
      <dgm:spPr/>
      <dgm:t>
        <a:bodyPr/>
        <a:lstStyle/>
        <a:p>
          <a:endParaRPr lang="en-US"/>
        </a:p>
      </dgm:t>
    </dgm:pt>
    <dgm:pt modelId="{2FBA1E52-D30D-4C21-BD71-528DE52CB622}">
      <dgm:prSet custT="1"/>
      <dgm:spPr/>
      <dgm:t>
        <a:bodyPr/>
        <a:lstStyle/>
        <a:p>
          <a:pPr rtl="0"/>
          <a:r>
            <a:rPr lang="en-US" sz="3200" b="1" dirty="0" smtClean="0">
              <a:latin typeface="Arial" pitchFamily="34" charset="0"/>
              <a:cs typeface="Arial" pitchFamily="34" charset="0"/>
            </a:rPr>
            <a:t>Economy sectors : National (3/4)</a:t>
          </a:r>
          <a:endParaRPr lang="en-US" sz="3200" b="1" dirty="0">
            <a:latin typeface="Arial" pitchFamily="34" charset="0"/>
            <a:cs typeface="Arial" pitchFamily="34" charset="0"/>
          </a:endParaRPr>
        </a:p>
      </dgm:t>
    </dgm:pt>
    <dgm:pt modelId="{26EB2AC2-FB10-4640-A26A-3A5E29D4CE5F}" type="parTrans" cxnId="{7FA5DCD7-7EBF-4CC1-8F37-433A3FBECD30}">
      <dgm:prSet/>
      <dgm:spPr/>
      <dgm:t>
        <a:bodyPr/>
        <a:lstStyle/>
        <a:p>
          <a:endParaRPr lang="en-US"/>
        </a:p>
      </dgm:t>
    </dgm:pt>
    <dgm:pt modelId="{DD452422-6CD1-43C8-B71C-5C70E8D1A071}" type="sibTrans" cxnId="{7FA5DCD7-7EBF-4CC1-8F37-433A3FBECD30}">
      <dgm:prSet/>
      <dgm:spPr/>
      <dgm:t>
        <a:bodyPr/>
        <a:lstStyle/>
        <a:p>
          <a:endParaRPr lang="en-US"/>
        </a:p>
      </dgm:t>
    </dgm:pt>
    <dgm:pt modelId="{82400207-B088-4D69-9A14-C273720033B4}" type="pres">
      <dgm:prSet presAssocID="{19C4DB3C-9A13-4E74-82BD-8E89C8A2D8DC}" presName="Name0" presStyleCnt="0">
        <dgm:presLayoutVars>
          <dgm:chMax val="7"/>
          <dgm:dir/>
          <dgm:animLvl val="lvl"/>
          <dgm:resizeHandles val="exact"/>
        </dgm:presLayoutVars>
      </dgm:prSet>
      <dgm:spPr/>
      <dgm:t>
        <a:bodyPr/>
        <a:lstStyle/>
        <a:p>
          <a:endParaRPr lang="en-US"/>
        </a:p>
      </dgm:t>
    </dgm:pt>
    <dgm:pt modelId="{AAF22BF0-DDF5-484C-9902-6F69873203A2}" type="pres">
      <dgm:prSet presAssocID="{2FBA1E52-D30D-4C21-BD71-528DE52CB622}" presName="circle1" presStyleLbl="node1" presStyleIdx="0" presStyleCnt="1"/>
      <dgm:spPr/>
    </dgm:pt>
    <dgm:pt modelId="{3368B557-DA3D-4DAA-A5A5-5A3CAC842932}" type="pres">
      <dgm:prSet presAssocID="{2FBA1E52-D30D-4C21-BD71-528DE52CB622}" presName="space" presStyleCnt="0"/>
      <dgm:spPr/>
    </dgm:pt>
    <dgm:pt modelId="{7DA2CC59-0FA0-4341-87E0-34C8DE515B4A}" type="pres">
      <dgm:prSet presAssocID="{2FBA1E52-D30D-4C21-BD71-528DE52CB622}" presName="rect1" presStyleLbl="alignAcc1" presStyleIdx="0" presStyleCnt="1"/>
      <dgm:spPr/>
      <dgm:t>
        <a:bodyPr/>
        <a:lstStyle/>
        <a:p>
          <a:endParaRPr lang="en-US"/>
        </a:p>
      </dgm:t>
    </dgm:pt>
    <dgm:pt modelId="{C647D0BB-096F-4BAE-86DE-8C1153911BEB}" type="pres">
      <dgm:prSet presAssocID="{2FBA1E52-D30D-4C21-BD71-528DE52CB622}" presName="rect1ParTxNoCh" presStyleLbl="alignAcc1" presStyleIdx="0" presStyleCnt="1">
        <dgm:presLayoutVars>
          <dgm:chMax val="1"/>
          <dgm:bulletEnabled val="1"/>
        </dgm:presLayoutVars>
      </dgm:prSet>
      <dgm:spPr/>
      <dgm:t>
        <a:bodyPr/>
        <a:lstStyle/>
        <a:p>
          <a:endParaRPr lang="en-US"/>
        </a:p>
      </dgm:t>
    </dgm:pt>
  </dgm:ptLst>
  <dgm:cxnLst>
    <dgm:cxn modelId="{4CA62241-AF2E-4725-B2AA-681CECABF727}" type="presOf" srcId="{19C4DB3C-9A13-4E74-82BD-8E89C8A2D8DC}" destId="{82400207-B088-4D69-9A14-C273720033B4}" srcOrd="0" destOrd="0" presId="urn:microsoft.com/office/officeart/2005/8/layout/target3"/>
    <dgm:cxn modelId="{CFC5E5EC-CA65-461E-B4B6-74059B09C26E}" type="presOf" srcId="{2FBA1E52-D30D-4C21-BD71-528DE52CB622}" destId="{C647D0BB-096F-4BAE-86DE-8C1153911BEB}" srcOrd="1" destOrd="0" presId="urn:microsoft.com/office/officeart/2005/8/layout/target3"/>
    <dgm:cxn modelId="{C7812697-74FC-4593-87E1-7397BBAA9D8F}" type="presOf" srcId="{2FBA1E52-D30D-4C21-BD71-528DE52CB622}" destId="{7DA2CC59-0FA0-4341-87E0-34C8DE515B4A}" srcOrd="0" destOrd="0" presId="urn:microsoft.com/office/officeart/2005/8/layout/target3"/>
    <dgm:cxn modelId="{7FA5DCD7-7EBF-4CC1-8F37-433A3FBECD30}" srcId="{19C4DB3C-9A13-4E74-82BD-8E89C8A2D8DC}" destId="{2FBA1E52-D30D-4C21-BD71-528DE52CB622}" srcOrd="0" destOrd="0" parTransId="{26EB2AC2-FB10-4640-A26A-3A5E29D4CE5F}" sibTransId="{DD452422-6CD1-43C8-B71C-5C70E8D1A071}"/>
    <dgm:cxn modelId="{7CFD75CE-4F3D-4447-BC67-A6C6C43D105C}" type="presParOf" srcId="{82400207-B088-4D69-9A14-C273720033B4}" destId="{AAF22BF0-DDF5-484C-9902-6F69873203A2}" srcOrd="0" destOrd="0" presId="urn:microsoft.com/office/officeart/2005/8/layout/target3"/>
    <dgm:cxn modelId="{17EFD7F0-EF8C-4F5E-B51B-645FC0FE712C}" type="presParOf" srcId="{82400207-B088-4D69-9A14-C273720033B4}" destId="{3368B557-DA3D-4DAA-A5A5-5A3CAC842932}" srcOrd="1" destOrd="0" presId="urn:microsoft.com/office/officeart/2005/8/layout/target3"/>
    <dgm:cxn modelId="{FEAE5066-A78A-425D-9731-88C372A1222F}" type="presParOf" srcId="{82400207-B088-4D69-9A14-C273720033B4}" destId="{7DA2CC59-0FA0-4341-87E0-34C8DE515B4A}" srcOrd="2" destOrd="0" presId="urn:microsoft.com/office/officeart/2005/8/layout/target3"/>
    <dgm:cxn modelId="{93273F8E-DEA0-43F1-9DB7-6E13B417313E}" type="presParOf" srcId="{82400207-B088-4D69-9A14-C273720033B4}" destId="{C647D0BB-096F-4BAE-86DE-8C1153911BEB}"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19C4DB3C-9A13-4E74-82BD-8E89C8A2D8DC}" type="doc">
      <dgm:prSet loTypeId="urn:microsoft.com/office/officeart/2005/8/layout/target3" loCatId="relationship" qsTypeId="urn:microsoft.com/office/officeart/2005/8/quickstyle/simple1" qsCatId="simple" csTypeId="urn:microsoft.com/office/officeart/2005/8/colors/colorful1" csCatId="colorful" phldr="1"/>
      <dgm:spPr/>
      <dgm:t>
        <a:bodyPr/>
        <a:lstStyle/>
        <a:p>
          <a:endParaRPr lang="en-US"/>
        </a:p>
      </dgm:t>
    </dgm:pt>
    <dgm:pt modelId="{2FBA1E52-D30D-4C21-BD71-528DE52CB622}">
      <dgm:prSet custT="1"/>
      <dgm:spPr/>
      <dgm:t>
        <a:bodyPr/>
        <a:lstStyle/>
        <a:p>
          <a:pPr rtl="0"/>
          <a:r>
            <a:rPr lang="en-US" sz="3200" b="1" dirty="0" smtClean="0">
              <a:latin typeface="Arial" pitchFamily="34" charset="0"/>
              <a:cs typeface="Arial" pitchFamily="34" charset="0"/>
            </a:rPr>
            <a:t>Economy sectors : National (4/4)</a:t>
          </a:r>
          <a:endParaRPr lang="en-US" sz="3200" b="1" dirty="0">
            <a:latin typeface="Arial" pitchFamily="34" charset="0"/>
            <a:cs typeface="Arial" pitchFamily="34" charset="0"/>
          </a:endParaRPr>
        </a:p>
      </dgm:t>
    </dgm:pt>
    <dgm:pt modelId="{26EB2AC2-FB10-4640-A26A-3A5E29D4CE5F}" type="parTrans" cxnId="{7FA5DCD7-7EBF-4CC1-8F37-433A3FBECD30}">
      <dgm:prSet/>
      <dgm:spPr/>
      <dgm:t>
        <a:bodyPr/>
        <a:lstStyle/>
        <a:p>
          <a:endParaRPr lang="en-US"/>
        </a:p>
      </dgm:t>
    </dgm:pt>
    <dgm:pt modelId="{DD452422-6CD1-43C8-B71C-5C70E8D1A071}" type="sibTrans" cxnId="{7FA5DCD7-7EBF-4CC1-8F37-433A3FBECD30}">
      <dgm:prSet/>
      <dgm:spPr/>
      <dgm:t>
        <a:bodyPr/>
        <a:lstStyle/>
        <a:p>
          <a:endParaRPr lang="en-US"/>
        </a:p>
      </dgm:t>
    </dgm:pt>
    <dgm:pt modelId="{82400207-B088-4D69-9A14-C273720033B4}" type="pres">
      <dgm:prSet presAssocID="{19C4DB3C-9A13-4E74-82BD-8E89C8A2D8DC}" presName="Name0" presStyleCnt="0">
        <dgm:presLayoutVars>
          <dgm:chMax val="7"/>
          <dgm:dir/>
          <dgm:animLvl val="lvl"/>
          <dgm:resizeHandles val="exact"/>
        </dgm:presLayoutVars>
      </dgm:prSet>
      <dgm:spPr/>
      <dgm:t>
        <a:bodyPr/>
        <a:lstStyle/>
        <a:p>
          <a:endParaRPr lang="en-US"/>
        </a:p>
      </dgm:t>
    </dgm:pt>
    <dgm:pt modelId="{AAF22BF0-DDF5-484C-9902-6F69873203A2}" type="pres">
      <dgm:prSet presAssocID="{2FBA1E52-D30D-4C21-BD71-528DE52CB622}" presName="circle1" presStyleLbl="node1" presStyleIdx="0" presStyleCnt="1"/>
      <dgm:spPr/>
    </dgm:pt>
    <dgm:pt modelId="{3368B557-DA3D-4DAA-A5A5-5A3CAC842932}" type="pres">
      <dgm:prSet presAssocID="{2FBA1E52-D30D-4C21-BD71-528DE52CB622}" presName="space" presStyleCnt="0"/>
      <dgm:spPr/>
    </dgm:pt>
    <dgm:pt modelId="{7DA2CC59-0FA0-4341-87E0-34C8DE515B4A}" type="pres">
      <dgm:prSet presAssocID="{2FBA1E52-D30D-4C21-BD71-528DE52CB622}" presName="rect1" presStyleLbl="alignAcc1" presStyleIdx="0" presStyleCnt="1"/>
      <dgm:spPr/>
      <dgm:t>
        <a:bodyPr/>
        <a:lstStyle/>
        <a:p>
          <a:endParaRPr lang="en-US"/>
        </a:p>
      </dgm:t>
    </dgm:pt>
    <dgm:pt modelId="{C647D0BB-096F-4BAE-86DE-8C1153911BEB}" type="pres">
      <dgm:prSet presAssocID="{2FBA1E52-D30D-4C21-BD71-528DE52CB622}" presName="rect1ParTxNoCh" presStyleLbl="alignAcc1" presStyleIdx="0" presStyleCnt="1">
        <dgm:presLayoutVars>
          <dgm:chMax val="1"/>
          <dgm:bulletEnabled val="1"/>
        </dgm:presLayoutVars>
      </dgm:prSet>
      <dgm:spPr/>
      <dgm:t>
        <a:bodyPr/>
        <a:lstStyle/>
        <a:p>
          <a:endParaRPr lang="en-US"/>
        </a:p>
      </dgm:t>
    </dgm:pt>
  </dgm:ptLst>
  <dgm:cxnLst>
    <dgm:cxn modelId="{7716E68F-5B8A-4475-AA15-E6077CE49924}" type="presOf" srcId="{2FBA1E52-D30D-4C21-BD71-528DE52CB622}" destId="{C647D0BB-096F-4BAE-86DE-8C1153911BEB}" srcOrd="1" destOrd="0" presId="urn:microsoft.com/office/officeart/2005/8/layout/target3"/>
    <dgm:cxn modelId="{951F12E1-EA22-4982-84EE-18D38789987C}" type="presOf" srcId="{19C4DB3C-9A13-4E74-82BD-8E89C8A2D8DC}" destId="{82400207-B088-4D69-9A14-C273720033B4}" srcOrd="0" destOrd="0" presId="urn:microsoft.com/office/officeart/2005/8/layout/target3"/>
    <dgm:cxn modelId="{C55938D9-DE5B-4D90-9337-E1FCBBB79129}" type="presOf" srcId="{2FBA1E52-D30D-4C21-BD71-528DE52CB622}" destId="{7DA2CC59-0FA0-4341-87E0-34C8DE515B4A}" srcOrd="0" destOrd="0" presId="urn:microsoft.com/office/officeart/2005/8/layout/target3"/>
    <dgm:cxn modelId="{7FA5DCD7-7EBF-4CC1-8F37-433A3FBECD30}" srcId="{19C4DB3C-9A13-4E74-82BD-8E89C8A2D8DC}" destId="{2FBA1E52-D30D-4C21-BD71-528DE52CB622}" srcOrd="0" destOrd="0" parTransId="{26EB2AC2-FB10-4640-A26A-3A5E29D4CE5F}" sibTransId="{DD452422-6CD1-43C8-B71C-5C70E8D1A071}"/>
    <dgm:cxn modelId="{C9807840-F170-4E29-A20F-1E8691CF5A4D}" type="presParOf" srcId="{82400207-B088-4D69-9A14-C273720033B4}" destId="{AAF22BF0-DDF5-484C-9902-6F69873203A2}" srcOrd="0" destOrd="0" presId="urn:microsoft.com/office/officeart/2005/8/layout/target3"/>
    <dgm:cxn modelId="{DA46E225-F874-4163-8366-479800E4DC71}" type="presParOf" srcId="{82400207-B088-4D69-9A14-C273720033B4}" destId="{3368B557-DA3D-4DAA-A5A5-5A3CAC842932}" srcOrd="1" destOrd="0" presId="urn:microsoft.com/office/officeart/2005/8/layout/target3"/>
    <dgm:cxn modelId="{ADE8B2CC-9DC5-422C-9770-9FC5190D80AD}" type="presParOf" srcId="{82400207-B088-4D69-9A14-C273720033B4}" destId="{7DA2CC59-0FA0-4341-87E0-34C8DE515B4A}" srcOrd="2" destOrd="0" presId="urn:microsoft.com/office/officeart/2005/8/layout/target3"/>
    <dgm:cxn modelId="{F4D6FC88-22E9-4EDE-96EF-27FEABFFABBA}" type="presParOf" srcId="{82400207-B088-4D69-9A14-C273720033B4}" destId="{C647D0BB-096F-4BAE-86DE-8C1153911BEB}"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FFA42248-B055-4CB1-9EED-2034FCE1672C}" type="doc">
      <dgm:prSet loTypeId="urn:microsoft.com/office/officeart/2005/8/layout/target3" loCatId="relationship" qsTypeId="urn:microsoft.com/office/officeart/2005/8/quickstyle/simple1" qsCatId="simple" csTypeId="urn:microsoft.com/office/officeart/2005/8/colors/colorful1" csCatId="colorful" phldr="1"/>
      <dgm:spPr/>
      <dgm:t>
        <a:bodyPr/>
        <a:lstStyle/>
        <a:p>
          <a:endParaRPr lang="en-US"/>
        </a:p>
      </dgm:t>
    </dgm:pt>
    <dgm:pt modelId="{4B5FD136-F8DA-44E3-A1E5-CFA6A3F3AAA3}">
      <dgm:prSet phldrT="[Text]" custT="1"/>
      <dgm:spPr/>
      <dgm:t>
        <a:bodyPr/>
        <a:lstStyle/>
        <a:p>
          <a:r>
            <a:rPr lang="en-US" sz="3200" b="1" dirty="0" smtClean="0">
              <a:latin typeface="Arial" pitchFamily="34" charset="0"/>
              <a:cs typeface="Arial" pitchFamily="34" charset="0"/>
            </a:rPr>
            <a:t>QUESTIONS ?</a:t>
          </a:r>
          <a:endParaRPr lang="en-US" sz="3200" b="1" dirty="0">
            <a:latin typeface="Arial" pitchFamily="34" charset="0"/>
            <a:cs typeface="Arial" pitchFamily="34" charset="0"/>
          </a:endParaRPr>
        </a:p>
      </dgm:t>
    </dgm:pt>
    <dgm:pt modelId="{BC95CAAC-9A79-4554-9BBC-0AF91DCF13ED}" type="parTrans" cxnId="{5DD6D60A-96DF-4ADF-AE51-7ECA66D6EA38}">
      <dgm:prSet/>
      <dgm:spPr/>
      <dgm:t>
        <a:bodyPr/>
        <a:lstStyle/>
        <a:p>
          <a:endParaRPr lang="en-US"/>
        </a:p>
      </dgm:t>
    </dgm:pt>
    <dgm:pt modelId="{FFCB0BA5-ACD8-4ABC-A819-D128D11CBBEF}" type="sibTrans" cxnId="{5DD6D60A-96DF-4ADF-AE51-7ECA66D6EA38}">
      <dgm:prSet/>
      <dgm:spPr/>
      <dgm:t>
        <a:bodyPr/>
        <a:lstStyle/>
        <a:p>
          <a:endParaRPr lang="en-US"/>
        </a:p>
      </dgm:t>
    </dgm:pt>
    <dgm:pt modelId="{3BAD7FD8-13C6-4464-8F79-CEBABF842516}" type="pres">
      <dgm:prSet presAssocID="{FFA42248-B055-4CB1-9EED-2034FCE1672C}" presName="Name0" presStyleCnt="0">
        <dgm:presLayoutVars>
          <dgm:chMax val="7"/>
          <dgm:dir/>
          <dgm:animLvl val="lvl"/>
          <dgm:resizeHandles val="exact"/>
        </dgm:presLayoutVars>
      </dgm:prSet>
      <dgm:spPr/>
      <dgm:t>
        <a:bodyPr/>
        <a:lstStyle/>
        <a:p>
          <a:endParaRPr lang="en-US"/>
        </a:p>
      </dgm:t>
    </dgm:pt>
    <dgm:pt modelId="{B46EE1A1-2C36-4811-A767-D8B89D668FA5}" type="pres">
      <dgm:prSet presAssocID="{4B5FD136-F8DA-44E3-A1E5-CFA6A3F3AAA3}" presName="circle1" presStyleLbl="node1" presStyleIdx="0" presStyleCnt="1"/>
      <dgm:spPr/>
    </dgm:pt>
    <dgm:pt modelId="{4920CBA0-12CA-4F84-A8A3-3A3F57BD3F7F}" type="pres">
      <dgm:prSet presAssocID="{4B5FD136-F8DA-44E3-A1E5-CFA6A3F3AAA3}" presName="space" presStyleCnt="0"/>
      <dgm:spPr/>
    </dgm:pt>
    <dgm:pt modelId="{5D11864A-146D-44F0-B58F-B4C9947051F2}" type="pres">
      <dgm:prSet presAssocID="{4B5FD136-F8DA-44E3-A1E5-CFA6A3F3AAA3}" presName="rect1" presStyleLbl="alignAcc1" presStyleIdx="0" presStyleCnt="1"/>
      <dgm:spPr/>
      <dgm:t>
        <a:bodyPr/>
        <a:lstStyle/>
        <a:p>
          <a:endParaRPr lang="en-US"/>
        </a:p>
      </dgm:t>
    </dgm:pt>
    <dgm:pt modelId="{F910EC1C-65A2-4638-932B-D073B4DEFAF4}" type="pres">
      <dgm:prSet presAssocID="{4B5FD136-F8DA-44E3-A1E5-CFA6A3F3AAA3}" presName="rect1ParTxNoCh" presStyleLbl="alignAcc1" presStyleIdx="0" presStyleCnt="1">
        <dgm:presLayoutVars>
          <dgm:chMax val="1"/>
          <dgm:bulletEnabled val="1"/>
        </dgm:presLayoutVars>
      </dgm:prSet>
      <dgm:spPr/>
      <dgm:t>
        <a:bodyPr/>
        <a:lstStyle/>
        <a:p>
          <a:endParaRPr lang="en-US"/>
        </a:p>
      </dgm:t>
    </dgm:pt>
  </dgm:ptLst>
  <dgm:cxnLst>
    <dgm:cxn modelId="{27B7E47D-6A7B-4FB5-BCF0-011DE413E838}" type="presOf" srcId="{4B5FD136-F8DA-44E3-A1E5-CFA6A3F3AAA3}" destId="{5D11864A-146D-44F0-B58F-B4C9947051F2}" srcOrd="0" destOrd="0" presId="urn:microsoft.com/office/officeart/2005/8/layout/target3"/>
    <dgm:cxn modelId="{5DD6D60A-96DF-4ADF-AE51-7ECA66D6EA38}" srcId="{FFA42248-B055-4CB1-9EED-2034FCE1672C}" destId="{4B5FD136-F8DA-44E3-A1E5-CFA6A3F3AAA3}" srcOrd="0" destOrd="0" parTransId="{BC95CAAC-9A79-4554-9BBC-0AF91DCF13ED}" sibTransId="{FFCB0BA5-ACD8-4ABC-A819-D128D11CBBEF}"/>
    <dgm:cxn modelId="{A31B983E-6679-495C-AFFF-65A56A9FCAC1}" type="presOf" srcId="{4B5FD136-F8DA-44E3-A1E5-CFA6A3F3AAA3}" destId="{F910EC1C-65A2-4638-932B-D073B4DEFAF4}" srcOrd="1" destOrd="0" presId="urn:microsoft.com/office/officeart/2005/8/layout/target3"/>
    <dgm:cxn modelId="{1FF12002-0909-478E-AEC0-58019987C44D}" type="presOf" srcId="{FFA42248-B055-4CB1-9EED-2034FCE1672C}" destId="{3BAD7FD8-13C6-4464-8F79-CEBABF842516}" srcOrd="0" destOrd="0" presId="urn:microsoft.com/office/officeart/2005/8/layout/target3"/>
    <dgm:cxn modelId="{FF00A417-EF76-4719-A27B-4C61A9A9ED15}" type="presParOf" srcId="{3BAD7FD8-13C6-4464-8F79-CEBABF842516}" destId="{B46EE1A1-2C36-4811-A767-D8B89D668FA5}" srcOrd="0" destOrd="0" presId="urn:microsoft.com/office/officeart/2005/8/layout/target3"/>
    <dgm:cxn modelId="{624326A9-5F37-495E-A6F5-BA9BABF680F1}" type="presParOf" srcId="{3BAD7FD8-13C6-4464-8F79-CEBABF842516}" destId="{4920CBA0-12CA-4F84-A8A3-3A3F57BD3F7F}" srcOrd="1" destOrd="0" presId="urn:microsoft.com/office/officeart/2005/8/layout/target3"/>
    <dgm:cxn modelId="{5AE39192-3CB8-430A-AE0C-22662CA734D6}" type="presParOf" srcId="{3BAD7FD8-13C6-4464-8F79-CEBABF842516}" destId="{5D11864A-146D-44F0-B58F-B4C9947051F2}" srcOrd="2" destOrd="0" presId="urn:microsoft.com/office/officeart/2005/8/layout/target3"/>
    <dgm:cxn modelId="{F8053D41-C86E-4F95-9F97-1A0ACCA338E0}" type="presParOf" srcId="{3BAD7FD8-13C6-4464-8F79-CEBABF842516}" destId="{F910EC1C-65A2-4638-932B-D073B4DEFAF4}"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98540B5-AB76-482B-B4FE-CE8B16CAD4B1}" type="doc">
      <dgm:prSet loTypeId="urn:microsoft.com/office/officeart/2005/8/layout/target3" loCatId="relationship" qsTypeId="urn:microsoft.com/office/officeart/2005/8/quickstyle/simple1" qsCatId="simple" csTypeId="urn:microsoft.com/office/officeart/2005/8/colors/colorful1" csCatId="colorful" phldr="1"/>
      <dgm:spPr/>
      <dgm:t>
        <a:bodyPr/>
        <a:lstStyle/>
        <a:p>
          <a:endParaRPr lang="en-US"/>
        </a:p>
      </dgm:t>
    </dgm:pt>
    <dgm:pt modelId="{6F762841-6EEF-4634-9CE5-57D2D22B5CDB}">
      <dgm:prSet custT="1"/>
      <dgm:spPr/>
      <dgm:t>
        <a:bodyPr/>
        <a:lstStyle/>
        <a:p>
          <a:pPr rtl="0"/>
          <a:r>
            <a:rPr lang="en-US" sz="3200" b="1" dirty="0" smtClean="0">
              <a:latin typeface="Arial" pitchFamily="34" charset="0"/>
              <a:cs typeface="Arial" pitchFamily="34" charset="0"/>
            </a:rPr>
            <a:t>What has been done so far</a:t>
          </a:r>
          <a:endParaRPr lang="en-US" sz="3200" b="1" dirty="0">
            <a:latin typeface="Arial" pitchFamily="34" charset="0"/>
            <a:cs typeface="Arial" pitchFamily="34" charset="0"/>
          </a:endParaRPr>
        </a:p>
      </dgm:t>
    </dgm:pt>
    <dgm:pt modelId="{29968D2A-C80D-4DAB-B72E-0D7A64B7BBDC}" type="parTrans" cxnId="{6E1FA074-7F17-40D1-B593-11571DD1C6B9}">
      <dgm:prSet/>
      <dgm:spPr/>
      <dgm:t>
        <a:bodyPr/>
        <a:lstStyle/>
        <a:p>
          <a:endParaRPr lang="en-US"/>
        </a:p>
      </dgm:t>
    </dgm:pt>
    <dgm:pt modelId="{7A1E00FF-9858-42CD-9A40-4C57A8093BA2}" type="sibTrans" cxnId="{6E1FA074-7F17-40D1-B593-11571DD1C6B9}">
      <dgm:prSet/>
      <dgm:spPr/>
      <dgm:t>
        <a:bodyPr/>
        <a:lstStyle/>
        <a:p>
          <a:endParaRPr lang="en-US"/>
        </a:p>
      </dgm:t>
    </dgm:pt>
    <dgm:pt modelId="{67877AF4-C895-411D-BB71-7EF2F1487F9A}" type="pres">
      <dgm:prSet presAssocID="{F98540B5-AB76-482B-B4FE-CE8B16CAD4B1}" presName="Name0" presStyleCnt="0">
        <dgm:presLayoutVars>
          <dgm:chMax val="7"/>
          <dgm:dir/>
          <dgm:animLvl val="lvl"/>
          <dgm:resizeHandles val="exact"/>
        </dgm:presLayoutVars>
      </dgm:prSet>
      <dgm:spPr/>
      <dgm:t>
        <a:bodyPr/>
        <a:lstStyle/>
        <a:p>
          <a:endParaRPr lang="en-US"/>
        </a:p>
      </dgm:t>
    </dgm:pt>
    <dgm:pt modelId="{576FFDEB-5D65-4219-83B7-DEF86D840968}" type="pres">
      <dgm:prSet presAssocID="{6F762841-6EEF-4634-9CE5-57D2D22B5CDB}" presName="circle1" presStyleLbl="node1" presStyleIdx="0" presStyleCnt="1"/>
      <dgm:spPr/>
    </dgm:pt>
    <dgm:pt modelId="{C79D4914-79F4-431B-815D-49B3ACB33655}" type="pres">
      <dgm:prSet presAssocID="{6F762841-6EEF-4634-9CE5-57D2D22B5CDB}" presName="space" presStyleCnt="0"/>
      <dgm:spPr/>
    </dgm:pt>
    <dgm:pt modelId="{68BBF487-C30F-448D-BD43-FC71E14E9D74}" type="pres">
      <dgm:prSet presAssocID="{6F762841-6EEF-4634-9CE5-57D2D22B5CDB}" presName="rect1" presStyleLbl="alignAcc1" presStyleIdx="0" presStyleCnt="1"/>
      <dgm:spPr/>
      <dgm:t>
        <a:bodyPr/>
        <a:lstStyle/>
        <a:p>
          <a:endParaRPr lang="en-US"/>
        </a:p>
      </dgm:t>
    </dgm:pt>
    <dgm:pt modelId="{D4EDE722-2A34-47FA-BFB3-4A9CC5B287F8}" type="pres">
      <dgm:prSet presAssocID="{6F762841-6EEF-4634-9CE5-57D2D22B5CDB}" presName="rect1ParTxNoCh" presStyleLbl="alignAcc1" presStyleIdx="0" presStyleCnt="1">
        <dgm:presLayoutVars>
          <dgm:chMax val="1"/>
          <dgm:bulletEnabled val="1"/>
        </dgm:presLayoutVars>
      </dgm:prSet>
      <dgm:spPr/>
      <dgm:t>
        <a:bodyPr/>
        <a:lstStyle/>
        <a:p>
          <a:endParaRPr lang="en-US"/>
        </a:p>
      </dgm:t>
    </dgm:pt>
  </dgm:ptLst>
  <dgm:cxnLst>
    <dgm:cxn modelId="{EF429F20-702D-4EF0-ACAB-2C1DC37D4F53}" type="presOf" srcId="{F98540B5-AB76-482B-B4FE-CE8B16CAD4B1}" destId="{67877AF4-C895-411D-BB71-7EF2F1487F9A}" srcOrd="0" destOrd="0" presId="urn:microsoft.com/office/officeart/2005/8/layout/target3"/>
    <dgm:cxn modelId="{6E1FA074-7F17-40D1-B593-11571DD1C6B9}" srcId="{F98540B5-AB76-482B-B4FE-CE8B16CAD4B1}" destId="{6F762841-6EEF-4634-9CE5-57D2D22B5CDB}" srcOrd="0" destOrd="0" parTransId="{29968D2A-C80D-4DAB-B72E-0D7A64B7BBDC}" sibTransId="{7A1E00FF-9858-42CD-9A40-4C57A8093BA2}"/>
    <dgm:cxn modelId="{93663239-EC72-418B-AD96-1B7E04DB3C27}" type="presOf" srcId="{6F762841-6EEF-4634-9CE5-57D2D22B5CDB}" destId="{68BBF487-C30F-448D-BD43-FC71E14E9D74}" srcOrd="0" destOrd="0" presId="urn:microsoft.com/office/officeart/2005/8/layout/target3"/>
    <dgm:cxn modelId="{A2673412-FD62-4689-9EB7-87D3818DD70B}" type="presOf" srcId="{6F762841-6EEF-4634-9CE5-57D2D22B5CDB}" destId="{D4EDE722-2A34-47FA-BFB3-4A9CC5B287F8}" srcOrd="1" destOrd="0" presId="urn:microsoft.com/office/officeart/2005/8/layout/target3"/>
    <dgm:cxn modelId="{E9F2C975-95C6-4475-ABE1-C0B82D69BAC1}" type="presParOf" srcId="{67877AF4-C895-411D-BB71-7EF2F1487F9A}" destId="{576FFDEB-5D65-4219-83B7-DEF86D840968}" srcOrd="0" destOrd="0" presId="urn:microsoft.com/office/officeart/2005/8/layout/target3"/>
    <dgm:cxn modelId="{FA7695D7-A520-41E2-8571-33D6BE0B05B5}" type="presParOf" srcId="{67877AF4-C895-411D-BB71-7EF2F1487F9A}" destId="{C79D4914-79F4-431B-815D-49B3ACB33655}" srcOrd="1" destOrd="0" presId="urn:microsoft.com/office/officeart/2005/8/layout/target3"/>
    <dgm:cxn modelId="{9A92C34E-FC7A-46A2-AC61-14DD20B85553}" type="presParOf" srcId="{67877AF4-C895-411D-BB71-7EF2F1487F9A}" destId="{68BBF487-C30F-448D-BD43-FC71E14E9D74}" srcOrd="2" destOrd="0" presId="urn:microsoft.com/office/officeart/2005/8/layout/target3"/>
    <dgm:cxn modelId="{C1D0D232-3F47-4DC3-B32C-FD4C9BA90F25}" type="presParOf" srcId="{67877AF4-C895-411D-BB71-7EF2F1487F9A}" destId="{D4EDE722-2A34-47FA-BFB3-4A9CC5B287F8}"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27BF3AA-B2A4-4150-9C74-45E6359309F3}" type="doc">
      <dgm:prSet loTypeId="urn:microsoft.com/office/officeart/2005/8/layout/target3" loCatId="relationship" qsTypeId="urn:microsoft.com/office/officeart/2005/8/quickstyle/simple1" qsCatId="simple" csTypeId="urn:microsoft.com/office/officeart/2005/8/colors/colorful1" csCatId="colorful" phldr="1"/>
      <dgm:spPr/>
      <dgm:t>
        <a:bodyPr/>
        <a:lstStyle/>
        <a:p>
          <a:endParaRPr lang="en-US"/>
        </a:p>
      </dgm:t>
    </dgm:pt>
    <dgm:pt modelId="{573BCC55-01AA-4638-877C-3A3537DA3E40}">
      <dgm:prSet custT="1"/>
      <dgm:spPr/>
      <dgm:t>
        <a:bodyPr/>
        <a:lstStyle/>
        <a:p>
          <a:pPr rtl="0"/>
          <a:r>
            <a:rPr lang="en-US" sz="3200" b="1" dirty="0" smtClean="0">
              <a:latin typeface="Arial" pitchFamily="34" charset="0"/>
              <a:cs typeface="Arial" pitchFamily="34" charset="0"/>
            </a:rPr>
            <a:t>Provisions on the Scope of analysis</a:t>
          </a:r>
          <a:endParaRPr lang="en-US" sz="3200" b="1" dirty="0">
            <a:latin typeface="Arial" pitchFamily="34" charset="0"/>
            <a:cs typeface="Arial" pitchFamily="34" charset="0"/>
          </a:endParaRPr>
        </a:p>
      </dgm:t>
    </dgm:pt>
    <dgm:pt modelId="{0410DD5D-2658-46E0-8610-14A02E733FB2}" type="parTrans" cxnId="{F92CE6EE-C601-4B34-80E2-DDB54C924DF2}">
      <dgm:prSet/>
      <dgm:spPr/>
      <dgm:t>
        <a:bodyPr/>
        <a:lstStyle/>
        <a:p>
          <a:endParaRPr lang="en-US"/>
        </a:p>
      </dgm:t>
    </dgm:pt>
    <dgm:pt modelId="{64659968-6144-4A1F-94F9-FA699F6ACCBA}" type="sibTrans" cxnId="{F92CE6EE-C601-4B34-80E2-DDB54C924DF2}">
      <dgm:prSet/>
      <dgm:spPr/>
      <dgm:t>
        <a:bodyPr/>
        <a:lstStyle/>
        <a:p>
          <a:endParaRPr lang="en-US"/>
        </a:p>
      </dgm:t>
    </dgm:pt>
    <dgm:pt modelId="{86B586D7-697A-40CA-8B7C-A4469E96FDC7}" type="pres">
      <dgm:prSet presAssocID="{827BF3AA-B2A4-4150-9C74-45E6359309F3}" presName="Name0" presStyleCnt="0">
        <dgm:presLayoutVars>
          <dgm:chMax val="7"/>
          <dgm:dir/>
          <dgm:animLvl val="lvl"/>
          <dgm:resizeHandles val="exact"/>
        </dgm:presLayoutVars>
      </dgm:prSet>
      <dgm:spPr/>
      <dgm:t>
        <a:bodyPr/>
        <a:lstStyle/>
        <a:p>
          <a:endParaRPr lang="en-US"/>
        </a:p>
      </dgm:t>
    </dgm:pt>
    <dgm:pt modelId="{E51541C3-043A-4D76-A7C9-BF9FDB5C4B78}" type="pres">
      <dgm:prSet presAssocID="{573BCC55-01AA-4638-877C-3A3537DA3E40}" presName="circle1" presStyleLbl="node1" presStyleIdx="0" presStyleCnt="1"/>
      <dgm:spPr/>
    </dgm:pt>
    <dgm:pt modelId="{67C251FE-BB24-4BA4-9213-33ECB3E6EE16}" type="pres">
      <dgm:prSet presAssocID="{573BCC55-01AA-4638-877C-3A3537DA3E40}" presName="space" presStyleCnt="0"/>
      <dgm:spPr/>
    </dgm:pt>
    <dgm:pt modelId="{660D47D3-EB55-4ABC-8CA6-93D8B22F9225}" type="pres">
      <dgm:prSet presAssocID="{573BCC55-01AA-4638-877C-3A3537DA3E40}" presName="rect1" presStyleLbl="alignAcc1" presStyleIdx="0" presStyleCnt="1"/>
      <dgm:spPr/>
      <dgm:t>
        <a:bodyPr/>
        <a:lstStyle/>
        <a:p>
          <a:endParaRPr lang="en-US"/>
        </a:p>
      </dgm:t>
    </dgm:pt>
    <dgm:pt modelId="{4E25B369-4135-44EE-B1DB-2B419DCC109B}" type="pres">
      <dgm:prSet presAssocID="{573BCC55-01AA-4638-877C-3A3537DA3E40}" presName="rect1ParTxNoCh" presStyleLbl="alignAcc1" presStyleIdx="0" presStyleCnt="1">
        <dgm:presLayoutVars>
          <dgm:chMax val="1"/>
          <dgm:bulletEnabled val="1"/>
        </dgm:presLayoutVars>
      </dgm:prSet>
      <dgm:spPr/>
      <dgm:t>
        <a:bodyPr/>
        <a:lstStyle/>
        <a:p>
          <a:endParaRPr lang="en-US"/>
        </a:p>
      </dgm:t>
    </dgm:pt>
  </dgm:ptLst>
  <dgm:cxnLst>
    <dgm:cxn modelId="{8E3C9202-A553-4179-B199-D4B3D056DCCB}" type="presOf" srcId="{573BCC55-01AA-4638-877C-3A3537DA3E40}" destId="{660D47D3-EB55-4ABC-8CA6-93D8B22F9225}" srcOrd="0" destOrd="0" presId="urn:microsoft.com/office/officeart/2005/8/layout/target3"/>
    <dgm:cxn modelId="{1EB39C30-7512-4A2A-81FC-DB4F30EAE513}" type="presOf" srcId="{573BCC55-01AA-4638-877C-3A3537DA3E40}" destId="{4E25B369-4135-44EE-B1DB-2B419DCC109B}" srcOrd="1" destOrd="0" presId="urn:microsoft.com/office/officeart/2005/8/layout/target3"/>
    <dgm:cxn modelId="{76B7B7F8-4467-4372-9419-5FF406AB97D4}" type="presOf" srcId="{827BF3AA-B2A4-4150-9C74-45E6359309F3}" destId="{86B586D7-697A-40CA-8B7C-A4469E96FDC7}" srcOrd="0" destOrd="0" presId="urn:microsoft.com/office/officeart/2005/8/layout/target3"/>
    <dgm:cxn modelId="{F92CE6EE-C601-4B34-80E2-DDB54C924DF2}" srcId="{827BF3AA-B2A4-4150-9C74-45E6359309F3}" destId="{573BCC55-01AA-4638-877C-3A3537DA3E40}" srcOrd="0" destOrd="0" parTransId="{0410DD5D-2658-46E0-8610-14A02E733FB2}" sibTransId="{64659968-6144-4A1F-94F9-FA699F6ACCBA}"/>
    <dgm:cxn modelId="{959F8328-17BC-4568-ADFB-88828F005C04}" type="presParOf" srcId="{86B586D7-697A-40CA-8B7C-A4469E96FDC7}" destId="{E51541C3-043A-4D76-A7C9-BF9FDB5C4B78}" srcOrd="0" destOrd="0" presId="urn:microsoft.com/office/officeart/2005/8/layout/target3"/>
    <dgm:cxn modelId="{8A7BDBFF-4F98-49B9-84C1-9B920CBCB783}" type="presParOf" srcId="{86B586D7-697A-40CA-8B7C-A4469E96FDC7}" destId="{67C251FE-BB24-4BA4-9213-33ECB3E6EE16}" srcOrd="1" destOrd="0" presId="urn:microsoft.com/office/officeart/2005/8/layout/target3"/>
    <dgm:cxn modelId="{A1E30AD7-2F83-4D9B-A23B-C51C102A45D6}" type="presParOf" srcId="{86B586D7-697A-40CA-8B7C-A4469E96FDC7}" destId="{660D47D3-EB55-4ABC-8CA6-93D8B22F9225}" srcOrd="2" destOrd="0" presId="urn:microsoft.com/office/officeart/2005/8/layout/target3"/>
    <dgm:cxn modelId="{49A86DEA-8FCE-438E-A6D5-90F43684FC7C}" type="presParOf" srcId="{86B586D7-697A-40CA-8B7C-A4469E96FDC7}" destId="{4E25B369-4135-44EE-B1DB-2B419DCC109B}"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27BF3AA-B2A4-4150-9C74-45E6359309F3}" type="doc">
      <dgm:prSet loTypeId="urn:microsoft.com/office/officeart/2005/8/layout/target3" loCatId="relationship" qsTypeId="urn:microsoft.com/office/officeart/2005/8/quickstyle/simple1" qsCatId="simple" csTypeId="urn:microsoft.com/office/officeart/2005/8/colors/colorful1" csCatId="colorful"/>
      <dgm:spPr/>
      <dgm:t>
        <a:bodyPr/>
        <a:lstStyle/>
        <a:p>
          <a:endParaRPr lang="en-US"/>
        </a:p>
      </dgm:t>
    </dgm:pt>
    <dgm:pt modelId="{573BCC55-01AA-4638-877C-3A3537DA3E40}">
      <dgm:prSet custT="1"/>
      <dgm:spPr/>
      <dgm:t>
        <a:bodyPr/>
        <a:lstStyle/>
        <a:p>
          <a:pPr rtl="0"/>
          <a:r>
            <a:rPr lang="en-US" sz="3200" b="1" dirty="0" smtClean="0">
              <a:latin typeface="Arial" pitchFamily="34" charset="0"/>
              <a:cs typeface="Arial" pitchFamily="34" charset="0"/>
            </a:rPr>
            <a:t>Framing the concept of Innovation</a:t>
          </a:r>
          <a:endParaRPr lang="en-US" sz="3200" b="1" dirty="0">
            <a:latin typeface="Arial" pitchFamily="34" charset="0"/>
            <a:cs typeface="Arial" pitchFamily="34" charset="0"/>
          </a:endParaRPr>
        </a:p>
      </dgm:t>
    </dgm:pt>
    <dgm:pt modelId="{0410DD5D-2658-46E0-8610-14A02E733FB2}" type="parTrans" cxnId="{F92CE6EE-C601-4B34-80E2-DDB54C924DF2}">
      <dgm:prSet/>
      <dgm:spPr/>
      <dgm:t>
        <a:bodyPr/>
        <a:lstStyle/>
        <a:p>
          <a:endParaRPr lang="en-US"/>
        </a:p>
      </dgm:t>
    </dgm:pt>
    <dgm:pt modelId="{64659968-6144-4A1F-94F9-FA699F6ACCBA}" type="sibTrans" cxnId="{F92CE6EE-C601-4B34-80E2-DDB54C924DF2}">
      <dgm:prSet/>
      <dgm:spPr/>
      <dgm:t>
        <a:bodyPr/>
        <a:lstStyle/>
        <a:p>
          <a:endParaRPr lang="en-US"/>
        </a:p>
      </dgm:t>
    </dgm:pt>
    <dgm:pt modelId="{86B586D7-697A-40CA-8B7C-A4469E96FDC7}" type="pres">
      <dgm:prSet presAssocID="{827BF3AA-B2A4-4150-9C74-45E6359309F3}" presName="Name0" presStyleCnt="0">
        <dgm:presLayoutVars>
          <dgm:chMax val="7"/>
          <dgm:dir/>
          <dgm:animLvl val="lvl"/>
          <dgm:resizeHandles val="exact"/>
        </dgm:presLayoutVars>
      </dgm:prSet>
      <dgm:spPr/>
      <dgm:t>
        <a:bodyPr/>
        <a:lstStyle/>
        <a:p>
          <a:endParaRPr lang="en-US"/>
        </a:p>
      </dgm:t>
    </dgm:pt>
    <dgm:pt modelId="{E51541C3-043A-4D76-A7C9-BF9FDB5C4B78}" type="pres">
      <dgm:prSet presAssocID="{573BCC55-01AA-4638-877C-3A3537DA3E40}" presName="circle1" presStyleLbl="node1" presStyleIdx="0" presStyleCnt="1"/>
      <dgm:spPr/>
    </dgm:pt>
    <dgm:pt modelId="{67C251FE-BB24-4BA4-9213-33ECB3E6EE16}" type="pres">
      <dgm:prSet presAssocID="{573BCC55-01AA-4638-877C-3A3537DA3E40}" presName="space" presStyleCnt="0"/>
      <dgm:spPr/>
    </dgm:pt>
    <dgm:pt modelId="{660D47D3-EB55-4ABC-8CA6-93D8B22F9225}" type="pres">
      <dgm:prSet presAssocID="{573BCC55-01AA-4638-877C-3A3537DA3E40}" presName="rect1" presStyleLbl="alignAcc1" presStyleIdx="0" presStyleCnt="1"/>
      <dgm:spPr/>
      <dgm:t>
        <a:bodyPr/>
        <a:lstStyle/>
        <a:p>
          <a:endParaRPr lang="en-US"/>
        </a:p>
      </dgm:t>
    </dgm:pt>
    <dgm:pt modelId="{4E25B369-4135-44EE-B1DB-2B419DCC109B}" type="pres">
      <dgm:prSet presAssocID="{573BCC55-01AA-4638-877C-3A3537DA3E40}" presName="rect1ParTxNoCh" presStyleLbl="alignAcc1" presStyleIdx="0" presStyleCnt="1">
        <dgm:presLayoutVars>
          <dgm:chMax val="1"/>
          <dgm:bulletEnabled val="1"/>
        </dgm:presLayoutVars>
      </dgm:prSet>
      <dgm:spPr/>
      <dgm:t>
        <a:bodyPr/>
        <a:lstStyle/>
        <a:p>
          <a:endParaRPr lang="en-US"/>
        </a:p>
      </dgm:t>
    </dgm:pt>
  </dgm:ptLst>
  <dgm:cxnLst>
    <dgm:cxn modelId="{A3404F69-96B0-43D7-AB7F-794CF8F376FF}" type="presOf" srcId="{573BCC55-01AA-4638-877C-3A3537DA3E40}" destId="{4E25B369-4135-44EE-B1DB-2B419DCC109B}" srcOrd="1" destOrd="0" presId="urn:microsoft.com/office/officeart/2005/8/layout/target3"/>
    <dgm:cxn modelId="{F69DF015-B1E9-462E-A1F8-AF9C57D2F090}" type="presOf" srcId="{573BCC55-01AA-4638-877C-3A3537DA3E40}" destId="{660D47D3-EB55-4ABC-8CA6-93D8B22F9225}" srcOrd="0" destOrd="0" presId="urn:microsoft.com/office/officeart/2005/8/layout/target3"/>
    <dgm:cxn modelId="{347D0E27-53C4-43F3-9EF2-DBEB41F73AAE}" type="presOf" srcId="{827BF3AA-B2A4-4150-9C74-45E6359309F3}" destId="{86B586D7-697A-40CA-8B7C-A4469E96FDC7}" srcOrd="0" destOrd="0" presId="urn:microsoft.com/office/officeart/2005/8/layout/target3"/>
    <dgm:cxn modelId="{F92CE6EE-C601-4B34-80E2-DDB54C924DF2}" srcId="{827BF3AA-B2A4-4150-9C74-45E6359309F3}" destId="{573BCC55-01AA-4638-877C-3A3537DA3E40}" srcOrd="0" destOrd="0" parTransId="{0410DD5D-2658-46E0-8610-14A02E733FB2}" sibTransId="{64659968-6144-4A1F-94F9-FA699F6ACCBA}"/>
    <dgm:cxn modelId="{9EBAB24E-B055-4C59-A3F7-DF5D4CB7E314}" type="presParOf" srcId="{86B586D7-697A-40CA-8B7C-A4469E96FDC7}" destId="{E51541C3-043A-4D76-A7C9-BF9FDB5C4B78}" srcOrd="0" destOrd="0" presId="urn:microsoft.com/office/officeart/2005/8/layout/target3"/>
    <dgm:cxn modelId="{BB4CC5E0-CFD1-479F-9551-757E6C8227DB}" type="presParOf" srcId="{86B586D7-697A-40CA-8B7C-A4469E96FDC7}" destId="{67C251FE-BB24-4BA4-9213-33ECB3E6EE16}" srcOrd="1" destOrd="0" presId="urn:microsoft.com/office/officeart/2005/8/layout/target3"/>
    <dgm:cxn modelId="{EDBA1688-7326-4893-B915-4A6C0DB9DB0E}" type="presParOf" srcId="{86B586D7-697A-40CA-8B7C-A4469E96FDC7}" destId="{660D47D3-EB55-4ABC-8CA6-93D8B22F9225}" srcOrd="2" destOrd="0" presId="urn:microsoft.com/office/officeart/2005/8/layout/target3"/>
    <dgm:cxn modelId="{BF183D0F-13BB-4559-B490-71A68828205E}" type="presParOf" srcId="{86B586D7-697A-40CA-8B7C-A4469E96FDC7}" destId="{4E25B369-4135-44EE-B1DB-2B419DCC109B}"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3C7AB82-2A90-48DC-BE98-A11F6EBCC4EF}" type="doc">
      <dgm:prSet loTypeId="urn:microsoft.com/office/officeart/2005/8/layout/target3" loCatId="relationship" qsTypeId="urn:microsoft.com/office/officeart/2005/8/quickstyle/simple1" qsCatId="simple" csTypeId="urn:microsoft.com/office/officeart/2005/8/colors/colorful1" csCatId="colorful"/>
      <dgm:spPr/>
      <dgm:t>
        <a:bodyPr/>
        <a:lstStyle/>
        <a:p>
          <a:endParaRPr lang="en-US"/>
        </a:p>
      </dgm:t>
    </dgm:pt>
    <dgm:pt modelId="{8BABE031-4FDC-4932-A1C5-12261C2EE034}">
      <dgm:prSet custT="1"/>
      <dgm:spPr/>
      <dgm:t>
        <a:bodyPr/>
        <a:lstStyle/>
        <a:p>
          <a:pPr rtl="0"/>
          <a:r>
            <a:rPr lang="en-US" sz="3200" b="1" dirty="0" smtClean="0">
              <a:latin typeface="Arial" pitchFamily="34" charset="0"/>
              <a:cs typeface="Arial" pitchFamily="34" charset="0"/>
            </a:rPr>
            <a:t>Framing the approach of the project</a:t>
          </a:r>
          <a:endParaRPr lang="en-US" sz="3200" b="1" dirty="0">
            <a:latin typeface="Arial" pitchFamily="34" charset="0"/>
            <a:cs typeface="Arial" pitchFamily="34" charset="0"/>
          </a:endParaRPr>
        </a:p>
      </dgm:t>
    </dgm:pt>
    <dgm:pt modelId="{4666836C-E98A-4C37-A3BB-F4598D41B3BD}" type="parTrans" cxnId="{7F3EA075-7BBC-409D-8DCB-A52D43512238}">
      <dgm:prSet/>
      <dgm:spPr/>
      <dgm:t>
        <a:bodyPr/>
        <a:lstStyle/>
        <a:p>
          <a:endParaRPr lang="en-US"/>
        </a:p>
      </dgm:t>
    </dgm:pt>
    <dgm:pt modelId="{46F57DCF-6E14-4A63-9CB3-F0832D2253BC}" type="sibTrans" cxnId="{7F3EA075-7BBC-409D-8DCB-A52D43512238}">
      <dgm:prSet/>
      <dgm:spPr/>
      <dgm:t>
        <a:bodyPr/>
        <a:lstStyle/>
        <a:p>
          <a:endParaRPr lang="en-US"/>
        </a:p>
      </dgm:t>
    </dgm:pt>
    <dgm:pt modelId="{FCC48762-2951-4E6C-8B27-F1B07C7722BB}" type="pres">
      <dgm:prSet presAssocID="{53C7AB82-2A90-48DC-BE98-A11F6EBCC4EF}" presName="Name0" presStyleCnt="0">
        <dgm:presLayoutVars>
          <dgm:chMax val="7"/>
          <dgm:dir/>
          <dgm:animLvl val="lvl"/>
          <dgm:resizeHandles val="exact"/>
        </dgm:presLayoutVars>
      </dgm:prSet>
      <dgm:spPr/>
      <dgm:t>
        <a:bodyPr/>
        <a:lstStyle/>
        <a:p>
          <a:endParaRPr lang="en-US"/>
        </a:p>
      </dgm:t>
    </dgm:pt>
    <dgm:pt modelId="{E73B37F8-7F5B-41CE-A75A-0A051DAE7DF3}" type="pres">
      <dgm:prSet presAssocID="{8BABE031-4FDC-4932-A1C5-12261C2EE034}" presName="circle1" presStyleLbl="node1" presStyleIdx="0" presStyleCnt="1"/>
      <dgm:spPr/>
    </dgm:pt>
    <dgm:pt modelId="{CBD69BD8-A7F7-4D77-9481-816D37B6425C}" type="pres">
      <dgm:prSet presAssocID="{8BABE031-4FDC-4932-A1C5-12261C2EE034}" presName="space" presStyleCnt="0"/>
      <dgm:spPr/>
    </dgm:pt>
    <dgm:pt modelId="{2DDC4ED8-18D5-4E39-9F53-4B3D76A7C6D4}" type="pres">
      <dgm:prSet presAssocID="{8BABE031-4FDC-4932-A1C5-12261C2EE034}" presName="rect1" presStyleLbl="alignAcc1" presStyleIdx="0" presStyleCnt="1"/>
      <dgm:spPr/>
      <dgm:t>
        <a:bodyPr/>
        <a:lstStyle/>
        <a:p>
          <a:endParaRPr lang="en-US"/>
        </a:p>
      </dgm:t>
    </dgm:pt>
    <dgm:pt modelId="{32E0095B-EB46-42D6-A563-67A8DCDC5D7D}" type="pres">
      <dgm:prSet presAssocID="{8BABE031-4FDC-4932-A1C5-12261C2EE034}" presName="rect1ParTxNoCh" presStyleLbl="alignAcc1" presStyleIdx="0" presStyleCnt="1">
        <dgm:presLayoutVars>
          <dgm:chMax val="1"/>
          <dgm:bulletEnabled val="1"/>
        </dgm:presLayoutVars>
      </dgm:prSet>
      <dgm:spPr/>
      <dgm:t>
        <a:bodyPr/>
        <a:lstStyle/>
        <a:p>
          <a:endParaRPr lang="en-US"/>
        </a:p>
      </dgm:t>
    </dgm:pt>
  </dgm:ptLst>
  <dgm:cxnLst>
    <dgm:cxn modelId="{7F3EA075-7BBC-409D-8DCB-A52D43512238}" srcId="{53C7AB82-2A90-48DC-BE98-A11F6EBCC4EF}" destId="{8BABE031-4FDC-4932-A1C5-12261C2EE034}" srcOrd="0" destOrd="0" parTransId="{4666836C-E98A-4C37-A3BB-F4598D41B3BD}" sibTransId="{46F57DCF-6E14-4A63-9CB3-F0832D2253BC}"/>
    <dgm:cxn modelId="{C8BB4387-BEFF-4891-A5C2-DE9E1FD26AEB}" type="presOf" srcId="{8BABE031-4FDC-4932-A1C5-12261C2EE034}" destId="{2DDC4ED8-18D5-4E39-9F53-4B3D76A7C6D4}" srcOrd="0" destOrd="0" presId="urn:microsoft.com/office/officeart/2005/8/layout/target3"/>
    <dgm:cxn modelId="{9BE11492-0848-4D65-8551-6EE24F2179FD}" type="presOf" srcId="{53C7AB82-2A90-48DC-BE98-A11F6EBCC4EF}" destId="{FCC48762-2951-4E6C-8B27-F1B07C7722BB}" srcOrd="0" destOrd="0" presId="urn:microsoft.com/office/officeart/2005/8/layout/target3"/>
    <dgm:cxn modelId="{17B111DB-58CC-4D1A-945B-F5386B9EAD11}" type="presOf" srcId="{8BABE031-4FDC-4932-A1C5-12261C2EE034}" destId="{32E0095B-EB46-42D6-A563-67A8DCDC5D7D}" srcOrd="1" destOrd="0" presId="urn:microsoft.com/office/officeart/2005/8/layout/target3"/>
    <dgm:cxn modelId="{854C34AF-17FD-49D0-A067-9504F217308B}" type="presParOf" srcId="{FCC48762-2951-4E6C-8B27-F1B07C7722BB}" destId="{E73B37F8-7F5B-41CE-A75A-0A051DAE7DF3}" srcOrd="0" destOrd="0" presId="urn:microsoft.com/office/officeart/2005/8/layout/target3"/>
    <dgm:cxn modelId="{03687775-7ADD-4BB9-A37F-DA09874BB3C1}" type="presParOf" srcId="{FCC48762-2951-4E6C-8B27-F1B07C7722BB}" destId="{CBD69BD8-A7F7-4D77-9481-816D37B6425C}" srcOrd="1" destOrd="0" presId="urn:microsoft.com/office/officeart/2005/8/layout/target3"/>
    <dgm:cxn modelId="{D95C3117-B965-44E9-81B7-8FED4D5BA86D}" type="presParOf" srcId="{FCC48762-2951-4E6C-8B27-F1B07C7722BB}" destId="{2DDC4ED8-18D5-4E39-9F53-4B3D76A7C6D4}" srcOrd="2" destOrd="0" presId="urn:microsoft.com/office/officeart/2005/8/layout/target3"/>
    <dgm:cxn modelId="{3C570B5A-147E-4423-A531-7F5637A19ED3}" type="presParOf" srcId="{FCC48762-2951-4E6C-8B27-F1B07C7722BB}" destId="{32E0095B-EB46-42D6-A563-67A8DCDC5D7D}" srcOrd="3" destOrd="0" presId="urn:microsoft.com/office/officeart/2005/8/layout/targe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0F821DC-821B-45C9-8207-CBE1C933D105}" type="doc">
      <dgm:prSet loTypeId="urn:microsoft.com/office/officeart/2005/8/layout/target3" loCatId="relationship" qsTypeId="urn:microsoft.com/office/officeart/2005/8/quickstyle/simple1" qsCatId="simple" csTypeId="urn:microsoft.com/office/officeart/2005/8/colors/colorful1" csCatId="colorful"/>
      <dgm:spPr/>
      <dgm:t>
        <a:bodyPr/>
        <a:lstStyle/>
        <a:p>
          <a:endParaRPr lang="en-US"/>
        </a:p>
      </dgm:t>
    </dgm:pt>
    <dgm:pt modelId="{DE926F2E-2701-424B-B698-488EF72F1845}">
      <dgm:prSet custT="1"/>
      <dgm:spPr/>
      <dgm:t>
        <a:bodyPr/>
        <a:lstStyle/>
        <a:p>
          <a:pPr rtl="0"/>
          <a:r>
            <a:rPr lang="en-US" sz="3200" b="1" dirty="0" smtClean="0">
              <a:latin typeface="Arial" pitchFamily="34" charset="0"/>
              <a:cs typeface="Arial" pitchFamily="34" charset="0"/>
            </a:rPr>
            <a:t>Framing the approach of the project</a:t>
          </a:r>
          <a:endParaRPr lang="en-US" sz="3200" b="1" dirty="0">
            <a:latin typeface="Arial" pitchFamily="34" charset="0"/>
            <a:cs typeface="Arial" pitchFamily="34" charset="0"/>
          </a:endParaRPr>
        </a:p>
      </dgm:t>
    </dgm:pt>
    <dgm:pt modelId="{F72E3831-8FE8-48D1-B350-7940BD2EC5E5}" type="parTrans" cxnId="{7B7A867D-0638-47CD-9881-807F12669478}">
      <dgm:prSet/>
      <dgm:spPr/>
      <dgm:t>
        <a:bodyPr/>
        <a:lstStyle/>
        <a:p>
          <a:endParaRPr lang="en-US"/>
        </a:p>
      </dgm:t>
    </dgm:pt>
    <dgm:pt modelId="{5B27A678-3E70-4B4B-8503-D53737519681}" type="sibTrans" cxnId="{7B7A867D-0638-47CD-9881-807F12669478}">
      <dgm:prSet/>
      <dgm:spPr/>
      <dgm:t>
        <a:bodyPr/>
        <a:lstStyle/>
        <a:p>
          <a:endParaRPr lang="en-US"/>
        </a:p>
      </dgm:t>
    </dgm:pt>
    <dgm:pt modelId="{1590F49A-B78E-4C31-B47F-722318723223}" type="pres">
      <dgm:prSet presAssocID="{B0F821DC-821B-45C9-8207-CBE1C933D105}" presName="Name0" presStyleCnt="0">
        <dgm:presLayoutVars>
          <dgm:chMax val="7"/>
          <dgm:dir/>
          <dgm:animLvl val="lvl"/>
          <dgm:resizeHandles val="exact"/>
        </dgm:presLayoutVars>
      </dgm:prSet>
      <dgm:spPr/>
      <dgm:t>
        <a:bodyPr/>
        <a:lstStyle/>
        <a:p>
          <a:endParaRPr lang="en-US"/>
        </a:p>
      </dgm:t>
    </dgm:pt>
    <dgm:pt modelId="{2F4E933F-63B2-41DA-B515-3F5870AE15CC}" type="pres">
      <dgm:prSet presAssocID="{DE926F2E-2701-424B-B698-488EF72F1845}" presName="circle1" presStyleLbl="node1" presStyleIdx="0" presStyleCnt="1"/>
      <dgm:spPr/>
    </dgm:pt>
    <dgm:pt modelId="{74477F3E-60AC-48A5-8DCF-48DF3D670B1A}" type="pres">
      <dgm:prSet presAssocID="{DE926F2E-2701-424B-B698-488EF72F1845}" presName="space" presStyleCnt="0"/>
      <dgm:spPr/>
    </dgm:pt>
    <dgm:pt modelId="{B9B71F8C-E81B-4703-A86F-74271FED67BB}" type="pres">
      <dgm:prSet presAssocID="{DE926F2E-2701-424B-B698-488EF72F1845}" presName="rect1" presStyleLbl="alignAcc1" presStyleIdx="0" presStyleCnt="1" custLinFactNeighborY="-11163"/>
      <dgm:spPr/>
      <dgm:t>
        <a:bodyPr/>
        <a:lstStyle/>
        <a:p>
          <a:endParaRPr lang="en-US"/>
        </a:p>
      </dgm:t>
    </dgm:pt>
    <dgm:pt modelId="{88DF981D-B930-4E73-A787-B0F6C0B94EE5}" type="pres">
      <dgm:prSet presAssocID="{DE926F2E-2701-424B-B698-488EF72F1845}" presName="rect1ParTxNoCh" presStyleLbl="alignAcc1" presStyleIdx="0" presStyleCnt="1">
        <dgm:presLayoutVars>
          <dgm:chMax val="1"/>
          <dgm:bulletEnabled val="1"/>
        </dgm:presLayoutVars>
      </dgm:prSet>
      <dgm:spPr/>
      <dgm:t>
        <a:bodyPr/>
        <a:lstStyle/>
        <a:p>
          <a:endParaRPr lang="en-US"/>
        </a:p>
      </dgm:t>
    </dgm:pt>
  </dgm:ptLst>
  <dgm:cxnLst>
    <dgm:cxn modelId="{62F5F413-CB9A-431D-8B47-C15AEC04868D}" type="presOf" srcId="{DE926F2E-2701-424B-B698-488EF72F1845}" destId="{88DF981D-B930-4E73-A787-B0F6C0B94EE5}" srcOrd="1" destOrd="0" presId="urn:microsoft.com/office/officeart/2005/8/layout/target3"/>
    <dgm:cxn modelId="{D9B5E076-302D-45E2-BC11-5D3A4A8C76BF}" type="presOf" srcId="{B0F821DC-821B-45C9-8207-CBE1C933D105}" destId="{1590F49A-B78E-4C31-B47F-722318723223}" srcOrd="0" destOrd="0" presId="urn:microsoft.com/office/officeart/2005/8/layout/target3"/>
    <dgm:cxn modelId="{A39C1044-1329-4E77-A71C-689A10862656}" type="presOf" srcId="{DE926F2E-2701-424B-B698-488EF72F1845}" destId="{B9B71F8C-E81B-4703-A86F-74271FED67BB}" srcOrd="0" destOrd="0" presId="urn:microsoft.com/office/officeart/2005/8/layout/target3"/>
    <dgm:cxn modelId="{7B7A867D-0638-47CD-9881-807F12669478}" srcId="{B0F821DC-821B-45C9-8207-CBE1C933D105}" destId="{DE926F2E-2701-424B-B698-488EF72F1845}" srcOrd="0" destOrd="0" parTransId="{F72E3831-8FE8-48D1-B350-7940BD2EC5E5}" sibTransId="{5B27A678-3E70-4B4B-8503-D53737519681}"/>
    <dgm:cxn modelId="{59C28B15-AB98-4E7C-A20B-A5B7C3960C42}" type="presParOf" srcId="{1590F49A-B78E-4C31-B47F-722318723223}" destId="{2F4E933F-63B2-41DA-B515-3F5870AE15CC}" srcOrd="0" destOrd="0" presId="urn:microsoft.com/office/officeart/2005/8/layout/target3"/>
    <dgm:cxn modelId="{40FF31CD-B1F6-4B15-9378-048CC543B482}" type="presParOf" srcId="{1590F49A-B78E-4C31-B47F-722318723223}" destId="{74477F3E-60AC-48A5-8DCF-48DF3D670B1A}" srcOrd="1" destOrd="0" presId="urn:microsoft.com/office/officeart/2005/8/layout/target3"/>
    <dgm:cxn modelId="{B488A839-F820-4B65-9A01-6FB666D870D1}" type="presParOf" srcId="{1590F49A-B78E-4C31-B47F-722318723223}" destId="{B9B71F8C-E81B-4703-A86F-74271FED67BB}" srcOrd="2" destOrd="0" presId="urn:microsoft.com/office/officeart/2005/8/layout/target3"/>
    <dgm:cxn modelId="{51917EBB-61A6-4A9E-8945-962594249D56}" type="presParOf" srcId="{1590F49A-B78E-4C31-B47F-722318723223}" destId="{88DF981D-B930-4E73-A787-B0F6C0B94EE5}"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F6BAFAB-D3AA-4443-853B-6062119541BC}" type="doc">
      <dgm:prSet loTypeId="urn:microsoft.com/office/officeart/2005/8/layout/target3" loCatId="relationship" qsTypeId="urn:microsoft.com/office/officeart/2005/8/quickstyle/simple1" qsCatId="simple" csTypeId="urn:microsoft.com/office/officeart/2005/8/colors/colorful1" csCatId="colorful"/>
      <dgm:spPr/>
      <dgm:t>
        <a:bodyPr/>
        <a:lstStyle/>
        <a:p>
          <a:endParaRPr lang="en-US"/>
        </a:p>
      </dgm:t>
    </dgm:pt>
    <dgm:pt modelId="{E3CDFC9E-A515-4B25-9C07-AE5E333C3EF8}">
      <dgm:prSet custT="1"/>
      <dgm:spPr/>
      <dgm:t>
        <a:bodyPr/>
        <a:lstStyle/>
        <a:p>
          <a:pPr rtl="0"/>
          <a:r>
            <a:rPr lang="en-US" sz="3200" b="1" dirty="0" smtClean="0">
              <a:latin typeface="Arial" pitchFamily="34" charset="0"/>
              <a:cs typeface="Arial" pitchFamily="34" charset="0"/>
            </a:rPr>
            <a:t>Presentation of methodology</a:t>
          </a:r>
          <a:endParaRPr lang="en-US" sz="3200" b="1" dirty="0">
            <a:latin typeface="Arial" pitchFamily="34" charset="0"/>
            <a:cs typeface="Arial" pitchFamily="34" charset="0"/>
          </a:endParaRPr>
        </a:p>
      </dgm:t>
    </dgm:pt>
    <dgm:pt modelId="{08EC9BD8-63CE-432A-8AA7-400B40E12100}" type="parTrans" cxnId="{47E02DA1-B67F-4F95-AF94-DFA69C4A4DA3}">
      <dgm:prSet/>
      <dgm:spPr/>
      <dgm:t>
        <a:bodyPr/>
        <a:lstStyle/>
        <a:p>
          <a:endParaRPr lang="en-US"/>
        </a:p>
      </dgm:t>
    </dgm:pt>
    <dgm:pt modelId="{781AA69A-8516-453D-A3C0-D5E335B28AC5}" type="sibTrans" cxnId="{47E02DA1-B67F-4F95-AF94-DFA69C4A4DA3}">
      <dgm:prSet/>
      <dgm:spPr/>
      <dgm:t>
        <a:bodyPr/>
        <a:lstStyle/>
        <a:p>
          <a:endParaRPr lang="en-US"/>
        </a:p>
      </dgm:t>
    </dgm:pt>
    <dgm:pt modelId="{B3739D42-AC3D-4F14-A2FB-306F194473E9}" type="pres">
      <dgm:prSet presAssocID="{6F6BAFAB-D3AA-4443-853B-6062119541BC}" presName="Name0" presStyleCnt="0">
        <dgm:presLayoutVars>
          <dgm:chMax val="7"/>
          <dgm:dir/>
          <dgm:animLvl val="lvl"/>
          <dgm:resizeHandles val="exact"/>
        </dgm:presLayoutVars>
      </dgm:prSet>
      <dgm:spPr/>
      <dgm:t>
        <a:bodyPr/>
        <a:lstStyle/>
        <a:p>
          <a:endParaRPr lang="en-US"/>
        </a:p>
      </dgm:t>
    </dgm:pt>
    <dgm:pt modelId="{F72FA16C-1AF5-45F1-B6CA-DB759C115142}" type="pres">
      <dgm:prSet presAssocID="{E3CDFC9E-A515-4B25-9C07-AE5E333C3EF8}" presName="circle1" presStyleLbl="node1" presStyleIdx="0" presStyleCnt="1"/>
      <dgm:spPr/>
    </dgm:pt>
    <dgm:pt modelId="{EA5C3140-E2AD-4D36-AED2-FAE2BA57C68E}" type="pres">
      <dgm:prSet presAssocID="{E3CDFC9E-A515-4B25-9C07-AE5E333C3EF8}" presName="space" presStyleCnt="0"/>
      <dgm:spPr/>
    </dgm:pt>
    <dgm:pt modelId="{874AE197-66F7-4A53-A22F-CAD1B0003860}" type="pres">
      <dgm:prSet presAssocID="{E3CDFC9E-A515-4B25-9C07-AE5E333C3EF8}" presName="rect1" presStyleLbl="alignAcc1" presStyleIdx="0" presStyleCnt="1" custLinFactNeighborY="-11163"/>
      <dgm:spPr/>
      <dgm:t>
        <a:bodyPr/>
        <a:lstStyle/>
        <a:p>
          <a:endParaRPr lang="en-US"/>
        </a:p>
      </dgm:t>
    </dgm:pt>
    <dgm:pt modelId="{AD9158BD-B609-47DF-97DC-3EE4AAB74745}" type="pres">
      <dgm:prSet presAssocID="{E3CDFC9E-A515-4B25-9C07-AE5E333C3EF8}" presName="rect1ParTxNoCh" presStyleLbl="alignAcc1" presStyleIdx="0" presStyleCnt="1">
        <dgm:presLayoutVars>
          <dgm:chMax val="1"/>
          <dgm:bulletEnabled val="1"/>
        </dgm:presLayoutVars>
      </dgm:prSet>
      <dgm:spPr/>
      <dgm:t>
        <a:bodyPr/>
        <a:lstStyle/>
        <a:p>
          <a:endParaRPr lang="en-US"/>
        </a:p>
      </dgm:t>
    </dgm:pt>
  </dgm:ptLst>
  <dgm:cxnLst>
    <dgm:cxn modelId="{F8E4422A-FBB6-428B-8991-A541569B76FB}" type="presOf" srcId="{E3CDFC9E-A515-4B25-9C07-AE5E333C3EF8}" destId="{874AE197-66F7-4A53-A22F-CAD1B0003860}" srcOrd="0" destOrd="0" presId="urn:microsoft.com/office/officeart/2005/8/layout/target3"/>
    <dgm:cxn modelId="{37DCDE9A-E5BB-4160-BFB0-8CAF6CE1055C}" type="presOf" srcId="{E3CDFC9E-A515-4B25-9C07-AE5E333C3EF8}" destId="{AD9158BD-B609-47DF-97DC-3EE4AAB74745}" srcOrd="1" destOrd="0" presId="urn:microsoft.com/office/officeart/2005/8/layout/target3"/>
    <dgm:cxn modelId="{47E02DA1-B67F-4F95-AF94-DFA69C4A4DA3}" srcId="{6F6BAFAB-D3AA-4443-853B-6062119541BC}" destId="{E3CDFC9E-A515-4B25-9C07-AE5E333C3EF8}" srcOrd="0" destOrd="0" parTransId="{08EC9BD8-63CE-432A-8AA7-400B40E12100}" sibTransId="{781AA69A-8516-453D-A3C0-D5E335B28AC5}"/>
    <dgm:cxn modelId="{1C0BF75F-094C-4192-B095-2D1B4FF0A0E4}" type="presOf" srcId="{6F6BAFAB-D3AA-4443-853B-6062119541BC}" destId="{B3739D42-AC3D-4F14-A2FB-306F194473E9}" srcOrd="0" destOrd="0" presId="urn:microsoft.com/office/officeart/2005/8/layout/target3"/>
    <dgm:cxn modelId="{5CDD54B9-51AC-4DB9-B0C8-2E1A7F1AFC7F}" type="presParOf" srcId="{B3739D42-AC3D-4F14-A2FB-306F194473E9}" destId="{F72FA16C-1AF5-45F1-B6CA-DB759C115142}" srcOrd="0" destOrd="0" presId="urn:microsoft.com/office/officeart/2005/8/layout/target3"/>
    <dgm:cxn modelId="{B2A5E6BD-6ECE-4FD2-82E1-A70665485B3B}" type="presParOf" srcId="{B3739D42-AC3D-4F14-A2FB-306F194473E9}" destId="{EA5C3140-E2AD-4D36-AED2-FAE2BA57C68E}" srcOrd="1" destOrd="0" presId="urn:microsoft.com/office/officeart/2005/8/layout/target3"/>
    <dgm:cxn modelId="{9B8A3C7E-1A22-42AB-9BCC-F9A703213533}" type="presParOf" srcId="{B3739D42-AC3D-4F14-A2FB-306F194473E9}" destId="{874AE197-66F7-4A53-A22F-CAD1B0003860}" srcOrd="2" destOrd="0" presId="urn:microsoft.com/office/officeart/2005/8/layout/target3"/>
    <dgm:cxn modelId="{6D9E75B7-680E-4E33-8AC2-69F91794637F}" type="presParOf" srcId="{B3739D42-AC3D-4F14-A2FB-306F194473E9}" destId="{AD9158BD-B609-47DF-97DC-3EE4AAB74745}"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FC75FF4-6EED-40BB-97C1-B56E093E46BE}" type="doc">
      <dgm:prSet loTypeId="urn:microsoft.com/office/officeart/2005/8/layout/target3" loCatId="relationship" qsTypeId="urn:microsoft.com/office/officeart/2005/8/quickstyle/simple1" qsCatId="simple" csTypeId="urn:microsoft.com/office/officeart/2005/8/colors/colorful1" csCatId="colorful" phldr="1"/>
      <dgm:spPr/>
      <dgm:t>
        <a:bodyPr/>
        <a:lstStyle/>
        <a:p>
          <a:endParaRPr lang="en-US"/>
        </a:p>
      </dgm:t>
    </dgm:pt>
    <dgm:pt modelId="{D574719B-6BA3-43D9-ADBF-476E79075F9D}">
      <dgm:prSet custT="1"/>
      <dgm:spPr/>
      <dgm:t>
        <a:bodyPr/>
        <a:lstStyle/>
        <a:p>
          <a:pPr rtl="0"/>
          <a:r>
            <a:rPr lang="en-US" sz="3200" b="1" dirty="0" smtClean="0">
              <a:latin typeface="Arial" pitchFamily="34" charset="0"/>
              <a:cs typeface="Arial" pitchFamily="34" charset="0"/>
            </a:rPr>
            <a:t>Definitions and scope (1/3)</a:t>
          </a:r>
          <a:endParaRPr lang="en-US" sz="3200" b="1" dirty="0">
            <a:latin typeface="Arial" pitchFamily="34" charset="0"/>
            <a:cs typeface="Arial" pitchFamily="34" charset="0"/>
          </a:endParaRPr>
        </a:p>
      </dgm:t>
    </dgm:pt>
    <dgm:pt modelId="{02DAD8B8-742B-4B6B-8124-B75772A958E3}" type="parTrans" cxnId="{B1DD2955-6A61-4EEE-94D7-5E17DCA42966}">
      <dgm:prSet/>
      <dgm:spPr/>
      <dgm:t>
        <a:bodyPr/>
        <a:lstStyle/>
        <a:p>
          <a:endParaRPr lang="en-US"/>
        </a:p>
      </dgm:t>
    </dgm:pt>
    <dgm:pt modelId="{82FA9F63-22F7-4FD5-BDD6-D92D5467112C}" type="sibTrans" cxnId="{B1DD2955-6A61-4EEE-94D7-5E17DCA42966}">
      <dgm:prSet/>
      <dgm:spPr/>
      <dgm:t>
        <a:bodyPr/>
        <a:lstStyle/>
        <a:p>
          <a:endParaRPr lang="en-US"/>
        </a:p>
      </dgm:t>
    </dgm:pt>
    <dgm:pt modelId="{2F7DF92D-D898-423F-8757-BE984E03C68B}" type="pres">
      <dgm:prSet presAssocID="{CFC75FF4-6EED-40BB-97C1-B56E093E46BE}" presName="Name0" presStyleCnt="0">
        <dgm:presLayoutVars>
          <dgm:chMax val="7"/>
          <dgm:dir/>
          <dgm:animLvl val="lvl"/>
          <dgm:resizeHandles val="exact"/>
        </dgm:presLayoutVars>
      </dgm:prSet>
      <dgm:spPr/>
      <dgm:t>
        <a:bodyPr/>
        <a:lstStyle/>
        <a:p>
          <a:endParaRPr lang="en-US"/>
        </a:p>
      </dgm:t>
    </dgm:pt>
    <dgm:pt modelId="{6EF8529C-BEA3-4ABB-A5B0-4A43600169D5}" type="pres">
      <dgm:prSet presAssocID="{D574719B-6BA3-43D9-ADBF-476E79075F9D}" presName="circle1" presStyleLbl="node1" presStyleIdx="0" presStyleCnt="1"/>
      <dgm:spPr/>
    </dgm:pt>
    <dgm:pt modelId="{6ACAB23B-073C-4A74-9FB6-5A7A52F4D0D9}" type="pres">
      <dgm:prSet presAssocID="{D574719B-6BA3-43D9-ADBF-476E79075F9D}" presName="space" presStyleCnt="0"/>
      <dgm:spPr/>
    </dgm:pt>
    <dgm:pt modelId="{6081F17C-2A2F-4434-BB32-98B36F5DAA5C}" type="pres">
      <dgm:prSet presAssocID="{D574719B-6BA3-43D9-ADBF-476E79075F9D}" presName="rect1" presStyleLbl="alignAcc1" presStyleIdx="0" presStyleCnt="1"/>
      <dgm:spPr/>
      <dgm:t>
        <a:bodyPr/>
        <a:lstStyle/>
        <a:p>
          <a:endParaRPr lang="en-US"/>
        </a:p>
      </dgm:t>
    </dgm:pt>
    <dgm:pt modelId="{3257D70A-F4A0-4B07-BE6A-B0A4FEB458B8}" type="pres">
      <dgm:prSet presAssocID="{D574719B-6BA3-43D9-ADBF-476E79075F9D}" presName="rect1ParTxNoCh" presStyleLbl="alignAcc1" presStyleIdx="0" presStyleCnt="1">
        <dgm:presLayoutVars>
          <dgm:chMax val="1"/>
          <dgm:bulletEnabled val="1"/>
        </dgm:presLayoutVars>
      </dgm:prSet>
      <dgm:spPr/>
      <dgm:t>
        <a:bodyPr/>
        <a:lstStyle/>
        <a:p>
          <a:endParaRPr lang="en-US"/>
        </a:p>
      </dgm:t>
    </dgm:pt>
  </dgm:ptLst>
  <dgm:cxnLst>
    <dgm:cxn modelId="{B1DD2955-6A61-4EEE-94D7-5E17DCA42966}" srcId="{CFC75FF4-6EED-40BB-97C1-B56E093E46BE}" destId="{D574719B-6BA3-43D9-ADBF-476E79075F9D}" srcOrd="0" destOrd="0" parTransId="{02DAD8B8-742B-4B6B-8124-B75772A958E3}" sibTransId="{82FA9F63-22F7-4FD5-BDD6-D92D5467112C}"/>
    <dgm:cxn modelId="{A7476278-1D72-422B-8768-B278B6CBB696}" type="presOf" srcId="{D574719B-6BA3-43D9-ADBF-476E79075F9D}" destId="{6081F17C-2A2F-4434-BB32-98B36F5DAA5C}" srcOrd="0" destOrd="0" presId="urn:microsoft.com/office/officeart/2005/8/layout/target3"/>
    <dgm:cxn modelId="{CEAA59DD-84F9-44C6-9208-63C10DF02A15}" type="presOf" srcId="{D574719B-6BA3-43D9-ADBF-476E79075F9D}" destId="{3257D70A-F4A0-4B07-BE6A-B0A4FEB458B8}" srcOrd="1" destOrd="0" presId="urn:microsoft.com/office/officeart/2005/8/layout/target3"/>
    <dgm:cxn modelId="{75BD5E03-5A39-43A7-B7E4-38CC6A297E5D}" type="presOf" srcId="{CFC75FF4-6EED-40BB-97C1-B56E093E46BE}" destId="{2F7DF92D-D898-423F-8757-BE984E03C68B}" srcOrd="0" destOrd="0" presId="urn:microsoft.com/office/officeart/2005/8/layout/target3"/>
    <dgm:cxn modelId="{614C3CE4-0C91-456F-AACE-D49F062B1849}" type="presParOf" srcId="{2F7DF92D-D898-423F-8757-BE984E03C68B}" destId="{6EF8529C-BEA3-4ABB-A5B0-4A43600169D5}" srcOrd="0" destOrd="0" presId="urn:microsoft.com/office/officeart/2005/8/layout/target3"/>
    <dgm:cxn modelId="{14518399-3E15-4858-A58F-829A3C3CCDBD}" type="presParOf" srcId="{2F7DF92D-D898-423F-8757-BE984E03C68B}" destId="{6ACAB23B-073C-4A74-9FB6-5A7A52F4D0D9}" srcOrd="1" destOrd="0" presId="urn:microsoft.com/office/officeart/2005/8/layout/target3"/>
    <dgm:cxn modelId="{B2B204A8-ECFA-4428-AD4E-D6690BD93622}" type="presParOf" srcId="{2F7DF92D-D898-423F-8757-BE984E03C68B}" destId="{6081F17C-2A2F-4434-BB32-98B36F5DAA5C}" srcOrd="2" destOrd="0" presId="urn:microsoft.com/office/officeart/2005/8/layout/target3"/>
    <dgm:cxn modelId="{01C031AD-2050-4E41-8C1B-DEE90806F45E}" type="presParOf" srcId="{2F7DF92D-D898-423F-8757-BE984E03C68B}" destId="{3257D70A-F4A0-4B07-BE6A-B0A4FEB458B8}"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E149F4A-BB63-4611-B8BF-5B34B3669178}">
      <dsp:nvSpPr>
        <dsp:cNvPr id="0" name=""/>
        <dsp:cNvSpPr/>
      </dsp:nvSpPr>
      <dsp:spPr>
        <a:xfrm>
          <a:off x="0" y="0"/>
          <a:ext cx="640080" cy="640080"/>
        </a:xfrm>
        <a:prstGeom prst="pie">
          <a:avLst>
            <a:gd name="adj1" fmla="val 5400000"/>
            <a:gd name="adj2" fmla="val 1620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FE5AD4-FAF4-4296-9A92-61ADF1589BBC}">
      <dsp:nvSpPr>
        <dsp:cNvPr id="0" name=""/>
        <dsp:cNvSpPr/>
      </dsp:nvSpPr>
      <dsp:spPr>
        <a:xfrm>
          <a:off x="320040" y="0"/>
          <a:ext cx="7909560" cy="64008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dirty="0" smtClean="0">
              <a:latin typeface="Arial" pitchFamily="34" charset="0"/>
              <a:cs typeface="Arial" pitchFamily="34" charset="0"/>
            </a:rPr>
            <a:t>Project Objectives and Deliverables </a:t>
          </a:r>
          <a:endParaRPr lang="en-US" sz="3200" b="1" kern="1200" dirty="0">
            <a:latin typeface="Arial" pitchFamily="34" charset="0"/>
            <a:cs typeface="Arial" pitchFamily="34" charset="0"/>
          </a:endParaRPr>
        </a:p>
      </dsp:txBody>
      <dsp:txXfrm>
        <a:off x="320040" y="0"/>
        <a:ext cx="7909560" cy="640080"/>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FD2D0BF-94AC-48B9-B3BD-174087C86A2A}">
      <dsp:nvSpPr>
        <dsp:cNvPr id="0" name=""/>
        <dsp:cNvSpPr/>
      </dsp:nvSpPr>
      <dsp:spPr>
        <a:xfrm>
          <a:off x="0" y="0"/>
          <a:ext cx="640080" cy="640080"/>
        </a:xfrm>
        <a:prstGeom prst="pie">
          <a:avLst>
            <a:gd name="adj1" fmla="val 5400000"/>
            <a:gd name="adj2" fmla="val 1620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F7AAD02-0186-43CD-9B7D-F8C892895F2E}">
      <dsp:nvSpPr>
        <dsp:cNvPr id="0" name=""/>
        <dsp:cNvSpPr/>
      </dsp:nvSpPr>
      <dsp:spPr>
        <a:xfrm>
          <a:off x="320040" y="0"/>
          <a:ext cx="7178040" cy="64008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dirty="0" smtClean="0">
              <a:latin typeface="Arial" pitchFamily="34" charset="0"/>
              <a:cs typeface="Arial" pitchFamily="34" charset="0"/>
            </a:rPr>
            <a:t>Definitions and scope (2/3)</a:t>
          </a:r>
          <a:endParaRPr lang="en-US" sz="3200" b="1" kern="1200" dirty="0">
            <a:latin typeface="Arial" pitchFamily="34" charset="0"/>
            <a:cs typeface="Arial" pitchFamily="34" charset="0"/>
          </a:endParaRPr>
        </a:p>
      </dsp:txBody>
      <dsp:txXfrm>
        <a:off x="320040" y="0"/>
        <a:ext cx="7178040" cy="640080"/>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8E1EB06-8687-4FB0-9DC2-A7891B06C14A}">
      <dsp:nvSpPr>
        <dsp:cNvPr id="0" name=""/>
        <dsp:cNvSpPr/>
      </dsp:nvSpPr>
      <dsp:spPr>
        <a:xfrm>
          <a:off x="0" y="0"/>
          <a:ext cx="640080" cy="640080"/>
        </a:xfrm>
        <a:prstGeom prst="pie">
          <a:avLst>
            <a:gd name="adj1" fmla="val 5400000"/>
            <a:gd name="adj2" fmla="val 1620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A7244B-A291-4B62-B5F2-89DDBB515996}">
      <dsp:nvSpPr>
        <dsp:cNvPr id="0" name=""/>
        <dsp:cNvSpPr/>
      </dsp:nvSpPr>
      <dsp:spPr>
        <a:xfrm>
          <a:off x="320040" y="0"/>
          <a:ext cx="7178040" cy="64008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dirty="0" smtClean="0">
              <a:latin typeface="Arial" pitchFamily="34" charset="0"/>
              <a:cs typeface="Arial" pitchFamily="34" charset="0"/>
            </a:rPr>
            <a:t>Definitions and scope (3/3)</a:t>
          </a:r>
          <a:endParaRPr lang="en-US" sz="3200" b="1" kern="1200" dirty="0">
            <a:latin typeface="Arial" pitchFamily="34" charset="0"/>
            <a:cs typeface="Arial" pitchFamily="34" charset="0"/>
          </a:endParaRPr>
        </a:p>
      </dsp:txBody>
      <dsp:txXfrm>
        <a:off x="320040" y="0"/>
        <a:ext cx="7178040" cy="640080"/>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EFBA011-0E78-4B18-9D09-6B9CF779A3C4}">
      <dsp:nvSpPr>
        <dsp:cNvPr id="0" name=""/>
        <dsp:cNvSpPr/>
      </dsp:nvSpPr>
      <dsp:spPr>
        <a:xfrm>
          <a:off x="0" y="0"/>
          <a:ext cx="640080" cy="640080"/>
        </a:xfrm>
        <a:prstGeom prst="pie">
          <a:avLst>
            <a:gd name="adj1" fmla="val 5400000"/>
            <a:gd name="adj2" fmla="val 1620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7C2C4AD-DEDB-4699-9E13-6D344EEBB599}">
      <dsp:nvSpPr>
        <dsp:cNvPr id="0" name=""/>
        <dsp:cNvSpPr/>
      </dsp:nvSpPr>
      <dsp:spPr>
        <a:xfrm>
          <a:off x="320040" y="0"/>
          <a:ext cx="7178040" cy="64008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dirty="0" smtClean="0">
              <a:latin typeface="Arial" pitchFamily="34" charset="0"/>
              <a:cs typeface="Arial" pitchFamily="34" charset="0"/>
            </a:rPr>
            <a:t>Classification and sampling (1/4)</a:t>
          </a:r>
          <a:endParaRPr lang="en-US" sz="3200" b="1" kern="1200" dirty="0">
            <a:latin typeface="Arial" pitchFamily="34" charset="0"/>
            <a:cs typeface="Arial" pitchFamily="34" charset="0"/>
          </a:endParaRPr>
        </a:p>
      </dsp:txBody>
      <dsp:txXfrm>
        <a:off x="320040" y="0"/>
        <a:ext cx="7178040" cy="640080"/>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4E1D2CA-1092-40BF-8CB0-9B1C9EE700AF}">
      <dsp:nvSpPr>
        <dsp:cNvPr id="0" name=""/>
        <dsp:cNvSpPr/>
      </dsp:nvSpPr>
      <dsp:spPr>
        <a:xfrm>
          <a:off x="0" y="0"/>
          <a:ext cx="640080" cy="640080"/>
        </a:xfrm>
        <a:prstGeom prst="pie">
          <a:avLst>
            <a:gd name="adj1" fmla="val 5400000"/>
            <a:gd name="adj2" fmla="val 1620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11ADF6-9837-48DC-AA65-D8807040F5B1}">
      <dsp:nvSpPr>
        <dsp:cNvPr id="0" name=""/>
        <dsp:cNvSpPr/>
      </dsp:nvSpPr>
      <dsp:spPr>
        <a:xfrm>
          <a:off x="320040" y="0"/>
          <a:ext cx="7178040" cy="64008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dirty="0" smtClean="0">
              <a:latin typeface="Arial" pitchFamily="34" charset="0"/>
              <a:cs typeface="Arial" pitchFamily="34" charset="0"/>
            </a:rPr>
            <a:t>Classification and sampling (2/4)</a:t>
          </a:r>
          <a:endParaRPr lang="en-US" sz="3200" b="1" kern="1200" dirty="0">
            <a:latin typeface="Arial" pitchFamily="34" charset="0"/>
            <a:cs typeface="Arial" pitchFamily="34" charset="0"/>
          </a:endParaRPr>
        </a:p>
      </dsp:txBody>
      <dsp:txXfrm>
        <a:off x="320040" y="0"/>
        <a:ext cx="7178040" cy="640080"/>
      </dsp:txXfrm>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493EDC3-B2EC-48C6-914C-C8C5B00C62AB}">
      <dsp:nvSpPr>
        <dsp:cNvPr id="0" name=""/>
        <dsp:cNvSpPr/>
      </dsp:nvSpPr>
      <dsp:spPr>
        <a:xfrm>
          <a:off x="0" y="0"/>
          <a:ext cx="640080" cy="640080"/>
        </a:xfrm>
        <a:prstGeom prst="pie">
          <a:avLst>
            <a:gd name="adj1" fmla="val 5400000"/>
            <a:gd name="adj2" fmla="val 1620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D830C9-1C5E-445C-8726-01D92868E196}">
      <dsp:nvSpPr>
        <dsp:cNvPr id="0" name=""/>
        <dsp:cNvSpPr/>
      </dsp:nvSpPr>
      <dsp:spPr>
        <a:xfrm>
          <a:off x="320040" y="0"/>
          <a:ext cx="7178040" cy="64008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dirty="0" smtClean="0">
              <a:latin typeface="Arial" pitchFamily="34" charset="0"/>
              <a:cs typeface="Arial" pitchFamily="34" charset="0"/>
            </a:rPr>
            <a:t>Classification and sampling (3/4)</a:t>
          </a:r>
          <a:endParaRPr lang="en-US" sz="3200" b="1" kern="1200" dirty="0">
            <a:latin typeface="Arial" pitchFamily="34" charset="0"/>
            <a:cs typeface="Arial" pitchFamily="34" charset="0"/>
          </a:endParaRPr>
        </a:p>
      </dsp:txBody>
      <dsp:txXfrm>
        <a:off x="320040" y="0"/>
        <a:ext cx="7178040" cy="640080"/>
      </dsp:txXfrm>
    </dsp:sp>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C3E072B-B750-43DB-BA2B-5A1B3F635D91}">
      <dsp:nvSpPr>
        <dsp:cNvPr id="0" name=""/>
        <dsp:cNvSpPr/>
      </dsp:nvSpPr>
      <dsp:spPr>
        <a:xfrm>
          <a:off x="0" y="0"/>
          <a:ext cx="640080" cy="640080"/>
        </a:xfrm>
        <a:prstGeom prst="pie">
          <a:avLst>
            <a:gd name="adj1" fmla="val 5400000"/>
            <a:gd name="adj2" fmla="val 1620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2761CCC-7246-4983-B5EF-B3997C174C6D}">
      <dsp:nvSpPr>
        <dsp:cNvPr id="0" name=""/>
        <dsp:cNvSpPr/>
      </dsp:nvSpPr>
      <dsp:spPr>
        <a:xfrm>
          <a:off x="320040" y="0"/>
          <a:ext cx="7178040" cy="64008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dirty="0" smtClean="0">
              <a:latin typeface="Arial" pitchFamily="34" charset="0"/>
              <a:cs typeface="Arial" pitchFamily="34" charset="0"/>
            </a:rPr>
            <a:t>Classification and sampling (4/4)</a:t>
          </a:r>
          <a:endParaRPr lang="en-US" sz="3200" b="1" kern="1200" dirty="0">
            <a:latin typeface="Arial" pitchFamily="34" charset="0"/>
            <a:cs typeface="Arial" pitchFamily="34" charset="0"/>
          </a:endParaRPr>
        </a:p>
      </dsp:txBody>
      <dsp:txXfrm>
        <a:off x="320040" y="0"/>
        <a:ext cx="7178040" cy="640080"/>
      </dsp:txXfrm>
    </dsp:sp>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D242AC7-18CB-4A18-A2E0-BBDDC6F7B549}">
      <dsp:nvSpPr>
        <dsp:cNvPr id="0" name=""/>
        <dsp:cNvSpPr/>
      </dsp:nvSpPr>
      <dsp:spPr>
        <a:xfrm>
          <a:off x="0" y="0"/>
          <a:ext cx="640080" cy="640080"/>
        </a:xfrm>
        <a:prstGeom prst="pie">
          <a:avLst>
            <a:gd name="adj1" fmla="val 5400000"/>
            <a:gd name="adj2" fmla="val 1620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F84249-B597-4499-AF03-E1CF031A1ED9}">
      <dsp:nvSpPr>
        <dsp:cNvPr id="0" name=""/>
        <dsp:cNvSpPr/>
      </dsp:nvSpPr>
      <dsp:spPr>
        <a:xfrm>
          <a:off x="320040" y="0"/>
          <a:ext cx="7178040" cy="64008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dirty="0" smtClean="0">
              <a:latin typeface="Arial" pitchFamily="34" charset="0"/>
              <a:cs typeface="Arial" pitchFamily="34" charset="0"/>
            </a:rPr>
            <a:t>Collection of innovation data</a:t>
          </a:r>
          <a:endParaRPr lang="en-US" sz="3200" b="1" kern="1200" dirty="0">
            <a:latin typeface="Arial" pitchFamily="34" charset="0"/>
            <a:cs typeface="Arial" pitchFamily="34" charset="0"/>
          </a:endParaRPr>
        </a:p>
      </dsp:txBody>
      <dsp:txXfrm>
        <a:off x="320040" y="0"/>
        <a:ext cx="7178040" cy="640080"/>
      </dsp:txXfrm>
    </dsp:sp>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042C230-C6EC-4D4F-9AF6-B297A0930680}">
      <dsp:nvSpPr>
        <dsp:cNvPr id="0" name=""/>
        <dsp:cNvSpPr/>
      </dsp:nvSpPr>
      <dsp:spPr>
        <a:xfrm>
          <a:off x="0" y="0"/>
          <a:ext cx="640080" cy="640080"/>
        </a:xfrm>
        <a:prstGeom prst="pie">
          <a:avLst>
            <a:gd name="adj1" fmla="val 5400000"/>
            <a:gd name="adj2" fmla="val 1620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793DD9-1FF9-41D9-AA9A-AE8DC493B9BC}">
      <dsp:nvSpPr>
        <dsp:cNvPr id="0" name=""/>
        <dsp:cNvSpPr/>
      </dsp:nvSpPr>
      <dsp:spPr>
        <a:xfrm>
          <a:off x="320040" y="0"/>
          <a:ext cx="7178040" cy="64008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dirty="0" smtClean="0">
              <a:latin typeface="Arial" pitchFamily="34" charset="0"/>
              <a:cs typeface="Arial" pitchFamily="34" charset="0"/>
            </a:rPr>
            <a:t>Analysis of results</a:t>
          </a:r>
          <a:endParaRPr lang="en-US" sz="3200" b="1" kern="1200" dirty="0">
            <a:latin typeface="Arial" pitchFamily="34" charset="0"/>
            <a:cs typeface="Arial" pitchFamily="34" charset="0"/>
          </a:endParaRPr>
        </a:p>
      </dsp:txBody>
      <dsp:txXfrm>
        <a:off x="320040" y="0"/>
        <a:ext cx="7178040" cy="640080"/>
      </dsp:txXfrm>
    </dsp:sp>
  </dsp:spTree>
</dsp:drawing>
</file>

<file path=ppt/diagrams/drawing1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AF22BF0-DDF5-484C-9902-6F69873203A2}">
      <dsp:nvSpPr>
        <dsp:cNvPr id="0" name=""/>
        <dsp:cNvSpPr/>
      </dsp:nvSpPr>
      <dsp:spPr>
        <a:xfrm>
          <a:off x="0" y="0"/>
          <a:ext cx="640080" cy="640080"/>
        </a:xfrm>
        <a:prstGeom prst="pie">
          <a:avLst>
            <a:gd name="adj1" fmla="val 5400000"/>
            <a:gd name="adj2" fmla="val 1620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A2CC59-0FA0-4341-87E0-34C8DE515B4A}">
      <dsp:nvSpPr>
        <dsp:cNvPr id="0" name=""/>
        <dsp:cNvSpPr/>
      </dsp:nvSpPr>
      <dsp:spPr>
        <a:xfrm>
          <a:off x="320040" y="0"/>
          <a:ext cx="7178040" cy="64008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dirty="0" smtClean="0">
              <a:latin typeface="Arial" pitchFamily="34" charset="0"/>
              <a:cs typeface="Arial" pitchFamily="34" charset="0"/>
            </a:rPr>
            <a:t>Questionnaire : 13 sections (1/2)</a:t>
          </a:r>
          <a:endParaRPr lang="en-US" sz="3200" b="1" kern="1200" dirty="0">
            <a:latin typeface="Arial" pitchFamily="34" charset="0"/>
            <a:cs typeface="Arial" pitchFamily="34" charset="0"/>
          </a:endParaRPr>
        </a:p>
      </dsp:txBody>
      <dsp:txXfrm>
        <a:off x="320040" y="0"/>
        <a:ext cx="7178040" cy="640080"/>
      </dsp:txXfrm>
    </dsp:sp>
  </dsp:spTree>
</dsp:drawing>
</file>

<file path=ppt/diagrams/drawing1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AF22BF0-DDF5-484C-9902-6F69873203A2}">
      <dsp:nvSpPr>
        <dsp:cNvPr id="0" name=""/>
        <dsp:cNvSpPr/>
      </dsp:nvSpPr>
      <dsp:spPr>
        <a:xfrm>
          <a:off x="0" y="0"/>
          <a:ext cx="640080" cy="640080"/>
        </a:xfrm>
        <a:prstGeom prst="pie">
          <a:avLst>
            <a:gd name="adj1" fmla="val 5400000"/>
            <a:gd name="adj2" fmla="val 1620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A2CC59-0FA0-4341-87E0-34C8DE515B4A}">
      <dsp:nvSpPr>
        <dsp:cNvPr id="0" name=""/>
        <dsp:cNvSpPr/>
      </dsp:nvSpPr>
      <dsp:spPr>
        <a:xfrm>
          <a:off x="320040" y="0"/>
          <a:ext cx="7178040" cy="64008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dirty="0" smtClean="0">
              <a:latin typeface="Arial" pitchFamily="34" charset="0"/>
              <a:cs typeface="Arial" pitchFamily="34" charset="0"/>
            </a:rPr>
            <a:t>Questionnaire : 13 sections (2/2)</a:t>
          </a:r>
          <a:endParaRPr lang="en-US" sz="3200" b="1" kern="1200" dirty="0">
            <a:latin typeface="Arial" pitchFamily="34" charset="0"/>
            <a:cs typeface="Arial" pitchFamily="34" charset="0"/>
          </a:endParaRPr>
        </a:p>
      </dsp:txBody>
      <dsp:txXfrm>
        <a:off x="320040" y="0"/>
        <a:ext cx="7178040" cy="64008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E149F4A-BB63-4611-B8BF-5B34B3669178}">
      <dsp:nvSpPr>
        <dsp:cNvPr id="0" name=""/>
        <dsp:cNvSpPr/>
      </dsp:nvSpPr>
      <dsp:spPr>
        <a:xfrm>
          <a:off x="0" y="0"/>
          <a:ext cx="640080" cy="640080"/>
        </a:xfrm>
        <a:prstGeom prst="pie">
          <a:avLst>
            <a:gd name="adj1" fmla="val 5400000"/>
            <a:gd name="adj2" fmla="val 1620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FE5AD4-FAF4-4296-9A92-61ADF1589BBC}">
      <dsp:nvSpPr>
        <dsp:cNvPr id="0" name=""/>
        <dsp:cNvSpPr/>
      </dsp:nvSpPr>
      <dsp:spPr>
        <a:xfrm>
          <a:off x="320040" y="0"/>
          <a:ext cx="7909560" cy="64008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dirty="0" smtClean="0">
              <a:latin typeface="Arial" pitchFamily="34" charset="0"/>
              <a:cs typeface="Arial" pitchFamily="34" charset="0"/>
            </a:rPr>
            <a:t>Goals of today’s meeting</a:t>
          </a:r>
          <a:endParaRPr lang="en-US" sz="3200" b="1" kern="1200" dirty="0">
            <a:latin typeface="Arial" pitchFamily="34" charset="0"/>
            <a:cs typeface="Arial" pitchFamily="34" charset="0"/>
          </a:endParaRPr>
        </a:p>
      </dsp:txBody>
      <dsp:txXfrm>
        <a:off x="320040" y="0"/>
        <a:ext cx="7909560" cy="640080"/>
      </dsp:txXfrm>
    </dsp:sp>
  </dsp:spTree>
</dsp:drawing>
</file>

<file path=ppt/diagrams/drawing2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AF22BF0-DDF5-484C-9902-6F69873203A2}">
      <dsp:nvSpPr>
        <dsp:cNvPr id="0" name=""/>
        <dsp:cNvSpPr/>
      </dsp:nvSpPr>
      <dsp:spPr>
        <a:xfrm>
          <a:off x="0" y="0"/>
          <a:ext cx="640080" cy="640080"/>
        </a:xfrm>
        <a:prstGeom prst="pie">
          <a:avLst>
            <a:gd name="adj1" fmla="val 5400000"/>
            <a:gd name="adj2" fmla="val 1620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A2CC59-0FA0-4341-87E0-34C8DE515B4A}">
      <dsp:nvSpPr>
        <dsp:cNvPr id="0" name=""/>
        <dsp:cNvSpPr/>
      </dsp:nvSpPr>
      <dsp:spPr>
        <a:xfrm>
          <a:off x="320040" y="0"/>
          <a:ext cx="7178040" cy="64008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dirty="0" smtClean="0">
              <a:latin typeface="Arial" pitchFamily="34" charset="0"/>
              <a:cs typeface="Arial" pitchFamily="34" charset="0"/>
            </a:rPr>
            <a:t>Questionnaire : 55 indicators</a:t>
          </a:r>
          <a:endParaRPr lang="en-US" sz="3200" b="1" kern="1200" dirty="0">
            <a:latin typeface="Arial" pitchFamily="34" charset="0"/>
            <a:cs typeface="Arial" pitchFamily="34" charset="0"/>
          </a:endParaRPr>
        </a:p>
      </dsp:txBody>
      <dsp:txXfrm>
        <a:off x="320040" y="0"/>
        <a:ext cx="7178040" cy="640080"/>
      </dsp:txXfrm>
    </dsp:sp>
  </dsp:spTree>
</dsp:drawing>
</file>

<file path=ppt/diagrams/drawing2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AF22BF0-DDF5-484C-9902-6F69873203A2}">
      <dsp:nvSpPr>
        <dsp:cNvPr id="0" name=""/>
        <dsp:cNvSpPr/>
      </dsp:nvSpPr>
      <dsp:spPr>
        <a:xfrm>
          <a:off x="0" y="0"/>
          <a:ext cx="640080" cy="640080"/>
        </a:xfrm>
        <a:prstGeom prst="pie">
          <a:avLst>
            <a:gd name="adj1" fmla="val 5400000"/>
            <a:gd name="adj2" fmla="val 1620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A2CC59-0FA0-4341-87E0-34C8DE515B4A}">
      <dsp:nvSpPr>
        <dsp:cNvPr id="0" name=""/>
        <dsp:cNvSpPr/>
      </dsp:nvSpPr>
      <dsp:spPr>
        <a:xfrm>
          <a:off x="320040" y="0"/>
          <a:ext cx="7178040" cy="64008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dirty="0" smtClean="0">
              <a:latin typeface="Arial" pitchFamily="34" charset="0"/>
              <a:cs typeface="Arial" pitchFamily="34" charset="0"/>
            </a:rPr>
            <a:t>Economy sectors</a:t>
          </a:r>
          <a:endParaRPr lang="en-US" sz="3200" b="1" kern="1200" dirty="0">
            <a:latin typeface="Arial" pitchFamily="34" charset="0"/>
            <a:cs typeface="Arial" pitchFamily="34" charset="0"/>
          </a:endParaRPr>
        </a:p>
      </dsp:txBody>
      <dsp:txXfrm>
        <a:off x="320040" y="0"/>
        <a:ext cx="7178040" cy="640080"/>
      </dsp:txXfrm>
    </dsp:sp>
  </dsp:spTree>
</dsp:drawing>
</file>

<file path=ppt/diagrams/drawing2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AF22BF0-DDF5-484C-9902-6F69873203A2}">
      <dsp:nvSpPr>
        <dsp:cNvPr id="0" name=""/>
        <dsp:cNvSpPr/>
      </dsp:nvSpPr>
      <dsp:spPr>
        <a:xfrm>
          <a:off x="0" y="0"/>
          <a:ext cx="640080" cy="640080"/>
        </a:xfrm>
        <a:prstGeom prst="pie">
          <a:avLst>
            <a:gd name="adj1" fmla="val 5400000"/>
            <a:gd name="adj2" fmla="val 1620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A2CC59-0FA0-4341-87E0-34C8DE515B4A}">
      <dsp:nvSpPr>
        <dsp:cNvPr id="0" name=""/>
        <dsp:cNvSpPr/>
      </dsp:nvSpPr>
      <dsp:spPr>
        <a:xfrm>
          <a:off x="320040" y="0"/>
          <a:ext cx="7178040" cy="64008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dirty="0" smtClean="0">
              <a:latin typeface="Arial" pitchFamily="34" charset="0"/>
              <a:cs typeface="Arial" pitchFamily="34" charset="0"/>
            </a:rPr>
            <a:t>Economy sectors : Pilot (1/2)</a:t>
          </a:r>
          <a:endParaRPr lang="en-US" sz="3200" b="1" kern="1200" dirty="0">
            <a:latin typeface="Arial" pitchFamily="34" charset="0"/>
            <a:cs typeface="Arial" pitchFamily="34" charset="0"/>
          </a:endParaRPr>
        </a:p>
      </dsp:txBody>
      <dsp:txXfrm>
        <a:off x="320040" y="0"/>
        <a:ext cx="7178040" cy="640080"/>
      </dsp:txXfrm>
    </dsp:sp>
  </dsp:spTree>
</dsp:drawing>
</file>

<file path=ppt/diagrams/drawing2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AF22BF0-DDF5-484C-9902-6F69873203A2}">
      <dsp:nvSpPr>
        <dsp:cNvPr id="0" name=""/>
        <dsp:cNvSpPr/>
      </dsp:nvSpPr>
      <dsp:spPr>
        <a:xfrm>
          <a:off x="0" y="0"/>
          <a:ext cx="640080" cy="640080"/>
        </a:xfrm>
        <a:prstGeom prst="pie">
          <a:avLst>
            <a:gd name="adj1" fmla="val 5400000"/>
            <a:gd name="adj2" fmla="val 1620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A2CC59-0FA0-4341-87E0-34C8DE515B4A}">
      <dsp:nvSpPr>
        <dsp:cNvPr id="0" name=""/>
        <dsp:cNvSpPr/>
      </dsp:nvSpPr>
      <dsp:spPr>
        <a:xfrm>
          <a:off x="320040" y="0"/>
          <a:ext cx="7178040" cy="64008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dirty="0" smtClean="0">
              <a:latin typeface="Arial" pitchFamily="34" charset="0"/>
              <a:cs typeface="Arial" pitchFamily="34" charset="0"/>
            </a:rPr>
            <a:t>Economy sectors : Pilot (2/2)</a:t>
          </a:r>
          <a:endParaRPr lang="en-US" sz="3200" b="1" kern="1200" dirty="0">
            <a:latin typeface="Arial" pitchFamily="34" charset="0"/>
            <a:cs typeface="Arial" pitchFamily="34" charset="0"/>
          </a:endParaRPr>
        </a:p>
      </dsp:txBody>
      <dsp:txXfrm>
        <a:off x="320040" y="0"/>
        <a:ext cx="7178040" cy="640080"/>
      </dsp:txXfrm>
    </dsp:sp>
  </dsp:spTree>
</dsp:drawing>
</file>

<file path=ppt/diagrams/drawing2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AF22BF0-DDF5-484C-9902-6F69873203A2}">
      <dsp:nvSpPr>
        <dsp:cNvPr id="0" name=""/>
        <dsp:cNvSpPr/>
      </dsp:nvSpPr>
      <dsp:spPr>
        <a:xfrm>
          <a:off x="0" y="0"/>
          <a:ext cx="640080" cy="640080"/>
        </a:xfrm>
        <a:prstGeom prst="pie">
          <a:avLst>
            <a:gd name="adj1" fmla="val 5400000"/>
            <a:gd name="adj2" fmla="val 1620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A2CC59-0FA0-4341-87E0-34C8DE515B4A}">
      <dsp:nvSpPr>
        <dsp:cNvPr id="0" name=""/>
        <dsp:cNvSpPr/>
      </dsp:nvSpPr>
      <dsp:spPr>
        <a:xfrm>
          <a:off x="320040" y="0"/>
          <a:ext cx="7178040" cy="64008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dirty="0" smtClean="0">
              <a:latin typeface="Arial" pitchFamily="34" charset="0"/>
              <a:cs typeface="Arial" pitchFamily="34" charset="0"/>
            </a:rPr>
            <a:t>Economy sectors : National (1/4)</a:t>
          </a:r>
          <a:endParaRPr lang="en-US" sz="3200" b="1" kern="1200" dirty="0">
            <a:latin typeface="Arial" pitchFamily="34" charset="0"/>
            <a:cs typeface="Arial" pitchFamily="34" charset="0"/>
          </a:endParaRPr>
        </a:p>
      </dsp:txBody>
      <dsp:txXfrm>
        <a:off x="320040" y="0"/>
        <a:ext cx="7178040" cy="640080"/>
      </dsp:txXfrm>
    </dsp:sp>
  </dsp:spTree>
</dsp:drawing>
</file>

<file path=ppt/diagrams/drawing2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78B038-C537-43EB-9EC6-B04A1CA66388}">
      <dsp:nvSpPr>
        <dsp:cNvPr id="0" name=""/>
        <dsp:cNvSpPr/>
      </dsp:nvSpPr>
      <dsp:spPr>
        <a:xfrm>
          <a:off x="2817494" y="54054"/>
          <a:ext cx="2594610" cy="2594610"/>
        </a:xfrm>
        <a:prstGeom prst="ellipse">
          <a:avLst/>
        </a:prstGeom>
        <a:solidFill>
          <a:schemeClr val="accent1">
            <a:lumMod val="75000"/>
            <a:alpha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en-US" sz="2000" b="1" kern="1200" dirty="0" smtClean="0">
              <a:latin typeface="Arial" pitchFamily="34" charset="0"/>
              <a:cs typeface="Arial" pitchFamily="34" charset="0"/>
            </a:rPr>
            <a:t>State Priorities</a:t>
          </a:r>
          <a:endParaRPr lang="en-US" sz="2000" b="1" kern="1200" dirty="0">
            <a:latin typeface="Arial" pitchFamily="34" charset="0"/>
            <a:cs typeface="Arial" pitchFamily="34" charset="0"/>
          </a:endParaRPr>
        </a:p>
      </dsp:txBody>
      <dsp:txXfrm>
        <a:off x="3163442" y="508111"/>
        <a:ext cx="1902714" cy="1167574"/>
      </dsp:txXfrm>
    </dsp:sp>
    <dsp:sp modelId="{D2FA2898-09F1-4485-A833-1D5B458DA8C7}">
      <dsp:nvSpPr>
        <dsp:cNvPr id="0" name=""/>
        <dsp:cNvSpPr/>
      </dsp:nvSpPr>
      <dsp:spPr>
        <a:xfrm>
          <a:off x="3753716" y="1675685"/>
          <a:ext cx="2594610" cy="2594610"/>
        </a:xfrm>
        <a:prstGeom prst="ellipse">
          <a:avLst/>
        </a:prstGeom>
        <a:solidFill>
          <a:schemeClr val="accent1">
            <a:lumMod val="75000"/>
            <a:alpha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en-US" sz="2000" b="1" kern="1200" dirty="0" smtClean="0">
              <a:latin typeface="Arial" pitchFamily="34" charset="0"/>
              <a:cs typeface="Arial" pitchFamily="34" charset="0"/>
            </a:rPr>
            <a:t>Soviet Heritage</a:t>
          </a:r>
          <a:endParaRPr lang="en-US" sz="2000" b="1" kern="1200" dirty="0">
            <a:latin typeface="Arial" pitchFamily="34" charset="0"/>
            <a:cs typeface="Arial" pitchFamily="34" charset="0"/>
          </a:endParaRPr>
        </a:p>
      </dsp:txBody>
      <dsp:txXfrm>
        <a:off x="4547235" y="2345959"/>
        <a:ext cx="1556766" cy="1427035"/>
      </dsp:txXfrm>
    </dsp:sp>
    <dsp:sp modelId="{3C13B633-82FC-4018-A7D5-A965373EDF61}">
      <dsp:nvSpPr>
        <dsp:cNvPr id="0" name=""/>
        <dsp:cNvSpPr/>
      </dsp:nvSpPr>
      <dsp:spPr>
        <a:xfrm>
          <a:off x="1881273" y="1675685"/>
          <a:ext cx="2594610" cy="2594610"/>
        </a:xfrm>
        <a:prstGeom prst="ellipse">
          <a:avLst/>
        </a:prstGeom>
        <a:solidFill>
          <a:schemeClr val="accent1">
            <a:lumMod val="75000"/>
            <a:alpha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en-US" sz="2000" b="1" kern="1200" dirty="0" smtClean="0">
              <a:latin typeface="Arial" pitchFamily="34" charset="0"/>
              <a:cs typeface="Arial" pitchFamily="34" charset="0"/>
            </a:rPr>
            <a:t>International</a:t>
          </a:r>
        </a:p>
        <a:p>
          <a:pPr lvl="0" algn="ctr" defTabSz="889000">
            <a:lnSpc>
              <a:spcPct val="90000"/>
            </a:lnSpc>
            <a:spcBef>
              <a:spcPct val="0"/>
            </a:spcBef>
            <a:spcAft>
              <a:spcPct val="35000"/>
            </a:spcAft>
          </a:pPr>
          <a:r>
            <a:rPr lang="en-US" sz="2000" b="1" kern="1200" dirty="0" smtClean="0">
              <a:latin typeface="Arial" pitchFamily="34" charset="0"/>
              <a:cs typeface="Arial" pitchFamily="34" charset="0"/>
            </a:rPr>
            <a:t>Markets</a:t>
          </a:r>
          <a:endParaRPr lang="en-US" sz="2000" b="1" kern="1200" dirty="0">
            <a:latin typeface="Arial" pitchFamily="34" charset="0"/>
            <a:cs typeface="Arial" pitchFamily="34" charset="0"/>
          </a:endParaRPr>
        </a:p>
      </dsp:txBody>
      <dsp:txXfrm>
        <a:off x="2125598" y="2345959"/>
        <a:ext cx="1556766" cy="1427035"/>
      </dsp:txXfrm>
    </dsp:sp>
  </dsp:spTree>
</dsp:drawing>
</file>

<file path=ppt/diagrams/drawing2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AF22BF0-DDF5-484C-9902-6F69873203A2}">
      <dsp:nvSpPr>
        <dsp:cNvPr id="0" name=""/>
        <dsp:cNvSpPr/>
      </dsp:nvSpPr>
      <dsp:spPr>
        <a:xfrm>
          <a:off x="0" y="0"/>
          <a:ext cx="640080" cy="640080"/>
        </a:xfrm>
        <a:prstGeom prst="pie">
          <a:avLst>
            <a:gd name="adj1" fmla="val 5400000"/>
            <a:gd name="adj2" fmla="val 1620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A2CC59-0FA0-4341-87E0-34C8DE515B4A}">
      <dsp:nvSpPr>
        <dsp:cNvPr id="0" name=""/>
        <dsp:cNvSpPr/>
      </dsp:nvSpPr>
      <dsp:spPr>
        <a:xfrm>
          <a:off x="320040" y="0"/>
          <a:ext cx="7178040" cy="64008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dirty="0" smtClean="0">
              <a:latin typeface="Arial" pitchFamily="34" charset="0"/>
              <a:cs typeface="Arial" pitchFamily="34" charset="0"/>
            </a:rPr>
            <a:t>Economy sectors : National (2/4)</a:t>
          </a:r>
          <a:endParaRPr lang="en-US" sz="3200" b="1" kern="1200" dirty="0">
            <a:latin typeface="Arial" pitchFamily="34" charset="0"/>
            <a:cs typeface="Arial" pitchFamily="34" charset="0"/>
          </a:endParaRPr>
        </a:p>
      </dsp:txBody>
      <dsp:txXfrm>
        <a:off x="320040" y="0"/>
        <a:ext cx="7178040" cy="640080"/>
      </dsp:txXfrm>
    </dsp:sp>
  </dsp:spTree>
</dsp:drawing>
</file>

<file path=ppt/diagrams/drawing2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AF22BF0-DDF5-484C-9902-6F69873203A2}">
      <dsp:nvSpPr>
        <dsp:cNvPr id="0" name=""/>
        <dsp:cNvSpPr/>
      </dsp:nvSpPr>
      <dsp:spPr>
        <a:xfrm>
          <a:off x="0" y="0"/>
          <a:ext cx="640080" cy="640080"/>
        </a:xfrm>
        <a:prstGeom prst="pie">
          <a:avLst>
            <a:gd name="adj1" fmla="val 5400000"/>
            <a:gd name="adj2" fmla="val 1620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A2CC59-0FA0-4341-87E0-34C8DE515B4A}">
      <dsp:nvSpPr>
        <dsp:cNvPr id="0" name=""/>
        <dsp:cNvSpPr/>
      </dsp:nvSpPr>
      <dsp:spPr>
        <a:xfrm>
          <a:off x="320040" y="0"/>
          <a:ext cx="7178040" cy="64008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dirty="0" smtClean="0">
              <a:latin typeface="Arial" pitchFamily="34" charset="0"/>
              <a:cs typeface="Arial" pitchFamily="34" charset="0"/>
            </a:rPr>
            <a:t>Economy sectors : National (3/4)</a:t>
          </a:r>
          <a:endParaRPr lang="en-US" sz="3200" b="1" kern="1200" dirty="0">
            <a:latin typeface="Arial" pitchFamily="34" charset="0"/>
            <a:cs typeface="Arial" pitchFamily="34" charset="0"/>
          </a:endParaRPr>
        </a:p>
      </dsp:txBody>
      <dsp:txXfrm>
        <a:off x="320040" y="0"/>
        <a:ext cx="7178040" cy="640080"/>
      </dsp:txXfrm>
    </dsp:sp>
  </dsp:spTree>
</dsp:drawing>
</file>

<file path=ppt/diagrams/drawing2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AF22BF0-DDF5-484C-9902-6F69873203A2}">
      <dsp:nvSpPr>
        <dsp:cNvPr id="0" name=""/>
        <dsp:cNvSpPr/>
      </dsp:nvSpPr>
      <dsp:spPr>
        <a:xfrm>
          <a:off x="0" y="0"/>
          <a:ext cx="640080" cy="640080"/>
        </a:xfrm>
        <a:prstGeom prst="pie">
          <a:avLst>
            <a:gd name="adj1" fmla="val 5400000"/>
            <a:gd name="adj2" fmla="val 1620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A2CC59-0FA0-4341-87E0-34C8DE515B4A}">
      <dsp:nvSpPr>
        <dsp:cNvPr id="0" name=""/>
        <dsp:cNvSpPr/>
      </dsp:nvSpPr>
      <dsp:spPr>
        <a:xfrm>
          <a:off x="320040" y="0"/>
          <a:ext cx="7178040" cy="64008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dirty="0" smtClean="0">
              <a:latin typeface="Arial" pitchFamily="34" charset="0"/>
              <a:cs typeface="Arial" pitchFamily="34" charset="0"/>
            </a:rPr>
            <a:t>Economy sectors : National (4/4)</a:t>
          </a:r>
          <a:endParaRPr lang="en-US" sz="3200" b="1" kern="1200" dirty="0">
            <a:latin typeface="Arial" pitchFamily="34" charset="0"/>
            <a:cs typeface="Arial" pitchFamily="34" charset="0"/>
          </a:endParaRPr>
        </a:p>
      </dsp:txBody>
      <dsp:txXfrm>
        <a:off x="320040" y="0"/>
        <a:ext cx="7178040" cy="640080"/>
      </dsp:txXfrm>
    </dsp:sp>
  </dsp:spTree>
</dsp:drawing>
</file>

<file path=ppt/diagrams/drawing2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46EE1A1-2C36-4811-A767-D8B89D668FA5}">
      <dsp:nvSpPr>
        <dsp:cNvPr id="0" name=""/>
        <dsp:cNvSpPr/>
      </dsp:nvSpPr>
      <dsp:spPr>
        <a:xfrm>
          <a:off x="0" y="0"/>
          <a:ext cx="640080" cy="640080"/>
        </a:xfrm>
        <a:prstGeom prst="pie">
          <a:avLst>
            <a:gd name="adj1" fmla="val 5400000"/>
            <a:gd name="adj2" fmla="val 1620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11864A-146D-44F0-B58F-B4C9947051F2}">
      <dsp:nvSpPr>
        <dsp:cNvPr id="0" name=""/>
        <dsp:cNvSpPr/>
      </dsp:nvSpPr>
      <dsp:spPr>
        <a:xfrm>
          <a:off x="320040" y="0"/>
          <a:ext cx="7909560" cy="64008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b="1" kern="1200" dirty="0" smtClean="0">
              <a:latin typeface="Arial" pitchFamily="34" charset="0"/>
              <a:cs typeface="Arial" pitchFamily="34" charset="0"/>
            </a:rPr>
            <a:t>QUESTIONS ?</a:t>
          </a:r>
          <a:endParaRPr lang="en-US" sz="3200" b="1" kern="1200" dirty="0">
            <a:latin typeface="Arial" pitchFamily="34" charset="0"/>
            <a:cs typeface="Arial" pitchFamily="34" charset="0"/>
          </a:endParaRPr>
        </a:p>
      </dsp:txBody>
      <dsp:txXfrm>
        <a:off x="320040" y="0"/>
        <a:ext cx="7909560" cy="64008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76FFDEB-5D65-4219-83B7-DEF86D840968}">
      <dsp:nvSpPr>
        <dsp:cNvPr id="0" name=""/>
        <dsp:cNvSpPr/>
      </dsp:nvSpPr>
      <dsp:spPr>
        <a:xfrm>
          <a:off x="0" y="0"/>
          <a:ext cx="640080" cy="640080"/>
        </a:xfrm>
        <a:prstGeom prst="pie">
          <a:avLst>
            <a:gd name="adj1" fmla="val 5400000"/>
            <a:gd name="adj2" fmla="val 1620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8BBF487-C30F-448D-BD43-FC71E14E9D74}">
      <dsp:nvSpPr>
        <dsp:cNvPr id="0" name=""/>
        <dsp:cNvSpPr/>
      </dsp:nvSpPr>
      <dsp:spPr>
        <a:xfrm>
          <a:off x="320040" y="0"/>
          <a:ext cx="7909560" cy="64008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dirty="0" smtClean="0">
              <a:latin typeface="Arial" pitchFamily="34" charset="0"/>
              <a:cs typeface="Arial" pitchFamily="34" charset="0"/>
            </a:rPr>
            <a:t>What has been done so far</a:t>
          </a:r>
          <a:endParaRPr lang="en-US" sz="3200" b="1" kern="1200" dirty="0">
            <a:latin typeface="Arial" pitchFamily="34" charset="0"/>
            <a:cs typeface="Arial" pitchFamily="34" charset="0"/>
          </a:endParaRPr>
        </a:p>
      </dsp:txBody>
      <dsp:txXfrm>
        <a:off x="320040" y="0"/>
        <a:ext cx="7909560" cy="64008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51541C3-043A-4D76-A7C9-BF9FDB5C4B78}">
      <dsp:nvSpPr>
        <dsp:cNvPr id="0" name=""/>
        <dsp:cNvSpPr/>
      </dsp:nvSpPr>
      <dsp:spPr>
        <a:xfrm>
          <a:off x="0" y="0"/>
          <a:ext cx="640080" cy="640080"/>
        </a:xfrm>
        <a:prstGeom prst="pie">
          <a:avLst>
            <a:gd name="adj1" fmla="val 5400000"/>
            <a:gd name="adj2" fmla="val 1620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0D47D3-EB55-4ABC-8CA6-93D8B22F9225}">
      <dsp:nvSpPr>
        <dsp:cNvPr id="0" name=""/>
        <dsp:cNvSpPr/>
      </dsp:nvSpPr>
      <dsp:spPr>
        <a:xfrm>
          <a:off x="320040" y="0"/>
          <a:ext cx="7909560" cy="64008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dirty="0" smtClean="0">
              <a:latin typeface="Arial" pitchFamily="34" charset="0"/>
              <a:cs typeface="Arial" pitchFamily="34" charset="0"/>
            </a:rPr>
            <a:t>Provisions on the Scope of analysis</a:t>
          </a:r>
          <a:endParaRPr lang="en-US" sz="3200" b="1" kern="1200" dirty="0">
            <a:latin typeface="Arial" pitchFamily="34" charset="0"/>
            <a:cs typeface="Arial" pitchFamily="34" charset="0"/>
          </a:endParaRPr>
        </a:p>
      </dsp:txBody>
      <dsp:txXfrm>
        <a:off x="320040" y="0"/>
        <a:ext cx="7909560" cy="64008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51541C3-043A-4D76-A7C9-BF9FDB5C4B78}">
      <dsp:nvSpPr>
        <dsp:cNvPr id="0" name=""/>
        <dsp:cNvSpPr/>
      </dsp:nvSpPr>
      <dsp:spPr>
        <a:xfrm>
          <a:off x="0" y="0"/>
          <a:ext cx="640080" cy="640080"/>
        </a:xfrm>
        <a:prstGeom prst="pie">
          <a:avLst>
            <a:gd name="adj1" fmla="val 5400000"/>
            <a:gd name="adj2" fmla="val 1620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0D47D3-EB55-4ABC-8CA6-93D8B22F9225}">
      <dsp:nvSpPr>
        <dsp:cNvPr id="0" name=""/>
        <dsp:cNvSpPr/>
      </dsp:nvSpPr>
      <dsp:spPr>
        <a:xfrm>
          <a:off x="320040" y="0"/>
          <a:ext cx="7909560" cy="64008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dirty="0" smtClean="0">
              <a:latin typeface="Arial" pitchFamily="34" charset="0"/>
              <a:cs typeface="Arial" pitchFamily="34" charset="0"/>
            </a:rPr>
            <a:t>Framing the concept of Innovation</a:t>
          </a:r>
          <a:endParaRPr lang="en-US" sz="3200" b="1" kern="1200" dirty="0">
            <a:latin typeface="Arial" pitchFamily="34" charset="0"/>
            <a:cs typeface="Arial" pitchFamily="34" charset="0"/>
          </a:endParaRPr>
        </a:p>
      </dsp:txBody>
      <dsp:txXfrm>
        <a:off x="320040" y="0"/>
        <a:ext cx="7909560" cy="640080"/>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73B37F8-7F5B-41CE-A75A-0A051DAE7DF3}">
      <dsp:nvSpPr>
        <dsp:cNvPr id="0" name=""/>
        <dsp:cNvSpPr/>
      </dsp:nvSpPr>
      <dsp:spPr>
        <a:xfrm>
          <a:off x="0" y="0"/>
          <a:ext cx="640080" cy="640080"/>
        </a:xfrm>
        <a:prstGeom prst="pie">
          <a:avLst>
            <a:gd name="adj1" fmla="val 5400000"/>
            <a:gd name="adj2" fmla="val 1620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DDC4ED8-18D5-4E39-9F53-4B3D76A7C6D4}">
      <dsp:nvSpPr>
        <dsp:cNvPr id="0" name=""/>
        <dsp:cNvSpPr/>
      </dsp:nvSpPr>
      <dsp:spPr>
        <a:xfrm>
          <a:off x="320040" y="0"/>
          <a:ext cx="7909560" cy="64008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dirty="0" smtClean="0">
              <a:latin typeface="Arial" pitchFamily="34" charset="0"/>
              <a:cs typeface="Arial" pitchFamily="34" charset="0"/>
            </a:rPr>
            <a:t>Framing the approach of the project</a:t>
          </a:r>
          <a:endParaRPr lang="en-US" sz="3200" b="1" kern="1200" dirty="0">
            <a:latin typeface="Arial" pitchFamily="34" charset="0"/>
            <a:cs typeface="Arial" pitchFamily="34" charset="0"/>
          </a:endParaRPr>
        </a:p>
      </dsp:txBody>
      <dsp:txXfrm>
        <a:off x="320040" y="0"/>
        <a:ext cx="7909560" cy="640080"/>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F4E933F-63B2-41DA-B515-3F5870AE15CC}">
      <dsp:nvSpPr>
        <dsp:cNvPr id="0" name=""/>
        <dsp:cNvSpPr/>
      </dsp:nvSpPr>
      <dsp:spPr>
        <a:xfrm>
          <a:off x="0" y="0"/>
          <a:ext cx="640080" cy="640080"/>
        </a:xfrm>
        <a:prstGeom prst="pie">
          <a:avLst>
            <a:gd name="adj1" fmla="val 5400000"/>
            <a:gd name="adj2" fmla="val 1620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B71F8C-E81B-4703-A86F-74271FED67BB}">
      <dsp:nvSpPr>
        <dsp:cNvPr id="0" name=""/>
        <dsp:cNvSpPr/>
      </dsp:nvSpPr>
      <dsp:spPr>
        <a:xfrm>
          <a:off x="320040" y="0"/>
          <a:ext cx="7909560" cy="64008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dirty="0" smtClean="0">
              <a:latin typeface="Arial" pitchFamily="34" charset="0"/>
              <a:cs typeface="Arial" pitchFamily="34" charset="0"/>
            </a:rPr>
            <a:t>Framing the approach of the project</a:t>
          </a:r>
          <a:endParaRPr lang="en-US" sz="3200" b="1" kern="1200" dirty="0">
            <a:latin typeface="Arial" pitchFamily="34" charset="0"/>
            <a:cs typeface="Arial" pitchFamily="34" charset="0"/>
          </a:endParaRPr>
        </a:p>
      </dsp:txBody>
      <dsp:txXfrm>
        <a:off x="320040" y="0"/>
        <a:ext cx="7909560" cy="640080"/>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72FA16C-1AF5-45F1-B6CA-DB759C115142}">
      <dsp:nvSpPr>
        <dsp:cNvPr id="0" name=""/>
        <dsp:cNvSpPr/>
      </dsp:nvSpPr>
      <dsp:spPr>
        <a:xfrm>
          <a:off x="0" y="0"/>
          <a:ext cx="640080" cy="640080"/>
        </a:xfrm>
        <a:prstGeom prst="pie">
          <a:avLst>
            <a:gd name="adj1" fmla="val 5400000"/>
            <a:gd name="adj2" fmla="val 1620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4AE197-66F7-4A53-A22F-CAD1B0003860}">
      <dsp:nvSpPr>
        <dsp:cNvPr id="0" name=""/>
        <dsp:cNvSpPr/>
      </dsp:nvSpPr>
      <dsp:spPr>
        <a:xfrm>
          <a:off x="320040" y="0"/>
          <a:ext cx="7909560" cy="64008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dirty="0" smtClean="0">
              <a:latin typeface="Arial" pitchFamily="34" charset="0"/>
              <a:cs typeface="Arial" pitchFamily="34" charset="0"/>
            </a:rPr>
            <a:t>Presentation of methodology</a:t>
          </a:r>
          <a:endParaRPr lang="en-US" sz="3200" b="1" kern="1200" dirty="0">
            <a:latin typeface="Arial" pitchFamily="34" charset="0"/>
            <a:cs typeface="Arial" pitchFamily="34" charset="0"/>
          </a:endParaRPr>
        </a:p>
      </dsp:txBody>
      <dsp:txXfrm>
        <a:off x="320040" y="0"/>
        <a:ext cx="7909560" cy="640080"/>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EF8529C-BEA3-4ABB-A5B0-4A43600169D5}">
      <dsp:nvSpPr>
        <dsp:cNvPr id="0" name=""/>
        <dsp:cNvSpPr/>
      </dsp:nvSpPr>
      <dsp:spPr>
        <a:xfrm>
          <a:off x="0" y="0"/>
          <a:ext cx="640080" cy="640080"/>
        </a:xfrm>
        <a:prstGeom prst="pie">
          <a:avLst>
            <a:gd name="adj1" fmla="val 5400000"/>
            <a:gd name="adj2" fmla="val 1620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81F17C-2A2F-4434-BB32-98B36F5DAA5C}">
      <dsp:nvSpPr>
        <dsp:cNvPr id="0" name=""/>
        <dsp:cNvSpPr/>
      </dsp:nvSpPr>
      <dsp:spPr>
        <a:xfrm>
          <a:off x="320040" y="0"/>
          <a:ext cx="7178040" cy="64008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dirty="0" smtClean="0">
              <a:latin typeface="Arial" pitchFamily="34" charset="0"/>
              <a:cs typeface="Arial" pitchFamily="34" charset="0"/>
            </a:rPr>
            <a:t>Definitions and scope (1/3)</a:t>
          </a:r>
          <a:endParaRPr lang="en-US" sz="3200" b="1" kern="1200" dirty="0">
            <a:latin typeface="Arial" pitchFamily="34" charset="0"/>
            <a:cs typeface="Arial" pitchFamily="34" charset="0"/>
          </a:endParaRPr>
        </a:p>
      </dsp:txBody>
      <dsp:txXfrm>
        <a:off x="320040" y="0"/>
        <a:ext cx="7178040" cy="640080"/>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18831" cy="49347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sz="quarter" idx="1"/>
          </p:nvPr>
        </p:nvSpPr>
        <p:spPr bwMode="auto">
          <a:xfrm>
            <a:off x="3815373" y="0"/>
            <a:ext cx="2918831" cy="49347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100" name="Rectangle 4"/>
          <p:cNvSpPr>
            <a:spLocks noGrp="1" noChangeArrowheads="1"/>
          </p:cNvSpPr>
          <p:nvPr>
            <p:ph type="ftr" sz="quarter" idx="2"/>
          </p:nvPr>
        </p:nvSpPr>
        <p:spPr bwMode="auto">
          <a:xfrm>
            <a:off x="0" y="9374301"/>
            <a:ext cx="2918831" cy="49347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101" name="Rectangle 5"/>
          <p:cNvSpPr>
            <a:spLocks noGrp="1" noChangeArrowheads="1"/>
          </p:cNvSpPr>
          <p:nvPr>
            <p:ph type="sldNum" sz="quarter" idx="3"/>
          </p:nvPr>
        </p:nvSpPr>
        <p:spPr bwMode="auto">
          <a:xfrm>
            <a:off x="3815373" y="9374301"/>
            <a:ext cx="2918831" cy="49347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888DDF3-8A4D-45F2-A400-10D470DDFE42}"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3474"/>
          </a:xfrm>
          <a:prstGeom prst="rect">
            <a:avLst/>
          </a:prstGeom>
        </p:spPr>
        <p:txBody>
          <a:bodyPr vert="horz" lIns="91440" tIns="45720" rIns="91440" bIns="45720" rtlCol="0"/>
          <a:lstStyle>
            <a:lvl1pPr algn="r">
              <a:defRPr sz="1200"/>
            </a:lvl1pPr>
          </a:lstStyle>
          <a:p>
            <a:fld id="{D41DC5BB-DD3F-4FEA-A2B9-6BCB32EF5390}" type="datetimeFigureOut">
              <a:rPr lang="en-US" smtClean="0"/>
              <a:pPr/>
              <a:t>5/15/2015</a:t>
            </a:fld>
            <a:endParaRPr lang="en-US"/>
          </a:p>
        </p:txBody>
      </p:sp>
      <p:sp>
        <p:nvSpPr>
          <p:cNvPr id="4" name="Slide Image Placeholder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688007"/>
            <a:ext cx="5388610" cy="444127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4301"/>
            <a:ext cx="2918831" cy="49347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4301"/>
            <a:ext cx="2918831" cy="493474"/>
          </a:xfrm>
          <a:prstGeom prst="rect">
            <a:avLst/>
          </a:prstGeom>
        </p:spPr>
        <p:txBody>
          <a:bodyPr vert="horz" lIns="91440" tIns="45720" rIns="91440" bIns="45720" rtlCol="0" anchor="b"/>
          <a:lstStyle>
            <a:lvl1pPr algn="r">
              <a:defRPr sz="1200"/>
            </a:lvl1pPr>
          </a:lstStyle>
          <a:p>
            <a:fld id="{47AA225C-AB15-4456-93BE-D49D0EDB442A}"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6" name="Slide Number Placeholder 5"/>
          <p:cNvSpPr>
            <a:spLocks noGrp="1"/>
          </p:cNvSpPr>
          <p:nvPr>
            <p:ph type="sldNum" sz="quarter" idx="10"/>
          </p:nvPr>
        </p:nvSpPr>
        <p:spPr/>
        <p:txBody>
          <a:bodyPr/>
          <a:lstStyle/>
          <a:p>
            <a:fld id="{47AA225C-AB15-4456-93BE-D49D0EDB442A}" type="slidenum">
              <a:rPr lang="en-US" smtClean="0"/>
              <a:pPr/>
              <a:t>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Slide Number Placeholder 4"/>
          <p:cNvSpPr>
            <a:spLocks noGrp="1"/>
          </p:cNvSpPr>
          <p:nvPr>
            <p:ph type="sldNum" sz="quarter" idx="10"/>
          </p:nvPr>
        </p:nvSpPr>
        <p:spPr/>
        <p:txBody>
          <a:bodyPr/>
          <a:lstStyle/>
          <a:p>
            <a:fld id="{47AA225C-AB15-4456-93BE-D49D0EDB442A}"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87F8AD8-6724-42ED-9251-71BD2703056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EF236D-85A7-4B26-96B3-A8747448F01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09A4C-2130-45D8-8EEF-E11C094950D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50"/>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125538"/>
            <a:ext cx="8229600" cy="4525962"/>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769D7D53-E4D0-42FD-A85F-DC510D7357F6}"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50"/>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125538"/>
            <a:ext cx="8229600" cy="4525962"/>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CDBA381E-2A68-41AD-AB5E-24019C194F43}"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endParaRPr lang="en-US"/>
          </a:p>
        </p:txBody>
      </p:sp>
      <p:sp>
        <p:nvSpPr>
          <p:cNvPr id="10" name="Slide Number Placeholder 9"/>
          <p:cNvSpPr>
            <a:spLocks noGrp="1"/>
          </p:cNvSpPr>
          <p:nvPr>
            <p:ph type="sldNum" sz="quarter" idx="11"/>
          </p:nvPr>
        </p:nvSpPr>
        <p:spPr/>
        <p:txBody>
          <a:bodyPr/>
          <a:lstStyle/>
          <a:p>
            <a:fld id="{72146F36-CB64-4C4F-BCC1-9128DB1146DE}" type="slidenum">
              <a:rPr lang="en-US" smtClean="0"/>
              <a:pPr/>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CB9EF9-F072-4F9E-9A3D-18A23E5BECA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6CB1B8-6881-4B9C-957D-7148CB3A491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146F36-CB64-4C4F-BCC1-9128DB1146D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endParaRPr lang="en-US"/>
          </a:p>
        </p:txBody>
      </p:sp>
      <p:sp>
        <p:nvSpPr>
          <p:cNvPr id="27" name="Slide Number Placeholder 26"/>
          <p:cNvSpPr>
            <a:spLocks noGrp="1"/>
          </p:cNvSpPr>
          <p:nvPr>
            <p:ph type="sldNum" sz="quarter" idx="11"/>
          </p:nvPr>
        </p:nvSpPr>
        <p:spPr/>
        <p:txBody>
          <a:bodyPr rtlCol="0"/>
          <a:lstStyle/>
          <a:p>
            <a:fld id="{3166DAB5-648F-4392-8E6C-85F94E23E1DB}"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C8D58203-85A4-4910-9637-9F0A9404F25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958B9C-8F1C-459F-AD5C-7D76637E2B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BE27546-9598-4AE3-BA41-3BB4B9B16AC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D36EE2-66D1-46AB-ADE5-F9DE34084A4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2146F36-CB64-4C4F-BCC1-9128DB1146D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66" r:id="rId14"/>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1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5.xml.rels><?xml version="1.0" encoding="UTF-8" standalone="yes"?>
<Relationships xmlns="http://schemas.openxmlformats.org/package/2006/relationships"><Relationship Id="rId8" Type="http://schemas.openxmlformats.org/officeDocument/2006/relationships/diagramLayout" Target="../diagrams/layout25.xml"/><Relationship Id="rId3" Type="http://schemas.openxmlformats.org/officeDocument/2006/relationships/diagramLayout" Target="../diagrams/layout24.xml"/><Relationship Id="rId7" Type="http://schemas.openxmlformats.org/officeDocument/2006/relationships/diagramData" Target="../diagrams/data25.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11" Type="http://schemas.microsoft.com/office/2007/relationships/diagramDrawing" Target="../diagrams/drawing25.xml"/><Relationship Id="rId5" Type="http://schemas.openxmlformats.org/officeDocument/2006/relationships/diagramColors" Target="../diagrams/colors24.xml"/><Relationship Id="rId10" Type="http://schemas.openxmlformats.org/officeDocument/2006/relationships/diagramColors" Target="../diagrams/colors25.xml"/><Relationship Id="rId4" Type="http://schemas.openxmlformats.org/officeDocument/2006/relationships/diagramQuickStyle" Target="../diagrams/quickStyle24.xml"/><Relationship Id="rId9" Type="http://schemas.openxmlformats.org/officeDocument/2006/relationships/diagramQuickStyle" Target="../diagrams/quickStyle25.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13.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8.xml"/><Relationship Id="rId7" Type="http://schemas.openxmlformats.org/officeDocument/2006/relationships/image" Target="../media/image4.emf"/><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Innovation Readiness Survey</a:t>
            </a:r>
            <a:endParaRPr lang="en-US" dirty="0"/>
          </a:p>
        </p:txBody>
      </p:sp>
      <p:sp>
        <p:nvSpPr>
          <p:cNvPr id="3" name="Subtitle 2"/>
          <p:cNvSpPr>
            <a:spLocks noGrp="1"/>
          </p:cNvSpPr>
          <p:nvPr>
            <p:ph type="subTitle" idx="1"/>
          </p:nvPr>
        </p:nvSpPr>
        <p:spPr>
          <a:xfrm>
            <a:off x="457200" y="3899938"/>
            <a:ext cx="4953000" cy="1243574"/>
          </a:xfrm>
        </p:spPr>
        <p:txBody>
          <a:bodyPr>
            <a:normAutofit fontScale="92500"/>
          </a:bodyPr>
          <a:lstStyle/>
          <a:p>
            <a:r>
              <a:rPr lang="en-US" dirty="0" smtClean="0">
                <a:latin typeface="Arial" pitchFamily="34" charset="0"/>
                <a:cs typeface="Arial" pitchFamily="34" charset="0"/>
              </a:rPr>
              <a:t>Validation workshop for Pilot Survey</a:t>
            </a:r>
          </a:p>
          <a:p>
            <a:r>
              <a:rPr lang="en-US" dirty="0" smtClean="0">
                <a:latin typeface="Arial" pitchFamily="34" charset="0"/>
                <a:cs typeface="Arial" pitchFamily="34" charset="0"/>
              </a:rPr>
              <a:t>January 26, 2011</a:t>
            </a:r>
          </a:p>
          <a:p>
            <a:r>
              <a:rPr lang="en-US" dirty="0" smtClean="0">
                <a:latin typeface="Arial" pitchFamily="34" charset="0"/>
                <a:cs typeface="Arial" pitchFamily="34" charset="0"/>
              </a:rPr>
              <a:t>Congress Hotel, Yerevan, Armenia</a:t>
            </a:r>
          </a:p>
        </p:txBody>
      </p:sp>
      <p:sp>
        <p:nvSpPr>
          <p:cNvPr id="4" name="Subtitle 2"/>
          <p:cNvSpPr txBox="1">
            <a:spLocks/>
          </p:cNvSpPr>
          <p:nvPr/>
        </p:nvSpPr>
        <p:spPr>
          <a:xfrm>
            <a:off x="470079" y="5827510"/>
            <a:ext cx="850392" cy="850005"/>
          </a:xfrm>
          <a:prstGeom prst="rect">
            <a:avLst/>
          </a:prstGeom>
          <a:blipFill>
            <a:blip r:embed="rId2" cstate="print"/>
            <a:stretch>
              <a:fillRect/>
            </a:stretch>
          </a:blipFill>
        </p:spPr>
        <p:txBody>
          <a:bodyPr vert="horz">
            <a:normAutofit/>
          </a:bodyPr>
          <a:lstStyle/>
          <a:p>
            <a:pPr marL="64008" marR="0" lvl="0" indent="0"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sz="2400" b="0" i="0" u="none" strike="noStrike" kern="1200" cap="none" spc="0" normalizeH="0" baseline="0" noProof="0" dirty="0">
              <a:ln>
                <a:noFill/>
              </a:ln>
              <a:solidFill>
                <a:schemeClr val="tx2"/>
              </a:solidFill>
              <a:effectLst/>
              <a:uLnTx/>
              <a:uFillTx/>
              <a:latin typeface="+mn-lt"/>
              <a:ea typeface="+mn-ea"/>
              <a:cs typeface="+mn-cs"/>
            </a:endParaRPr>
          </a:p>
        </p:txBody>
      </p:sp>
      <p:sp>
        <p:nvSpPr>
          <p:cNvPr id="5" name="Subtitle 2"/>
          <p:cNvSpPr txBox="1">
            <a:spLocks/>
          </p:cNvSpPr>
          <p:nvPr/>
        </p:nvSpPr>
        <p:spPr>
          <a:xfrm>
            <a:off x="457200" y="5156737"/>
            <a:ext cx="3962400" cy="990600"/>
          </a:xfrm>
          <a:prstGeom prst="rect">
            <a:avLst/>
          </a:prstGeom>
        </p:spPr>
        <p:txBody>
          <a:bodyPr vert="horz">
            <a:normAutofit/>
          </a:bodyPr>
          <a:lstStyle/>
          <a:p>
            <a:pPr marL="64008" marR="0" lvl="0" indent="0" algn="l" defTabSz="914400" rtl="0" eaLnBrk="1" fontAlgn="auto" latinLnBrk="0" hangingPunct="1">
              <a:lnSpc>
                <a:spcPct val="100000"/>
              </a:lnSpc>
              <a:spcBef>
                <a:spcPts val="300"/>
              </a:spcBef>
              <a:spcAft>
                <a:spcPts val="0"/>
              </a:spcAft>
              <a:buClr>
                <a:schemeClr val="accent3"/>
              </a:buClr>
              <a:buSzTx/>
              <a:buFont typeface="Georgia"/>
              <a:buNone/>
              <a:tabLst/>
              <a:defRPr/>
            </a:pPr>
            <a:r>
              <a:rPr lang="en-US" sz="1400" dirty="0" smtClean="0">
                <a:solidFill>
                  <a:schemeClr val="tx2"/>
                </a:solidFill>
                <a:latin typeface="Arial" pitchFamily="34" charset="0"/>
                <a:cs typeface="Arial" pitchFamily="34" charset="0"/>
              </a:rPr>
              <a:t>Client</a:t>
            </a:r>
            <a:r>
              <a:rPr kumimoji="0" lang="en-US" sz="1400" b="0" i="0" u="none" strike="noStrike" kern="1200" cap="none" spc="0" normalizeH="0" baseline="0" noProof="0" dirty="0" smtClean="0">
                <a:ln>
                  <a:noFill/>
                </a:ln>
                <a:solidFill>
                  <a:schemeClr val="tx2"/>
                </a:solidFill>
                <a:effectLst/>
                <a:uLnTx/>
                <a:uFillTx/>
                <a:latin typeface="Arial" pitchFamily="34" charset="0"/>
                <a:cs typeface="Arial" pitchFamily="34" charset="0"/>
              </a:rPr>
              <a:t>:</a:t>
            </a:r>
          </a:p>
          <a:p>
            <a:pPr marL="64008">
              <a:spcBef>
                <a:spcPts val="300"/>
              </a:spcBef>
              <a:buClr>
                <a:schemeClr val="accent3"/>
              </a:buClr>
            </a:pPr>
            <a:r>
              <a:rPr lang="en-US" sz="1600" b="1" cap="small" dirty="0">
                <a:solidFill>
                  <a:schemeClr val="tx2"/>
                </a:solidFill>
                <a:latin typeface="Arial" pitchFamily="34" charset="0"/>
                <a:cs typeface="Arial" pitchFamily="34" charset="0"/>
              </a:rPr>
              <a:t>Enterprise</a:t>
            </a:r>
            <a:r>
              <a:rPr lang="en-US" sz="1600" b="1" cap="small" dirty="0" smtClean="0">
                <a:solidFill>
                  <a:schemeClr val="tx2"/>
                </a:solidFill>
                <a:latin typeface="Arial" pitchFamily="34" charset="0"/>
                <a:cs typeface="Arial" pitchFamily="34" charset="0"/>
              </a:rPr>
              <a:t> </a:t>
            </a:r>
            <a:r>
              <a:rPr lang="en-US" sz="1600" b="1" cap="small" dirty="0">
                <a:solidFill>
                  <a:schemeClr val="tx2"/>
                </a:solidFill>
                <a:latin typeface="Arial" pitchFamily="34" charset="0"/>
                <a:cs typeface="Arial" pitchFamily="34" charset="0"/>
              </a:rPr>
              <a:t>Incubator</a:t>
            </a:r>
            <a:r>
              <a:rPr lang="en-US" sz="1600" b="1" cap="small" dirty="0" smtClean="0">
                <a:solidFill>
                  <a:schemeClr val="tx2"/>
                </a:solidFill>
                <a:latin typeface="Arial" pitchFamily="34" charset="0"/>
                <a:cs typeface="Arial" pitchFamily="34" charset="0"/>
              </a:rPr>
              <a:t> </a:t>
            </a:r>
            <a:r>
              <a:rPr lang="en-US" sz="1600" b="1" cap="small" dirty="0">
                <a:solidFill>
                  <a:schemeClr val="tx2"/>
                </a:solidFill>
                <a:latin typeface="Arial" pitchFamily="34" charset="0"/>
                <a:cs typeface="Arial" pitchFamily="34" charset="0"/>
              </a:rPr>
              <a:t>Foundation</a:t>
            </a:r>
          </a:p>
        </p:txBody>
      </p:sp>
      <p:sp>
        <p:nvSpPr>
          <p:cNvPr id="6" name="Subtitle 2"/>
          <p:cNvSpPr txBox="1">
            <a:spLocks/>
          </p:cNvSpPr>
          <p:nvPr/>
        </p:nvSpPr>
        <p:spPr>
          <a:xfrm>
            <a:off x="4966058" y="5765979"/>
            <a:ext cx="1411311" cy="850005"/>
          </a:xfrm>
          <a:prstGeom prst="rect">
            <a:avLst/>
          </a:prstGeom>
          <a:blipFill>
            <a:blip r:embed="rId3" cstate="print"/>
            <a:stretch>
              <a:fillRect/>
            </a:stretch>
          </a:blipFill>
        </p:spPr>
        <p:txBody>
          <a:bodyPr vert="horz">
            <a:normAutofit/>
          </a:bodyPr>
          <a:lstStyle/>
          <a:p>
            <a:pPr marL="64008" marR="0" lvl="0" indent="0"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sz="2400" b="0" i="0" u="none" strike="noStrike" kern="1200" cap="none" spc="0" normalizeH="0" baseline="0" noProof="0" dirty="0">
              <a:ln>
                <a:noFill/>
              </a:ln>
              <a:solidFill>
                <a:schemeClr val="tx2"/>
              </a:solidFill>
              <a:effectLst/>
              <a:uLnTx/>
              <a:uFillTx/>
              <a:latin typeface="+mn-lt"/>
              <a:ea typeface="+mn-ea"/>
              <a:cs typeface="+mn-cs"/>
            </a:endParaRPr>
          </a:p>
        </p:txBody>
      </p:sp>
      <p:sp>
        <p:nvSpPr>
          <p:cNvPr id="7" name="Subtitle 2"/>
          <p:cNvSpPr txBox="1">
            <a:spLocks/>
          </p:cNvSpPr>
          <p:nvPr/>
        </p:nvSpPr>
        <p:spPr>
          <a:xfrm>
            <a:off x="4965879" y="5158706"/>
            <a:ext cx="3962400" cy="990600"/>
          </a:xfrm>
          <a:prstGeom prst="rect">
            <a:avLst/>
          </a:prstGeom>
        </p:spPr>
        <p:txBody>
          <a:bodyPr vert="horz">
            <a:normAutofit/>
          </a:bodyPr>
          <a:lstStyle/>
          <a:p>
            <a:pPr marL="64008" marR="0" lvl="0" indent="0" algn="l" defTabSz="914400" rtl="0" eaLnBrk="1" fontAlgn="auto" latinLnBrk="0" hangingPunct="1">
              <a:lnSpc>
                <a:spcPct val="100000"/>
              </a:lnSpc>
              <a:spcBef>
                <a:spcPts val="300"/>
              </a:spcBef>
              <a:spcAft>
                <a:spcPts val="0"/>
              </a:spcAft>
              <a:buClr>
                <a:schemeClr val="accent3"/>
              </a:buClr>
              <a:buSzTx/>
              <a:buFont typeface="Georgia"/>
              <a:buNone/>
              <a:tabLst/>
              <a:defRPr/>
            </a:pPr>
            <a:r>
              <a:rPr kumimoji="0" lang="en-US" sz="1400" b="0" i="0" u="none" strike="noStrike" kern="1200" cap="none" spc="0" normalizeH="0" baseline="0" noProof="0" dirty="0" smtClean="0">
                <a:ln>
                  <a:noFill/>
                </a:ln>
                <a:solidFill>
                  <a:schemeClr val="tx2"/>
                </a:solidFill>
                <a:effectLst/>
                <a:uLnTx/>
                <a:uFillTx/>
                <a:latin typeface="Arial" pitchFamily="34" charset="0"/>
                <a:cs typeface="Arial" pitchFamily="34" charset="0"/>
              </a:rPr>
              <a:t>Authored by:</a:t>
            </a:r>
          </a:p>
          <a:p>
            <a:pPr marL="64008" marR="0" lvl="0" indent="0" algn="l" defTabSz="914400" rtl="0" eaLnBrk="1" fontAlgn="auto" latinLnBrk="0" hangingPunct="1">
              <a:lnSpc>
                <a:spcPct val="100000"/>
              </a:lnSpc>
              <a:spcBef>
                <a:spcPts val="300"/>
              </a:spcBef>
              <a:spcAft>
                <a:spcPts val="0"/>
              </a:spcAft>
              <a:buClr>
                <a:schemeClr val="accent3"/>
              </a:buClr>
              <a:buSzTx/>
              <a:buFont typeface="Georgia"/>
              <a:buNone/>
              <a:tabLst/>
              <a:defRPr/>
            </a:pPr>
            <a:r>
              <a:rPr kumimoji="0" lang="en-US" sz="1600" b="1" i="0" u="none" strike="noStrike" kern="1200" cap="small" spc="0" normalizeH="0" baseline="0" noProof="0" dirty="0" smtClean="0">
                <a:ln>
                  <a:noFill/>
                </a:ln>
                <a:solidFill>
                  <a:schemeClr val="tx2"/>
                </a:solidFill>
                <a:effectLst/>
                <a:uLnTx/>
                <a:uFillTx/>
                <a:latin typeface="Arial" pitchFamily="34" charset="0"/>
                <a:cs typeface="Arial" pitchFamily="34" charset="0"/>
              </a:rPr>
              <a:t>AM Partners Consulting Company</a:t>
            </a:r>
            <a:endParaRPr kumimoji="0" lang="en-US" sz="1600" b="1" i="0" u="none" strike="noStrike" kern="1200" cap="small" spc="0" normalizeH="0" baseline="0" noProof="0" dirty="0">
              <a:ln>
                <a:noFill/>
              </a:ln>
              <a:solidFill>
                <a:schemeClr val="tx2"/>
              </a:solidFill>
              <a:effectLst/>
              <a:uLnTx/>
              <a:uFillTx/>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Diagram 13"/>
          <p:cNvGraphicFramePr/>
          <p:nvPr/>
        </p:nvGraphicFramePr>
        <p:xfrm>
          <a:off x="457200" y="701656"/>
          <a:ext cx="7498080" cy="640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387" name="Rectangle 3"/>
          <p:cNvSpPr>
            <a:spLocks noGrp="1" noChangeArrowheads="1"/>
          </p:cNvSpPr>
          <p:nvPr>
            <p:ph idx="1"/>
          </p:nvPr>
        </p:nvSpPr>
        <p:spPr>
          <a:xfrm>
            <a:off x="457200" y="1741424"/>
            <a:ext cx="8229600" cy="4325112"/>
          </a:xfrm>
        </p:spPr>
        <p:txBody>
          <a:bodyPr>
            <a:normAutofit/>
          </a:bodyPr>
          <a:lstStyle/>
          <a:p>
            <a:pPr marL="0" indent="12700" algn="ctr">
              <a:buFontTx/>
              <a:buNone/>
            </a:pPr>
            <a:endParaRPr lang="en-US" sz="2000" i="1" dirty="0" smtClean="0">
              <a:latin typeface="Arial" pitchFamily="34" charset="0"/>
              <a:cs typeface="Arial" pitchFamily="34" charset="0"/>
            </a:endParaRPr>
          </a:p>
          <a:p>
            <a:pPr marL="0" indent="12700" algn="ctr">
              <a:buFontTx/>
              <a:buNone/>
            </a:pPr>
            <a:endParaRPr lang="en-US" sz="2000" i="1" dirty="0" smtClean="0">
              <a:latin typeface="Arial" pitchFamily="34" charset="0"/>
              <a:cs typeface="Arial" pitchFamily="34" charset="0"/>
            </a:endParaRPr>
          </a:p>
          <a:p>
            <a:pPr marL="0" indent="12700" algn="ctr">
              <a:buFontTx/>
              <a:buNone/>
            </a:pPr>
            <a:r>
              <a:rPr lang="en-US" sz="2000" i="1" dirty="0" smtClean="0">
                <a:latin typeface="Arial" pitchFamily="34" charset="0"/>
                <a:cs typeface="Arial" pitchFamily="34" charset="0"/>
              </a:rPr>
              <a:t>An </a:t>
            </a:r>
            <a:r>
              <a:rPr lang="en-US" sz="2000" b="1" i="1" dirty="0">
                <a:latin typeface="Arial" pitchFamily="34" charset="0"/>
                <a:cs typeface="Arial" pitchFamily="34" charset="0"/>
              </a:rPr>
              <a:t>innovation </a:t>
            </a:r>
            <a:r>
              <a:rPr lang="en-US" sz="2000" i="1" dirty="0">
                <a:latin typeface="Arial" pitchFamily="34" charset="0"/>
                <a:cs typeface="Arial" pitchFamily="34" charset="0"/>
              </a:rPr>
              <a:t>is the implementation of a new or significantly improved product (good or service), or process, a new marketing method, or a new organizational method in business practices, workplace organization or external relations</a:t>
            </a:r>
            <a:r>
              <a:rPr lang="en-US" sz="2000" dirty="0">
                <a:latin typeface="Arial" pitchFamily="34" charset="0"/>
                <a:cs typeface="Arial" pitchFamily="34" charset="0"/>
              </a:rPr>
              <a:t>.</a:t>
            </a:r>
          </a:p>
          <a:p>
            <a:pPr marL="0" indent="12700" algn="ctr">
              <a:buFontTx/>
              <a:buNone/>
            </a:pPr>
            <a:endParaRPr lang="en-US" sz="2000" dirty="0">
              <a:latin typeface="Arial" pitchFamily="34" charset="0"/>
              <a:cs typeface="Arial" pitchFamily="34" charset="0"/>
            </a:endParaRPr>
          </a:p>
          <a:p>
            <a:pPr marL="0" indent="12700" algn="ctr">
              <a:buFontTx/>
              <a:buNone/>
            </a:pPr>
            <a:r>
              <a:rPr lang="en-US" sz="2000" i="1" dirty="0">
                <a:latin typeface="Arial" pitchFamily="34" charset="0"/>
                <a:cs typeface="Arial" pitchFamily="34" charset="0"/>
              </a:rPr>
              <a:t>For the purpose of this project, </a:t>
            </a:r>
            <a:r>
              <a:rPr lang="en-US" sz="2000" b="1" i="1" dirty="0">
                <a:latin typeface="Arial" pitchFamily="34" charset="0"/>
                <a:cs typeface="Arial" pitchFamily="34" charset="0"/>
              </a:rPr>
              <a:t>Technological Innovations </a:t>
            </a:r>
            <a:r>
              <a:rPr lang="en-US" sz="2000" i="1" dirty="0">
                <a:latin typeface="Arial" pitchFamily="34" charset="0"/>
                <a:cs typeface="Arial" pitchFamily="34" charset="0"/>
              </a:rPr>
              <a:t>will </a:t>
            </a:r>
            <a:r>
              <a:rPr lang="en-US" sz="2000" b="1" i="1" dirty="0">
                <a:latin typeface="Arial" pitchFamily="34" charset="0"/>
                <a:cs typeface="Arial" pitchFamily="34" charset="0"/>
              </a:rPr>
              <a:t>only cover product and process</a:t>
            </a:r>
            <a:r>
              <a:rPr lang="en-US" sz="2000" i="1" dirty="0">
                <a:latin typeface="Arial" pitchFamily="34" charset="0"/>
                <a:cs typeface="Arial" pitchFamily="34" charset="0"/>
              </a:rPr>
              <a:t> innovation activities. </a:t>
            </a:r>
          </a:p>
        </p:txBody>
      </p:sp>
      <p:grpSp>
        <p:nvGrpSpPr>
          <p:cNvPr id="16388" name="Group 4"/>
          <p:cNvGrpSpPr>
            <a:grpSpLocks/>
          </p:cNvGrpSpPr>
          <p:nvPr/>
        </p:nvGrpSpPr>
        <p:grpSpPr bwMode="auto">
          <a:xfrm>
            <a:off x="8156600" y="711185"/>
            <a:ext cx="773112" cy="617537"/>
            <a:chOff x="960" y="1088"/>
            <a:chExt cx="4176" cy="2504"/>
          </a:xfrm>
        </p:grpSpPr>
        <p:sp>
          <p:nvSpPr>
            <p:cNvPr id="16389" name="Freeform 5"/>
            <p:cNvSpPr>
              <a:spLocks/>
            </p:cNvSpPr>
            <p:nvPr/>
          </p:nvSpPr>
          <p:spPr bwMode="auto">
            <a:xfrm>
              <a:off x="2024" y="1088"/>
              <a:ext cx="2048" cy="752"/>
            </a:xfrm>
            <a:custGeom>
              <a:avLst/>
              <a:gdLst/>
              <a:ahLst/>
              <a:cxnLst>
                <a:cxn ang="0">
                  <a:pos x="0" y="0"/>
                </a:cxn>
                <a:cxn ang="0">
                  <a:pos x="648" y="752"/>
                </a:cxn>
                <a:cxn ang="0">
                  <a:pos x="1392" y="752"/>
                </a:cxn>
                <a:cxn ang="0">
                  <a:pos x="2048" y="0"/>
                </a:cxn>
                <a:cxn ang="0">
                  <a:pos x="0" y="0"/>
                </a:cxn>
              </a:cxnLst>
              <a:rect l="0" t="0" r="r" b="b"/>
              <a:pathLst>
                <a:path w="2048" h="752">
                  <a:moveTo>
                    <a:pt x="0" y="0"/>
                  </a:moveTo>
                  <a:lnTo>
                    <a:pt x="648" y="752"/>
                  </a:lnTo>
                  <a:lnTo>
                    <a:pt x="1392" y="752"/>
                  </a:lnTo>
                  <a:lnTo>
                    <a:pt x="2048" y="0"/>
                  </a:lnTo>
                  <a:lnTo>
                    <a:pt x="0" y="0"/>
                  </a:lnTo>
                  <a:close/>
                </a:path>
              </a:pathLst>
            </a:custGeom>
            <a:solidFill>
              <a:schemeClr val="tx1">
                <a:lumMod val="75000"/>
                <a:lumOff val="25000"/>
              </a:schemeClr>
            </a:solidFill>
            <a:ln w="12700">
              <a:solidFill>
                <a:srgbClr val="000000"/>
              </a:solidFill>
              <a:prstDash val="solid"/>
              <a:round/>
              <a:headEnd/>
              <a:tailEnd/>
            </a:ln>
          </p:spPr>
          <p:txBody>
            <a:bodyPr/>
            <a:lstStyle/>
            <a:p>
              <a:endParaRPr lang="en-US" dirty="0">
                <a:solidFill>
                  <a:srgbClr val="FF3300"/>
                </a:solidFill>
              </a:endParaRPr>
            </a:p>
          </p:txBody>
        </p:sp>
        <p:sp>
          <p:nvSpPr>
            <p:cNvPr id="16390" name="Freeform 6"/>
            <p:cNvSpPr>
              <a:spLocks/>
            </p:cNvSpPr>
            <p:nvPr/>
          </p:nvSpPr>
          <p:spPr bwMode="auto">
            <a:xfrm>
              <a:off x="3480" y="1120"/>
              <a:ext cx="1656" cy="1184"/>
            </a:xfrm>
            <a:custGeom>
              <a:avLst/>
              <a:gdLst/>
              <a:ahLst/>
              <a:cxnLst>
                <a:cxn ang="0">
                  <a:pos x="648" y="0"/>
                </a:cxn>
                <a:cxn ang="0">
                  <a:pos x="1656" y="1184"/>
                </a:cxn>
                <a:cxn ang="0">
                  <a:pos x="352" y="1184"/>
                </a:cxn>
                <a:cxn ang="0">
                  <a:pos x="0" y="752"/>
                </a:cxn>
                <a:cxn ang="0">
                  <a:pos x="648" y="0"/>
                </a:cxn>
              </a:cxnLst>
              <a:rect l="0" t="0" r="r" b="b"/>
              <a:pathLst>
                <a:path w="1656" h="1184">
                  <a:moveTo>
                    <a:pt x="648" y="0"/>
                  </a:moveTo>
                  <a:lnTo>
                    <a:pt x="1656" y="1184"/>
                  </a:lnTo>
                  <a:lnTo>
                    <a:pt x="352" y="1184"/>
                  </a:lnTo>
                  <a:lnTo>
                    <a:pt x="0" y="752"/>
                  </a:lnTo>
                  <a:lnTo>
                    <a:pt x="648" y="0"/>
                  </a:lnTo>
                  <a:close/>
                </a:path>
              </a:pathLst>
            </a:custGeom>
            <a:noFill/>
            <a:ln w="12700">
              <a:solidFill>
                <a:srgbClr val="000000"/>
              </a:solidFill>
              <a:prstDash val="solid"/>
              <a:round/>
              <a:headEnd/>
              <a:tailEnd/>
            </a:ln>
          </p:spPr>
          <p:txBody>
            <a:bodyPr/>
            <a:lstStyle/>
            <a:p>
              <a:endParaRPr lang="en-US"/>
            </a:p>
          </p:txBody>
        </p:sp>
        <p:sp>
          <p:nvSpPr>
            <p:cNvPr id="16391" name="Freeform 7"/>
            <p:cNvSpPr>
              <a:spLocks/>
            </p:cNvSpPr>
            <p:nvPr/>
          </p:nvSpPr>
          <p:spPr bwMode="auto">
            <a:xfrm>
              <a:off x="2024" y="2840"/>
              <a:ext cx="2048" cy="752"/>
            </a:xfrm>
            <a:custGeom>
              <a:avLst/>
              <a:gdLst/>
              <a:ahLst/>
              <a:cxnLst>
                <a:cxn ang="0">
                  <a:pos x="0" y="752"/>
                </a:cxn>
                <a:cxn ang="0">
                  <a:pos x="648" y="0"/>
                </a:cxn>
                <a:cxn ang="0">
                  <a:pos x="1392" y="0"/>
                </a:cxn>
                <a:cxn ang="0">
                  <a:pos x="2048" y="752"/>
                </a:cxn>
                <a:cxn ang="0">
                  <a:pos x="0" y="752"/>
                </a:cxn>
              </a:cxnLst>
              <a:rect l="0" t="0" r="r" b="b"/>
              <a:pathLst>
                <a:path w="2048" h="752">
                  <a:moveTo>
                    <a:pt x="0" y="752"/>
                  </a:moveTo>
                  <a:lnTo>
                    <a:pt x="648" y="0"/>
                  </a:lnTo>
                  <a:lnTo>
                    <a:pt x="1392" y="0"/>
                  </a:lnTo>
                  <a:lnTo>
                    <a:pt x="2048" y="752"/>
                  </a:lnTo>
                  <a:lnTo>
                    <a:pt x="0" y="752"/>
                  </a:lnTo>
                  <a:close/>
                </a:path>
              </a:pathLst>
            </a:custGeom>
            <a:noFill/>
            <a:ln w="12700">
              <a:solidFill>
                <a:srgbClr val="000000"/>
              </a:solidFill>
              <a:prstDash val="solid"/>
              <a:round/>
              <a:headEnd/>
              <a:tailEnd/>
            </a:ln>
          </p:spPr>
          <p:txBody>
            <a:bodyPr/>
            <a:lstStyle/>
            <a:p>
              <a:endParaRPr lang="en-US"/>
            </a:p>
          </p:txBody>
        </p:sp>
        <p:sp>
          <p:nvSpPr>
            <p:cNvPr id="16392" name="Freeform 8"/>
            <p:cNvSpPr>
              <a:spLocks/>
            </p:cNvSpPr>
            <p:nvPr/>
          </p:nvSpPr>
          <p:spPr bwMode="auto">
            <a:xfrm>
              <a:off x="960" y="1120"/>
              <a:ext cx="1656" cy="1184"/>
            </a:xfrm>
            <a:custGeom>
              <a:avLst/>
              <a:gdLst/>
              <a:ahLst/>
              <a:cxnLst>
                <a:cxn ang="0">
                  <a:pos x="1008" y="0"/>
                </a:cxn>
                <a:cxn ang="0">
                  <a:pos x="0" y="1184"/>
                </a:cxn>
                <a:cxn ang="0">
                  <a:pos x="1296" y="1184"/>
                </a:cxn>
                <a:cxn ang="0">
                  <a:pos x="1656" y="752"/>
                </a:cxn>
                <a:cxn ang="0">
                  <a:pos x="1008" y="0"/>
                </a:cxn>
              </a:cxnLst>
              <a:rect l="0" t="0" r="r" b="b"/>
              <a:pathLst>
                <a:path w="1656" h="1184">
                  <a:moveTo>
                    <a:pt x="1008" y="0"/>
                  </a:moveTo>
                  <a:lnTo>
                    <a:pt x="0" y="1184"/>
                  </a:lnTo>
                  <a:lnTo>
                    <a:pt x="1296" y="1184"/>
                  </a:lnTo>
                  <a:lnTo>
                    <a:pt x="1656" y="752"/>
                  </a:lnTo>
                  <a:lnTo>
                    <a:pt x="1008" y="0"/>
                  </a:lnTo>
                  <a:close/>
                </a:path>
              </a:pathLst>
            </a:custGeom>
            <a:noFill/>
            <a:ln w="12700">
              <a:solidFill>
                <a:srgbClr val="000000"/>
              </a:solidFill>
              <a:prstDash val="solid"/>
              <a:round/>
              <a:headEnd/>
              <a:tailEnd/>
            </a:ln>
          </p:spPr>
          <p:txBody>
            <a:bodyPr/>
            <a:lstStyle/>
            <a:p>
              <a:endParaRPr lang="en-US"/>
            </a:p>
          </p:txBody>
        </p:sp>
        <p:sp>
          <p:nvSpPr>
            <p:cNvPr id="16393" name="Freeform 9"/>
            <p:cNvSpPr>
              <a:spLocks/>
            </p:cNvSpPr>
            <p:nvPr/>
          </p:nvSpPr>
          <p:spPr bwMode="auto">
            <a:xfrm>
              <a:off x="3480" y="2376"/>
              <a:ext cx="1656" cy="1184"/>
            </a:xfrm>
            <a:custGeom>
              <a:avLst/>
              <a:gdLst/>
              <a:ahLst/>
              <a:cxnLst>
                <a:cxn ang="0">
                  <a:pos x="648" y="1184"/>
                </a:cxn>
                <a:cxn ang="0">
                  <a:pos x="1656" y="0"/>
                </a:cxn>
                <a:cxn ang="0">
                  <a:pos x="352" y="0"/>
                </a:cxn>
                <a:cxn ang="0">
                  <a:pos x="0" y="432"/>
                </a:cxn>
                <a:cxn ang="0">
                  <a:pos x="648" y="1184"/>
                </a:cxn>
              </a:cxnLst>
              <a:rect l="0" t="0" r="r" b="b"/>
              <a:pathLst>
                <a:path w="1656" h="1184">
                  <a:moveTo>
                    <a:pt x="648" y="1184"/>
                  </a:moveTo>
                  <a:lnTo>
                    <a:pt x="1656" y="0"/>
                  </a:lnTo>
                  <a:lnTo>
                    <a:pt x="352" y="0"/>
                  </a:lnTo>
                  <a:lnTo>
                    <a:pt x="0" y="432"/>
                  </a:lnTo>
                  <a:lnTo>
                    <a:pt x="648" y="1184"/>
                  </a:lnTo>
                  <a:close/>
                </a:path>
              </a:pathLst>
            </a:custGeom>
            <a:noFill/>
            <a:ln w="12700">
              <a:solidFill>
                <a:srgbClr val="000000"/>
              </a:solidFill>
              <a:prstDash val="solid"/>
              <a:round/>
              <a:headEnd/>
              <a:tailEnd/>
            </a:ln>
          </p:spPr>
          <p:txBody>
            <a:bodyPr/>
            <a:lstStyle/>
            <a:p>
              <a:endParaRPr lang="en-US"/>
            </a:p>
          </p:txBody>
        </p:sp>
        <p:sp>
          <p:nvSpPr>
            <p:cNvPr id="16394" name="Freeform 10"/>
            <p:cNvSpPr>
              <a:spLocks/>
            </p:cNvSpPr>
            <p:nvPr/>
          </p:nvSpPr>
          <p:spPr bwMode="auto">
            <a:xfrm>
              <a:off x="960" y="2376"/>
              <a:ext cx="1656" cy="1184"/>
            </a:xfrm>
            <a:custGeom>
              <a:avLst/>
              <a:gdLst/>
              <a:ahLst/>
              <a:cxnLst>
                <a:cxn ang="0">
                  <a:pos x="1008" y="1184"/>
                </a:cxn>
                <a:cxn ang="0">
                  <a:pos x="0" y="0"/>
                </a:cxn>
                <a:cxn ang="0">
                  <a:pos x="1296" y="0"/>
                </a:cxn>
                <a:cxn ang="0">
                  <a:pos x="1656" y="432"/>
                </a:cxn>
                <a:cxn ang="0">
                  <a:pos x="1008" y="1184"/>
                </a:cxn>
              </a:cxnLst>
              <a:rect l="0" t="0" r="r" b="b"/>
              <a:pathLst>
                <a:path w="1656" h="1184">
                  <a:moveTo>
                    <a:pt x="1008" y="1184"/>
                  </a:moveTo>
                  <a:lnTo>
                    <a:pt x="0" y="0"/>
                  </a:lnTo>
                  <a:lnTo>
                    <a:pt x="1296" y="0"/>
                  </a:lnTo>
                  <a:lnTo>
                    <a:pt x="1656" y="432"/>
                  </a:lnTo>
                  <a:lnTo>
                    <a:pt x="1008" y="1184"/>
                  </a:lnTo>
                  <a:close/>
                </a:path>
              </a:pathLst>
            </a:custGeom>
            <a:noFill/>
            <a:ln w="12700">
              <a:solidFill>
                <a:srgbClr val="000000"/>
              </a:solidFill>
              <a:prstDash val="solid"/>
              <a:round/>
              <a:headEnd/>
              <a:tailEnd/>
            </a:ln>
          </p:spPr>
          <p:txBody>
            <a:bodyPr/>
            <a:lstStyle/>
            <a:p>
              <a:endParaRPr lang="en-US"/>
            </a:p>
          </p:txBody>
        </p:sp>
      </p:grpSp>
      <p:sp>
        <p:nvSpPr>
          <p:cNvPr id="16396" name="Text Box 12"/>
          <p:cNvSpPr txBox="1">
            <a:spLocks noChangeArrowheads="1"/>
          </p:cNvSpPr>
          <p:nvPr/>
        </p:nvSpPr>
        <p:spPr bwMode="auto">
          <a:xfrm>
            <a:off x="376238" y="6473825"/>
            <a:ext cx="1646237" cy="274638"/>
          </a:xfrm>
          <a:prstGeom prst="rect">
            <a:avLst/>
          </a:prstGeom>
          <a:noFill/>
          <a:ln w="9525">
            <a:noFill/>
            <a:miter lim="800000"/>
            <a:headEnd/>
            <a:tailEnd/>
          </a:ln>
          <a:effectLst/>
        </p:spPr>
        <p:txBody>
          <a:bodyPr wrap="none">
            <a:spAutoFit/>
          </a:bodyPr>
          <a:lstStyle/>
          <a:p>
            <a:r>
              <a:rPr lang="en-US" sz="1200" i="1"/>
              <a:t>Source : Oslo Manual</a:t>
            </a:r>
          </a:p>
        </p:txBody>
      </p:sp>
      <p:sp>
        <p:nvSpPr>
          <p:cNvPr id="16" name="Slide Number Placeholder 15"/>
          <p:cNvSpPr>
            <a:spLocks noGrp="1"/>
          </p:cNvSpPr>
          <p:nvPr>
            <p:ph type="sldNum" sz="quarter" idx="12"/>
          </p:nvPr>
        </p:nvSpPr>
        <p:spPr/>
        <p:txBody>
          <a:bodyPr/>
          <a:lstStyle/>
          <a:p>
            <a:fld id="{0DCB9EF9-F072-4F9E-9A3D-18A23E5BECA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Diagram 13"/>
          <p:cNvGraphicFramePr/>
          <p:nvPr/>
        </p:nvGraphicFramePr>
        <p:xfrm>
          <a:off x="457200" y="701656"/>
          <a:ext cx="7498080" cy="640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1507" name="Rectangle 3"/>
          <p:cNvSpPr>
            <a:spLocks noGrp="1" noChangeArrowheads="1"/>
          </p:cNvSpPr>
          <p:nvPr>
            <p:ph idx="1"/>
          </p:nvPr>
        </p:nvSpPr>
        <p:spPr>
          <a:xfrm>
            <a:off x="457200" y="1727188"/>
            <a:ext cx="8229600" cy="4325112"/>
          </a:xfrm>
        </p:spPr>
        <p:txBody>
          <a:bodyPr>
            <a:normAutofit/>
          </a:bodyPr>
          <a:lstStyle/>
          <a:p>
            <a:pPr marL="0" indent="12700" algn="ctr">
              <a:buFontTx/>
              <a:buNone/>
            </a:pPr>
            <a:endParaRPr lang="en-US" sz="2000" i="1" dirty="0" smtClean="0">
              <a:latin typeface="Arial" pitchFamily="34" charset="0"/>
              <a:cs typeface="Arial" pitchFamily="34" charset="0"/>
            </a:endParaRPr>
          </a:p>
          <a:p>
            <a:pPr marL="0" indent="12700" algn="ctr">
              <a:buFontTx/>
              <a:buNone/>
            </a:pPr>
            <a:r>
              <a:rPr lang="en-US" sz="2000" i="1" dirty="0" smtClean="0">
                <a:latin typeface="Arial" pitchFamily="34" charset="0"/>
                <a:cs typeface="Arial" pitchFamily="34" charset="0"/>
              </a:rPr>
              <a:t>A </a:t>
            </a:r>
            <a:r>
              <a:rPr lang="en-US" sz="2000" b="1" i="1" dirty="0">
                <a:latin typeface="Arial" pitchFamily="34" charset="0"/>
                <a:cs typeface="Arial" pitchFamily="34" charset="0"/>
              </a:rPr>
              <a:t>product innovation </a:t>
            </a:r>
            <a:r>
              <a:rPr lang="en-US" sz="2000" i="1" dirty="0">
                <a:latin typeface="Arial" pitchFamily="34" charset="0"/>
                <a:cs typeface="Arial" pitchFamily="34" charset="0"/>
              </a:rPr>
              <a:t>is the introduction of a good or service that is new or significantly improved with respect to its characteristics or intended uses. This includes significant improvements in technical specifications, components and materials, incorporated software, user friendliness or other functional characteristics.</a:t>
            </a:r>
          </a:p>
          <a:p>
            <a:pPr marL="0" indent="12700" algn="ctr">
              <a:buFontTx/>
              <a:buNone/>
            </a:pPr>
            <a:endParaRPr lang="en-US" sz="2000" i="1" dirty="0">
              <a:latin typeface="Arial" pitchFamily="34" charset="0"/>
              <a:cs typeface="Arial" pitchFamily="34" charset="0"/>
            </a:endParaRPr>
          </a:p>
          <a:p>
            <a:pPr marL="0" indent="12700" algn="ctr">
              <a:buFontTx/>
              <a:buNone/>
            </a:pPr>
            <a:r>
              <a:rPr lang="en-US" sz="2000" i="1" dirty="0">
                <a:latin typeface="Arial" pitchFamily="34" charset="0"/>
                <a:cs typeface="Arial" pitchFamily="34" charset="0"/>
              </a:rPr>
              <a:t>A </a:t>
            </a:r>
            <a:r>
              <a:rPr lang="en-US" sz="2000" b="1" i="1" dirty="0">
                <a:latin typeface="Arial" pitchFamily="34" charset="0"/>
                <a:cs typeface="Arial" pitchFamily="34" charset="0"/>
              </a:rPr>
              <a:t>process innovation </a:t>
            </a:r>
            <a:r>
              <a:rPr lang="en-US" sz="2000" i="1" dirty="0">
                <a:latin typeface="Arial" pitchFamily="34" charset="0"/>
                <a:cs typeface="Arial" pitchFamily="34" charset="0"/>
              </a:rPr>
              <a:t>is the implementation of a new or significantly improved production or delivery method. This includes significant changes in techniques, equipment and/or software.</a:t>
            </a:r>
          </a:p>
        </p:txBody>
      </p:sp>
      <p:sp>
        <p:nvSpPr>
          <p:cNvPr id="21516" name="Text Box 12"/>
          <p:cNvSpPr txBox="1">
            <a:spLocks noChangeArrowheads="1"/>
          </p:cNvSpPr>
          <p:nvPr/>
        </p:nvSpPr>
        <p:spPr bwMode="auto">
          <a:xfrm>
            <a:off x="376238" y="6473825"/>
            <a:ext cx="1646237" cy="274638"/>
          </a:xfrm>
          <a:prstGeom prst="rect">
            <a:avLst/>
          </a:prstGeom>
          <a:noFill/>
          <a:ln w="9525">
            <a:noFill/>
            <a:miter lim="800000"/>
            <a:headEnd/>
            <a:tailEnd/>
          </a:ln>
          <a:effectLst/>
        </p:spPr>
        <p:txBody>
          <a:bodyPr wrap="none">
            <a:spAutoFit/>
          </a:bodyPr>
          <a:lstStyle/>
          <a:p>
            <a:r>
              <a:rPr lang="en-US" sz="1200" i="1" dirty="0"/>
              <a:t>Source : Oslo Manual</a:t>
            </a:r>
          </a:p>
        </p:txBody>
      </p:sp>
      <p:grpSp>
        <p:nvGrpSpPr>
          <p:cNvPr id="15" name="Group 4"/>
          <p:cNvGrpSpPr>
            <a:grpSpLocks/>
          </p:cNvGrpSpPr>
          <p:nvPr/>
        </p:nvGrpSpPr>
        <p:grpSpPr bwMode="auto">
          <a:xfrm>
            <a:off x="8156600" y="711185"/>
            <a:ext cx="773112" cy="617537"/>
            <a:chOff x="960" y="1088"/>
            <a:chExt cx="4176" cy="2504"/>
          </a:xfrm>
        </p:grpSpPr>
        <p:sp>
          <p:nvSpPr>
            <p:cNvPr id="16" name="Freeform 5"/>
            <p:cNvSpPr>
              <a:spLocks/>
            </p:cNvSpPr>
            <p:nvPr/>
          </p:nvSpPr>
          <p:spPr bwMode="auto">
            <a:xfrm>
              <a:off x="2024" y="1088"/>
              <a:ext cx="2048" cy="752"/>
            </a:xfrm>
            <a:custGeom>
              <a:avLst/>
              <a:gdLst/>
              <a:ahLst/>
              <a:cxnLst>
                <a:cxn ang="0">
                  <a:pos x="0" y="0"/>
                </a:cxn>
                <a:cxn ang="0">
                  <a:pos x="648" y="752"/>
                </a:cxn>
                <a:cxn ang="0">
                  <a:pos x="1392" y="752"/>
                </a:cxn>
                <a:cxn ang="0">
                  <a:pos x="2048" y="0"/>
                </a:cxn>
                <a:cxn ang="0">
                  <a:pos x="0" y="0"/>
                </a:cxn>
              </a:cxnLst>
              <a:rect l="0" t="0" r="r" b="b"/>
              <a:pathLst>
                <a:path w="2048" h="752">
                  <a:moveTo>
                    <a:pt x="0" y="0"/>
                  </a:moveTo>
                  <a:lnTo>
                    <a:pt x="648" y="752"/>
                  </a:lnTo>
                  <a:lnTo>
                    <a:pt x="1392" y="752"/>
                  </a:lnTo>
                  <a:lnTo>
                    <a:pt x="2048" y="0"/>
                  </a:lnTo>
                  <a:lnTo>
                    <a:pt x="0" y="0"/>
                  </a:lnTo>
                  <a:close/>
                </a:path>
              </a:pathLst>
            </a:custGeom>
            <a:solidFill>
              <a:schemeClr val="tx1">
                <a:lumMod val="75000"/>
                <a:lumOff val="25000"/>
              </a:schemeClr>
            </a:solidFill>
            <a:ln w="12700">
              <a:solidFill>
                <a:srgbClr val="000000"/>
              </a:solidFill>
              <a:prstDash val="solid"/>
              <a:round/>
              <a:headEnd/>
              <a:tailEnd/>
            </a:ln>
          </p:spPr>
          <p:txBody>
            <a:bodyPr/>
            <a:lstStyle/>
            <a:p>
              <a:endParaRPr lang="en-US" dirty="0">
                <a:solidFill>
                  <a:srgbClr val="FF3300"/>
                </a:solidFill>
              </a:endParaRPr>
            </a:p>
          </p:txBody>
        </p:sp>
        <p:sp>
          <p:nvSpPr>
            <p:cNvPr id="17" name="Freeform 6"/>
            <p:cNvSpPr>
              <a:spLocks/>
            </p:cNvSpPr>
            <p:nvPr/>
          </p:nvSpPr>
          <p:spPr bwMode="auto">
            <a:xfrm>
              <a:off x="3480" y="1120"/>
              <a:ext cx="1656" cy="1184"/>
            </a:xfrm>
            <a:custGeom>
              <a:avLst/>
              <a:gdLst/>
              <a:ahLst/>
              <a:cxnLst>
                <a:cxn ang="0">
                  <a:pos x="648" y="0"/>
                </a:cxn>
                <a:cxn ang="0">
                  <a:pos x="1656" y="1184"/>
                </a:cxn>
                <a:cxn ang="0">
                  <a:pos x="352" y="1184"/>
                </a:cxn>
                <a:cxn ang="0">
                  <a:pos x="0" y="752"/>
                </a:cxn>
                <a:cxn ang="0">
                  <a:pos x="648" y="0"/>
                </a:cxn>
              </a:cxnLst>
              <a:rect l="0" t="0" r="r" b="b"/>
              <a:pathLst>
                <a:path w="1656" h="1184">
                  <a:moveTo>
                    <a:pt x="648" y="0"/>
                  </a:moveTo>
                  <a:lnTo>
                    <a:pt x="1656" y="1184"/>
                  </a:lnTo>
                  <a:lnTo>
                    <a:pt x="352" y="1184"/>
                  </a:lnTo>
                  <a:lnTo>
                    <a:pt x="0" y="752"/>
                  </a:lnTo>
                  <a:lnTo>
                    <a:pt x="648" y="0"/>
                  </a:lnTo>
                  <a:close/>
                </a:path>
              </a:pathLst>
            </a:custGeom>
            <a:noFill/>
            <a:ln w="12700">
              <a:solidFill>
                <a:srgbClr val="000000"/>
              </a:solidFill>
              <a:prstDash val="solid"/>
              <a:round/>
              <a:headEnd/>
              <a:tailEnd/>
            </a:ln>
          </p:spPr>
          <p:txBody>
            <a:bodyPr/>
            <a:lstStyle/>
            <a:p>
              <a:endParaRPr lang="en-US"/>
            </a:p>
          </p:txBody>
        </p:sp>
        <p:sp>
          <p:nvSpPr>
            <p:cNvPr id="18" name="Freeform 7"/>
            <p:cNvSpPr>
              <a:spLocks/>
            </p:cNvSpPr>
            <p:nvPr/>
          </p:nvSpPr>
          <p:spPr bwMode="auto">
            <a:xfrm>
              <a:off x="2024" y="2840"/>
              <a:ext cx="2048" cy="752"/>
            </a:xfrm>
            <a:custGeom>
              <a:avLst/>
              <a:gdLst/>
              <a:ahLst/>
              <a:cxnLst>
                <a:cxn ang="0">
                  <a:pos x="0" y="752"/>
                </a:cxn>
                <a:cxn ang="0">
                  <a:pos x="648" y="0"/>
                </a:cxn>
                <a:cxn ang="0">
                  <a:pos x="1392" y="0"/>
                </a:cxn>
                <a:cxn ang="0">
                  <a:pos x="2048" y="752"/>
                </a:cxn>
                <a:cxn ang="0">
                  <a:pos x="0" y="752"/>
                </a:cxn>
              </a:cxnLst>
              <a:rect l="0" t="0" r="r" b="b"/>
              <a:pathLst>
                <a:path w="2048" h="752">
                  <a:moveTo>
                    <a:pt x="0" y="752"/>
                  </a:moveTo>
                  <a:lnTo>
                    <a:pt x="648" y="0"/>
                  </a:lnTo>
                  <a:lnTo>
                    <a:pt x="1392" y="0"/>
                  </a:lnTo>
                  <a:lnTo>
                    <a:pt x="2048" y="752"/>
                  </a:lnTo>
                  <a:lnTo>
                    <a:pt x="0" y="752"/>
                  </a:lnTo>
                  <a:close/>
                </a:path>
              </a:pathLst>
            </a:custGeom>
            <a:noFill/>
            <a:ln w="12700">
              <a:solidFill>
                <a:srgbClr val="000000"/>
              </a:solidFill>
              <a:prstDash val="solid"/>
              <a:round/>
              <a:headEnd/>
              <a:tailEnd/>
            </a:ln>
          </p:spPr>
          <p:txBody>
            <a:bodyPr/>
            <a:lstStyle/>
            <a:p>
              <a:endParaRPr lang="en-US"/>
            </a:p>
          </p:txBody>
        </p:sp>
        <p:sp>
          <p:nvSpPr>
            <p:cNvPr id="19" name="Freeform 8"/>
            <p:cNvSpPr>
              <a:spLocks/>
            </p:cNvSpPr>
            <p:nvPr/>
          </p:nvSpPr>
          <p:spPr bwMode="auto">
            <a:xfrm>
              <a:off x="960" y="1120"/>
              <a:ext cx="1656" cy="1184"/>
            </a:xfrm>
            <a:custGeom>
              <a:avLst/>
              <a:gdLst/>
              <a:ahLst/>
              <a:cxnLst>
                <a:cxn ang="0">
                  <a:pos x="1008" y="0"/>
                </a:cxn>
                <a:cxn ang="0">
                  <a:pos x="0" y="1184"/>
                </a:cxn>
                <a:cxn ang="0">
                  <a:pos x="1296" y="1184"/>
                </a:cxn>
                <a:cxn ang="0">
                  <a:pos x="1656" y="752"/>
                </a:cxn>
                <a:cxn ang="0">
                  <a:pos x="1008" y="0"/>
                </a:cxn>
              </a:cxnLst>
              <a:rect l="0" t="0" r="r" b="b"/>
              <a:pathLst>
                <a:path w="1656" h="1184">
                  <a:moveTo>
                    <a:pt x="1008" y="0"/>
                  </a:moveTo>
                  <a:lnTo>
                    <a:pt x="0" y="1184"/>
                  </a:lnTo>
                  <a:lnTo>
                    <a:pt x="1296" y="1184"/>
                  </a:lnTo>
                  <a:lnTo>
                    <a:pt x="1656" y="752"/>
                  </a:lnTo>
                  <a:lnTo>
                    <a:pt x="1008" y="0"/>
                  </a:lnTo>
                  <a:close/>
                </a:path>
              </a:pathLst>
            </a:custGeom>
            <a:noFill/>
            <a:ln w="12700">
              <a:solidFill>
                <a:srgbClr val="000000"/>
              </a:solidFill>
              <a:prstDash val="solid"/>
              <a:round/>
              <a:headEnd/>
              <a:tailEnd/>
            </a:ln>
          </p:spPr>
          <p:txBody>
            <a:bodyPr/>
            <a:lstStyle/>
            <a:p>
              <a:endParaRPr lang="en-US"/>
            </a:p>
          </p:txBody>
        </p:sp>
        <p:sp>
          <p:nvSpPr>
            <p:cNvPr id="20" name="Freeform 9"/>
            <p:cNvSpPr>
              <a:spLocks/>
            </p:cNvSpPr>
            <p:nvPr/>
          </p:nvSpPr>
          <p:spPr bwMode="auto">
            <a:xfrm>
              <a:off x="3480" y="2376"/>
              <a:ext cx="1656" cy="1184"/>
            </a:xfrm>
            <a:custGeom>
              <a:avLst/>
              <a:gdLst/>
              <a:ahLst/>
              <a:cxnLst>
                <a:cxn ang="0">
                  <a:pos x="648" y="1184"/>
                </a:cxn>
                <a:cxn ang="0">
                  <a:pos x="1656" y="0"/>
                </a:cxn>
                <a:cxn ang="0">
                  <a:pos x="352" y="0"/>
                </a:cxn>
                <a:cxn ang="0">
                  <a:pos x="0" y="432"/>
                </a:cxn>
                <a:cxn ang="0">
                  <a:pos x="648" y="1184"/>
                </a:cxn>
              </a:cxnLst>
              <a:rect l="0" t="0" r="r" b="b"/>
              <a:pathLst>
                <a:path w="1656" h="1184">
                  <a:moveTo>
                    <a:pt x="648" y="1184"/>
                  </a:moveTo>
                  <a:lnTo>
                    <a:pt x="1656" y="0"/>
                  </a:lnTo>
                  <a:lnTo>
                    <a:pt x="352" y="0"/>
                  </a:lnTo>
                  <a:lnTo>
                    <a:pt x="0" y="432"/>
                  </a:lnTo>
                  <a:lnTo>
                    <a:pt x="648" y="1184"/>
                  </a:lnTo>
                  <a:close/>
                </a:path>
              </a:pathLst>
            </a:custGeom>
            <a:noFill/>
            <a:ln w="12700">
              <a:solidFill>
                <a:srgbClr val="000000"/>
              </a:solidFill>
              <a:prstDash val="solid"/>
              <a:round/>
              <a:headEnd/>
              <a:tailEnd/>
            </a:ln>
          </p:spPr>
          <p:txBody>
            <a:bodyPr/>
            <a:lstStyle/>
            <a:p>
              <a:endParaRPr lang="en-US"/>
            </a:p>
          </p:txBody>
        </p:sp>
        <p:sp>
          <p:nvSpPr>
            <p:cNvPr id="21" name="Freeform 10"/>
            <p:cNvSpPr>
              <a:spLocks/>
            </p:cNvSpPr>
            <p:nvPr/>
          </p:nvSpPr>
          <p:spPr bwMode="auto">
            <a:xfrm>
              <a:off x="960" y="2376"/>
              <a:ext cx="1656" cy="1184"/>
            </a:xfrm>
            <a:custGeom>
              <a:avLst/>
              <a:gdLst/>
              <a:ahLst/>
              <a:cxnLst>
                <a:cxn ang="0">
                  <a:pos x="1008" y="1184"/>
                </a:cxn>
                <a:cxn ang="0">
                  <a:pos x="0" y="0"/>
                </a:cxn>
                <a:cxn ang="0">
                  <a:pos x="1296" y="0"/>
                </a:cxn>
                <a:cxn ang="0">
                  <a:pos x="1656" y="432"/>
                </a:cxn>
                <a:cxn ang="0">
                  <a:pos x="1008" y="1184"/>
                </a:cxn>
              </a:cxnLst>
              <a:rect l="0" t="0" r="r" b="b"/>
              <a:pathLst>
                <a:path w="1656" h="1184">
                  <a:moveTo>
                    <a:pt x="1008" y="1184"/>
                  </a:moveTo>
                  <a:lnTo>
                    <a:pt x="0" y="0"/>
                  </a:lnTo>
                  <a:lnTo>
                    <a:pt x="1296" y="0"/>
                  </a:lnTo>
                  <a:lnTo>
                    <a:pt x="1656" y="432"/>
                  </a:lnTo>
                  <a:lnTo>
                    <a:pt x="1008" y="1184"/>
                  </a:lnTo>
                  <a:close/>
                </a:path>
              </a:pathLst>
            </a:custGeom>
            <a:noFill/>
            <a:ln w="12700">
              <a:solidFill>
                <a:srgbClr val="000000"/>
              </a:solidFill>
              <a:prstDash val="solid"/>
              <a:round/>
              <a:headEnd/>
              <a:tailEnd/>
            </a:ln>
          </p:spPr>
          <p:txBody>
            <a:bodyPr/>
            <a:lstStyle/>
            <a:p>
              <a:endParaRPr lang="en-US"/>
            </a:p>
          </p:txBody>
        </p:sp>
      </p:grpSp>
      <p:sp>
        <p:nvSpPr>
          <p:cNvPr id="23" name="Slide Number Placeholder 22"/>
          <p:cNvSpPr>
            <a:spLocks noGrp="1"/>
          </p:cNvSpPr>
          <p:nvPr>
            <p:ph type="sldNum" sz="quarter" idx="12"/>
          </p:nvPr>
        </p:nvSpPr>
        <p:spPr/>
        <p:txBody>
          <a:bodyPr/>
          <a:lstStyle/>
          <a:p>
            <a:fld id="{0DCB9EF9-F072-4F9E-9A3D-18A23E5BECAB}"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Diagram 13"/>
          <p:cNvGraphicFramePr/>
          <p:nvPr/>
        </p:nvGraphicFramePr>
        <p:xfrm>
          <a:off x="457200" y="701656"/>
          <a:ext cx="7498080" cy="640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8675" name="Rectangle 3"/>
          <p:cNvSpPr>
            <a:spLocks noGrp="1" noChangeArrowheads="1"/>
          </p:cNvSpPr>
          <p:nvPr>
            <p:ph idx="1"/>
          </p:nvPr>
        </p:nvSpPr>
        <p:spPr>
          <a:xfrm>
            <a:off x="457200" y="1739888"/>
            <a:ext cx="8229600" cy="4325112"/>
          </a:xfrm>
        </p:spPr>
        <p:txBody>
          <a:bodyPr>
            <a:normAutofit/>
          </a:bodyPr>
          <a:lstStyle/>
          <a:p>
            <a:pPr marL="0" indent="12700" algn="ctr">
              <a:buFontTx/>
              <a:buChar char="-"/>
            </a:pPr>
            <a:endParaRPr lang="en-US" sz="2000" i="1" dirty="0" smtClean="0">
              <a:latin typeface="Arial" pitchFamily="34" charset="0"/>
              <a:cs typeface="Arial" pitchFamily="34" charset="0"/>
            </a:endParaRPr>
          </a:p>
          <a:p>
            <a:pPr marL="0" indent="12700" algn="ctr">
              <a:buFontTx/>
              <a:buChar char="-"/>
            </a:pPr>
            <a:r>
              <a:rPr lang="en-US" sz="2000" i="1" dirty="0" smtClean="0">
                <a:latin typeface="Arial" pitchFamily="34" charset="0"/>
                <a:cs typeface="Arial" pitchFamily="34" charset="0"/>
              </a:rPr>
              <a:t>The </a:t>
            </a:r>
            <a:r>
              <a:rPr lang="en-US" sz="2000" i="1" dirty="0">
                <a:latin typeface="Arial" pitchFamily="34" charset="0"/>
                <a:cs typeface="Arial" pitchFamily="34" charset="0"/>
              </a:rPr>
              <a:t>below are </a:t>
            </a:r>
            <a:r>
              <a:rPr lang="en-US" sz="2000" i="1" dirty="0">
                <a:solidFill>
                  <a:srgbClr val="FF0000"/>
                </a:solidFill>
                <a:latin typeface="Arial" pitchFamily="34" charset="0"/>
                <a:cs typeface="Arial" pitchFamily="34" charset="0"/>
              </a:rPr>
              <a:t>EXCLUDED</a:t>
            </a:r>
            <a:r>
              <a:rPr lang="en-US" sz="2000" i="1" dirty="0">
                <a:latin typeface="Arial" pitchFamily="34" charset="0"/>
                <a:cs typeface="Arial" pitchFamily="34" charset="0"/>
              </a:rPr>
              <a:t> from the scope –</a:t>
            </a:r>
          </a:p>
          <a:p>
            <a:pPr marL="0" indent="12700" algn="ctr">
              <a:buFontTx/>
              <a:buChar char="-"/>
            </a:pPr>
            <a:endParaRPr lang="en-US" sz="2000" i="1" dirty="0">
              <a:latin typeface="Arial" pitchFamily="34" charset="0"/>
              <a:cs typeface="Arial" pitchFamily="34" charset="0"/>
            </a:endParaRPr>
          </a:p>
          <a:p>
            <a:pPr marL="0" indent="12700" algn="ctr">
              <a:buFontTx/>
              <a:buNone/>
            </a:pPr>
            <a:r>
              <a:rPr lang="en-US" sz="2000" b="1" i="1" dirty="0">
                <a:latin typeface="Arial" pitchFamily="34" charset="0"/>
                <a:cs typeface="Arial" pitchFamily="34" charset="0"/>
              </a:rPr>
              <a:t>Marketing innovations </a:t>
            </a:r>
            <a:r>
              <a:rPr lang="en-US" sz="2000" i="1" dirty="0">
                <a:latin typeface="Arial" pitchFamily="34" charset="0"/>
                <a:cs typeface="Arial" pitchFamily="34" charset="0"/>
              </a:rPr>
              <a:t>that are the implementation of new marketing methods involving significant changes in product design or packaging, product placement, product promotion or pricing.</a:t>
            </a:r>
          </a:p>
          <a:p>
            <a:pPr marL="0" indent="12700" algn="ctr">
              <a:buFontTx/>
              <a:buNone/>
            </a:pPr>
            <a:endParaRPr lang="en-US" sz="2000" i="1" dirty="0">
              <a:latin typeface="Arial" pitchFamily="34" charset="0"/>
              <a:cs typeface="Arial" pitchFamily="34" charset="0"/>
            </a:endParaRPr>
          </a:p>
          <a:p>
            <a:pPr marL="0" indent="12700" algn="ctr">
              <a:buFontTx/>
              <a:buNone/>
            </a:pPr>
            <a:r>
              <a:rPr lang="en-US" sz="2000" b="1" i="1" dirty="0">
                <a:latin typeface="Arial" pitchFamily="34" charset="0"/>
                <a:cs typeface="Arial" pitchFamily="34" charset="0"/>
              </a:rPr>
              <a:t>Organizational innovations </a:t>
            </a:r>
            <a:r>
              <a:rPr lang="en-US" sz="2000" i="1" dirty="0">
                <a:latin typeface="Arial" pitchFamily="34" charset="0"/>
                <a:cs typeface="Arial" pitchFamily="34" charset="0"/>
              </a:rPr>
              <a:t>that are the implementation of new organizational methods in a firm’s business practices, workplace organization or external relations.</a:t>
            </a:r>
          </a:p>
        </p:txBody>
      </p:sp>
      <p:sp>
        <p:nvSpPr>
          <p:cNvPr id="28683" name="Text Box 11"/>
          <p:cNvSpPr txBox="1">
            <a:spLocks noChangeArrowheads="1"/>
          </p:cNvSpPr>
          <p:nvPr/>
        </p:nvSpPr>
        <p:spPr bwMode="auto">
          <a:xfrm>
            <a:off x="376238" y="6473825"/>
            <a:ext cx="3913187" cy="274638"/>
          </a:xfrm>
          <a:prstGeom prst="rect">
            <a:avLst/>
          </a:prstGeom>
          <a:noFill/>
          <a:ln w="9525">
            <a:noFill/>
            <a:miter lim="800000"/>
            <a:headEnd/>
            <a:tailEnd/>
          </a:ln>
          <a:effectLst/>
        </p:spPr>
        <p:txBody>
          <a:bodyPr wrap="none">
            <a:spAutoFit/>
          </a:bodyPr>
          <a:lstStyle/>
          <a:p>
            <a:r>
              <a:rPr lang="en-US" sz="1200" i="1" dirty="0"/>
              <a:t>Source : Oslo Manual, Interviews, AMPartners Analysis</a:t>
            </a:r>
          </a:p>
        </p:txBody>
      </p:sp>
      <p:grpSp>
        <p:nvGrpSpPr>
          <p:cNvPr id="15" name="Group 4"/>
          <p:cNvGrpSpPr>
            <a:grpSpLocks/>
          </p:cNvGrpSpPr>
          <p:nvPr/>
        </p:nvGrpSpPr>
        <p:grpSpPr bwMode="auto">
          <a:xfrm>
            <a:off x="8156600" y="711185"/>
            <a:ext cx="773112" cy="617537"/>
            <a:chOff x="960" y="1088"/>
            <a:chExt cx="4176" cy="2504"/>
          </a:xfrm>
        </p:grpSpPr>
        <p:sp>
          <p:nvSpPr>
            <p:cNvPr id="16" name="Freeform 5"/>
            <p:cNvSpPr>
              <a:spLocks/>
            </p:cNvSpPr>
            <p:nvPr/>
          </p:nvSpPr>
          <p:spPr bwMode="auto">
            <a:xfrm>
              <a:off x="2024" y="1088"/>
              <a:ext cx="2048" cy="752"/>
            </a:xfrm>
            <a:custGeom>
              <a:avLst/>
              <a:gdLst/>
              <a:ahLst/>
              <a:cxnLst>
                <a:cxn ang="0">
                  <a:pos x="0" y="0"/>
                </a:cxn>
                <a:cxn ang="0">
                  <a:pos x="648" y="752"/>
                </a:cxn>
                <a:cxn ang="0">
                  <a:pos x="1392" y="752"/>
                </a:cxn>
                <a:cxn ang="0">
                  <a:pos x="2048" y="0"/>
                </a:cxn>
                <a:cxn ang="0">
                  <a:pos x="0" y="0"/>
                </a:cxn>
              </a:cxnLst>
              <a:rect l="0" t="0" r="r" b="b"/>
              <a:pathLst>
                <a:path w="2048" h="752">
                  <a:moveTo>
                    <a:pt x="0" y="0"/>
                  </a:moveTo>
                  <a:lnTo>
                    <a:pt x="648" y="752"/>
                  </a:lnTo>
                  <a:lnTo>
                    <a:pt x="1392" y="752"/>
                  </a:lnTo>
                  <a:lnTo>
                    <a:pt x="2048" y="0"/>
                  </a:lnTo>
                  <a:lnTo>
                    <a:pt x="0" y="0"/>
                  </a:lnTo>
                  <a:close/>
                </a:path>
              </a:pathLst>
            </a:custGeom>
            <a:solidFill>
              <a:schemeClr val="tx1">
                <a:lumMod val="75000"/>
                <a:lumOff val="25000"/>
              </a:schemeClr>
            </a:solidFill>
            <a:ln w="12700">
              <a:solidFill>
                <a:srgbClr val="000000"/>
              </a:solidFill>
              <a:prstDash val="solid"/>
              <a:round/>
              <a:headEnd/>
              <a:tailEnd/>
            </a:ln>
          </p:spPr>
          <p:txBody>
            <a:bodyPr/>
            <a:lstStyle/>
            <a:p>
              <a:endParaRPr lang="en-US" dirty="0">
                <a:solidFill>
                  <a:srgbClr val="FF3300"/>
                </a:solidFill>
              </a:endParaRPr>
            </a:p>
          </p:txBody>
        </p:sp>
        <p:sp>
          <p:nvSpPr>
            <p:cNvPr id="17" name="Freeform 6"/>
            <p:cNvSpPr>
              <a:spLocks/>
            </p:cNvSpPr>
            <p:nvPr/>
          </p:nvSpPr>
          <p:spPr bwMode="auto">
            <a:xfrm>
              <a:off x="3480" y="1120"/>
              <a:ext cx="1656" cy="1184"/>
            </a:xfrm>
            <a:custGeom>
              <a:avLst/>
              <a:gdLst/>
              <a:ahLst/>
              <a:cxnLst>
                <a:cxn ang="0">
                  <a:pos x="648" y="0"/>
                </a:cxn>
                <a:cxn ang="0">
                  <a:pos x="1656" y="1184"/>
                </a:cxn>
                <a:cxn ang="0">
                  <a:pos x="352" y="1184"/>
                </a:cxn>
                <a:cxn ang="0">
                  <a:pos x="0" y="752"/>
                </a:cxn>
                <a:cxn ang="0">
                  <a:pos x="648" y="0"/>
                </a:cxn>
              </a:cxnLst>
              <a:rect l="0" t="0" r="r" b="b"/>
              <a:pathLst>
                <a:path w="1656" h="1184">
                  <a:moveTo>
                    <a:pt x="648" y="0"/>
                  </a:moveTo>
                  <a:lnTo>
                    <a:pt x="1656" y="1184"/>
                  </a:lnTo>
                  <a:lnTo>
                    <a:pt x="352" y="1184"/>
                  </a:lnTo>
                  <a:lnTo>
                    <a:pt x="0" y="752"/>
                  </a:lnTo>
                  <a:lnTo>
                    <a:pt x="648" y="0"/>
                  </a:lnTo>
                  <a:close/>
                </a:path>
              </a:pathLst>
            </a:custGeom>
            <a:noFill/>
            <a:ln w="12700">
              <a:solidFill>
                <a:srgbClr val="000000"/>
              </a:solidFill>
              <a:prstDash val="solid"/>
              <a:round/>
              <a:headEnd/>
              <a:tailEnd/>
            </a:ln>
          </p:spPr>
          <p:txBody>
            <a:bodyPr/>
            <a:lstStyle/>
            <a:p>
              <a:endParaRPr lang="en-US"/>
            </a:p>
          </p:txBody>
        </p:sp>
        <p:sp>
          <p:nvSpPr>
            <p:cNvPr id="18" name="Freeform 7"/>
            <p:cNvSpPr>
              <a:spLocks/>
            </p:cNvSpPr>
            <p:nvPr/>
          </p:nvSpPr>
          <p:spPr bwMode="auto">
            <a:xfrm>
              <a:off x="2024" y="2840"/>
              <a:ext cx="2048" cy="752"/>
            </a:xfrm>
            <a:custGeom>
              <a:avLst/>
              <a:gdLst/>
              <a:ahLst/>
              <a:cxnLst>
                <a:cxn ang="0">
                  <a:pos x="0" y="752"/>
                </a:cxn>
                <a:cxn ang="0">
                  <a:pos x="648" y="0"/>
                </a:cxn>
                <a:cxn ang="0">
                  <a:pos x="1392" y="0"/>
                </a:cxn>
                <a:cxn ang="0">
                  <a:pos x="2048" y="752"/>
                </a:cxn>
                <a:cxn ang="0">
                  <a:pos x="0" y="752"/>
                </a:cxn>
              </a:cxnLst>
              <a:rect l="0" t="0" r="r" b="b"/>
              <a:pathLst>
                <a:path w="2048" h="752">
                  <a:moveTo>
                    <a:pt x="0" y="752"/>
                  </a:moveTo>
                  <a:lnTo>
                    <a:pt x="648" y="0"/>
                  </a:lnTo>
                  <a:lnTo>
                    <a:pt x="1392" y="0"/>
                  </a:lnTo>
                  <a:lnTo>
                    <a:pt x="2048" y="752"/>
                  </a:lnTo>
                  <a:lnTo>
                    <a:pt x="0" y="752"/>
                  </a:lnTo>
                  <a:close/>
                </a:path>
              </a:pathLst>
            </a:custGeom>
            <a:noFill/>
            <a:ln w="12700">
              <a:solidFill>
                <a:srgbClr val="000000"/>
              </a:solidFill>
              <a:prstDash val="solid"/>
              <a:round/>
              <a:headEnd/>
              <a:tailEnd/>
            </a:ln>
          </p:spPr>
          <p:txBody>
            <a:bodyPr/>
            <a:lstStyle/>
            <a:p>
              <a:endParaRPr lang="en-US"/>
            </a:p>
          </p:txBody>
        </p:sp>
        <p:sp>
          <p:nvSpPr>
            <p:cNvPr id="19" name="Freeform 8"/>
            <p:cNvSpPr>
              <a:spLocks/>
            </p:cNvSpPr>
            <p:nvPr/>
          </p:nvSpPr>
          <p:spPr bwMode="auto">
            <a:xfrm>
              <a:off x="960" y="1120"/>
              <a:ext cx="1656" cy="1184"/>
            </a:xfrm>
            <a:custGeom>
              <a:avLst/>
              <a:gdLst/>
              <a:ahLst/>
              <a:cxnLst>
                <a:cxn ang="0">
                  <a:pos x="1008" y="0"/>
                </a:cxn>
                <a:cxn ang="0">
                  <a:pos x="0" y="1184"/>
                </a:cxn>
                <a:cxn ang="0">
                  <a:pos x="1296" y="1184"/>
                </a:cxn>
                <a:cxn ang="0">
                  <a:pos x="1656" y="752"/>
                </a:cxn>
                <a:cxn ang="0">
                  <a:pos x="1008" y="0"/>
                </a:cxn>
              </a:cxnLst>
              <a:rect l="0" t="0" r="r" b="b"/>
              <a:pathLst>
                <a:path w="1656" h="1184">
                  <a:moveTo>
                    <a:pt x="1008" y="0"/>
                  </a:moveTo>
                  <a:lnTo>
                    <a:pt x="0" y="1184"/>
                  </a:lnTo>
                  <a:lnTo>
                    <a:pt x="1296" y="1184"/>
                  </a:lnTo>
                  <a:lnTo>
                    <a:pt x="1656" y="752"/>
                  </a:lnTo>
                  <a:lnTo>
                    <a:pt x="1008" y="0"/>
                  </a:lnTo>
                  <a:close/>
                </a:path>
              </a:pathLst>
            </a:custGeom>
            <a:noFill/>
            <a:ln w="12700">
              <a:solidFill>
                <a:srgbClr val="000000"/>
              </a:solidFill>
              <a:prstDash val="solid"/>
              <a:round/>
              <a:headEnd/>
              <a:tailEnd/>
            </a:ln>
          </p:spPr>
          <p:txBody>
            <a:bodyPr/>
            <a:lstStyle/>
            <a:p>
              <a:endParaRPr lang="en-US"/>
            </a:p>
          </p:txBody>
        </p:sp>
        <p:sp>
          <p:nvSpPr>
            <p:cNvPr id="20" name="Freeform 9"/>
            <p:cNvSpPr>
              <a:spLocks/>
            </p:cNvSpPr>
            <p:nvPr/>
          </p:nvSpPr>
          <p:spPr bwMode="auto">
            <a:xfrm>
              <a:off x="3480" y="2376"/>
              <a:ext cx="1656" cy="1184"/>
            </a:xfrm>
            <a:custGeom>
              <a:avLst/>
              <a:gdLst/>
              <a:ahLst/>
              <a:cxnLst>
                <a:cxn ang="0">
                  <a:pos x="648" y="1184"/>
                </a:cxn>
                <a:cxn ang="0">
                  <a:pos x="1656" y="0"/>
                </a:cxn>
                <a:cxn ang="0">
                  <a:pos x="352" y="0"/>
                </a:cxn>
                <a:cxn ang="0">
                  <a:pos x="0" y="432"/>
                </a:cxn>
                <a:cxn ang="0">
                  <a:pos x="648" y="1184"/>
                </a:cxn>
              </a:cxnLst>
              <a:rect l="0" t="0" r="r" b="b"/>
              <a:pathLst>
                <a:path w="1656" h="1184">
                  <a:moveTo>
                    <a:pt x="648" y="1184"/>
                  </a:moveTo>
                  <a:lnTo>
                    <a:pt x="1656" y="0"/>
                  </a:lnTo>
                  <a:lnTo>
                    <a:pt x="352" y="0"/>
                  </a:lnTo>
                  <a:lnTo>
                    <a:pt x="0" y="432"/>
                  </a:lnTo>
                  <a:lnTo>
                    <a:pt x="648" y="1184"/>
                  </a:lnTo>
                  <a:close/>
                </a:path>
              </a:pathLst>
            </a:custGeom>
            <a:noFill/>
            <a:ln w="12700">
              <a:solidFill>
                <a:srgbClr val="000000"/>
              </a:solidFill>
              <a:prstDash val="solid"/>
              <a:round/>
              <a:headEnd/>
              <a:tailEnd/>
            </a:ln>
          </p:spPr>
          <p:txBody>
            <a:bodyPr/>
            <a:lstStyle/>
            <a:p>
              <a:endParaRPr lang="en-US"/>
            </a:p>
          </p:txBody>
        </p:sp>
        <p:sp>
          <p:nvSpPr>
            <p:cNvPr id="21" name="Freeform 10"/>
            <p:cNvSpPr>
              <a:spLocks/>
            </p:cNvSpPr>
            <p:nvPr/>
          </p:nvSpPr>
          <p:spPr bwMode="auto">
            <a:xfrm>
              <a:off x="960" y="2376"/>
              <a:ext cx="1656" cy="1184"/>
            </a:xfrm>
            <a:custGeom>
              <a:avLst/>
              <a:gdLst/>
              <a:ahLst/>
              <a:cxnLst>
                <a:cxn ang="0">
                  <a:pos x="1008" y="1184"/>
                </a:cxn>
                <a:cxn ang="0">
                  <a:pos x="0" y="0"/>
                </a:cxn>
                <a:cxn ang="0">
                  <a:pos x="1296" y="0"/>
                </a:cxn>
                <a:cxn ang="0">
                  <a:pos x="1656" y="432"/>
                </a:cxn>
                <a:cxn ang="0">
                  <a:pos x="1008" y="1184"/>
                </a:cxn>
              </a:cxnLst>
              <a:rect l="0" t="0" r="r" b="b"/>
              <a:pathLst>
                <a:path w="1656" h="1184">
                  <a:moveTo>
                    <a:pt x="1008" y="1184"/>
                  </a:moveTo>
                  <a:lnTo>
                    <a:pt x="0" y="0"/>
                  </a:lnTo>
                  <a:lnTo>
                    <a:pt x="1296" y="0"/>
                  </a:lnTo>
                  <a:lnTo>
                    <a:pt x="1656" y="432"/>
                  </a:lnTo>
                  <a:lnTo>
                    <a:pt x="1008" y="1184"/>
                  </a:lnTo>
                  <a:close/>
                </a:path>
              </a:pathLst>
            </a:custGeom>
            <a:noFill/>
            <a:ln w="12700">
              <a:solidFill>
                <a:srgbClr val="000000"/>
              </a:solidFill>
              <a:prstDash val="solid"/>
              <a:round/>
              <a:headEnd/>
              <a:tailEnd/>
            </a:ln>
          </p:spPr>
          <p:txBody>
            <a:bodyPr/>
            <a:lstStyle/>
            <a:p>
              <a:endParaRPr lang="en-US"/>
            </a:p>
          </p:txBody>
        </p:sp>
      </p:grpSp>
      <p:sp>
        <p:nvSpPr>
          <p:cNvPr id="23" name="Slide Number Placeholder 22"/>
          <p:cNvSpPr>
            <a:spLocks noGrp="1"/>
          </p:cNvSpPr>
          <p:nvPr>
            <p:ph type="sldNum" sz="quarter" idx="12"/>
          </p:nvPr>
        </p:nvSpPr>
        <p:spPr/>
        <p:txBody>
          <a:bodyPr/>
          <a:lstStyle/>
          <a:p>
            <a:fld id="{0DCB9EF9-F072-4F9E-9A3D-18A23E5BECAB}"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Diagram 19"/>
          <p:cNvGraphicFramePr/>
          <p:nvPr/>
        </p:nvGraphicFramePr>
        <p:xfrm>
          <a:off x="457200" y="701656"/>
          <a:ext cx="7498080" cy="640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4047" name="Rectangle 15"/>
          <p:cNvSpPr>
            <a:spLocks noChangeArrowheads="1"/>
          </p:cNvSpPr>
          <p:nvPr/>
        </p:nvSpPr>
        <p:spPr bwMode="auto">
          <a:xfrm>
            <a:off x="3708400" y="3333750"/>
            <a:ext cx="3746500" cy="1117600"/>
          </a:xfrm>
          <a:prstGeom prst="rect">
            <a:avLst/>
          </a:prstGeom>
          <a:solidFill>
            <a:schemeClr val="accent2">
              <a:lumMod val="40000"/>
              <a:lumOff val="60000"/>
            </a:schemeClr>
          </a:solidFill>
          <a:ln w="12700">
            <a:noFill/>
            <a:miter lim="800000"/>
            <a:headEnd/>
            <a:tailEnd/>
          </a:ln>
          <a:effectLst>
            <a:outerShdw dist="71842" dir="2700000" algn="ctr" rotWithShape="0">
              <a:srgbClr val="808080"/>
            </a:outerShdw>
          </a:effectLst>
        </p:spPr>
        <p:txBody>
          <a:bodyPr/>
          <a:lstStyle/>
          <a:p>
            <a:pPr algn="ctr"/>
            <a:endParaRPr lang="en-US" sz="1200" b="1" dirty="0" smtClean="0"/>
          </a:p>
          <a:p>
            <a:pPr algn="ctr"/>
            <a:r>
              <a:rPr lang="en-US" sz="2000" b="1" dirty="0" smtClean="0"/>
              <a:t>In </a:t>
            </a:r>
            <a:r>
              <a:rPr lang="en-US" sz="2000" b="1" dirty="0"/>
              <a:t>the context of this</a:t>
            </a:r>
          </a:p>
          <a:p>
            <a:pPr algn="ctr"/>
            <a:r>
              <a:rPr lang="en-US" sz="2000" b="1" dirty="0"/>
              <a:t>PILOT PROJECT</a:t>
            </a:r>
          </a:p>
        </p:txBody>
      </p:sp>
      <p:sp>
        <p:nvSpPr>
          <p:cNvPr id="44048" name="Rectangle 16"/>
          <p:cNvSpPr>
            <a:spLocks noChangeArrowheads="1"/>
          </p:cNvSpPr>
          <p:nvPr/>
        </p:nvSpPr>
        <p:spPr bwMode="auto">
          <a:xfrm>
            <a:off x="4572000" y="4616450"/>
            <a:ext cx="3746500" cy="1117600"/>
          </a:xfrm>
          <a:prstGeom prst="rect">
            <a:avLst/>
          </a:prstGeom>
          <a:solidFill>
            <a:schemeClr val="accent2">
              <a:lumMod val="40000"/>
              <a:lumOff val="60000"/>
            </a:schemeClr>
          </a:solidFill>
          <a:ln w="12700">
            <a:noFill/>
            <a:miter lim="800000"/>
            <a:headEnd/>
            <a:tailEnd/>
          </a:ln>
          <a:effectLst>
            <a:outerShdw dist="71842" dir="2700000" algn="ctr" rotWithShape="0">
              <a:srgbClr val="808080"/>
            </a:outerShdw>
          </a:effectLst>
        </p:spPr>
        <p:txBody>
          <a:bodyPr/>
          <a:lstStyle/>
          <a:p>
            <a:pPr algn="ctr"/>
            <a:endParaRPr lang="en-US" sz="1200" b="1" dirty="0" smtClean="0"/>
          </a:p>
          <a:p>
            <a:pPr algn="ctr"/>
            <a:r>
              <a:rPr lang="en-US" sz="2000" b="1" dirty="0" smtClean="0"/>
              <a:t>In </a:t>
            </a:r>
            <a:r>
              <a:rPr lang="en-US" sz="2000" b="1" dirty="0"/>
              <a:t>the context of the NATIONAL survey</a:t>
            </a:r>
          </a:p>
        </p:txBody>
      </p:sp>
      <p:sp>
        <p:nvSpPr>
          <p:cNvPr id="44049" name="Freeform 17"/>
          <p:cNvSpPr>
            <a:spLocks/>
          </p:cNvSpPr>
          <p:nvPr/>
        </p:nvSpPr>
        <p:spPr bwMode="auto">
          <a:xfrm>
            <a:off x="1536700" y="3321050"/>
            <a:ext cx="3124200" cy="2374900"/>
          </a:xfrm>
          <a:custGeom>
            <a:avLst/>
            <a:gdLst/>
            <a:ahLst/>
            <a:cxnLst>
              <a:cxn ang="0">
                <a:pos x="0" y="0"/>
              </a:cxn>
              <a:cxn ang="0">
                <a:pos x="392" y="0"/>
              </a:cxn>
              <a:cxn ang="0">
                <a:pos x="392" y="976"/>
              </a:cxn>
              <a:cxn ang="0">
                <a:pos x="1680" y="976"/>
              </a:cxn>
              <a:cxn ang="0">
                <a:pos x="1680" y="808"/>
              </a:cxn>
              <a:cxn ang="0">
                <a:pos x="1968" y="1152"/>
              </a:cxn>
              <a:cxn ang="0">
                <a:pos x="1680" y="1496"/>
              </a:cxn>
              <a:cxn ang="0">
                <a:pos x="1680" y="1320"/>
              </a:cxn>
              <a:cxn ang="0">
                <a:pos x="0" y="1320"/>
              </a:cxn>
              <a:cxn ang="0">
                <a:pos x="0" y="0"/>
              </a:cxn>
            </a:cxnLst>
            <a:rect l="0" t="0" r="r" b="b"/>
            <a:pathLst>
              <a:path w="1968" h="1496">
                <a:moveTo>
                  <a:pt x="0" y="0"/>
                </a:moveTo>
                <a:lnTo>
                  <a:pt x="392" y="0"/>
                </a:lnTo>
                <a:lnTo>
                  <a:pt x="392" y="976"/>
                </a:lnTo>
                <a:lnTo>
                  <a:pt x="1680" y="976"/>
                </a:lnTo>
                <a:lnTo>
                  <a:pt x="1680" y="808"/>
                </a:lnTo>
                <a:lnTo>
                  <a:pt x="1968" y="1152"/>
                </a:lnTo>
                <a:lnTo>
                  <a:pt x="1680" y="1496"/>
                </a:lnTo>
                <a:lnTo>
                  <a:pt x="1680" y="1320"/>
                </a:lnTo>
                <a:lnTo>
                  <a:pt x="0" y="1320"/>
                </a:lnTo>
                <a:lnTo>
                  <a:pt x="0" y="0"/>
                </a:lnTo>
                <a:close/>
              </a:path>
            </a:pathLst>
          </a:custGeom>
          <a:solidFill>
            <a:srgbClr val="FFFFFF"/>
          </a:solidFill>
          <a:ln w="9525">
            <a:noFill/>
            <a:round/>
            <a:headEnd/>
            <a:tailEnd/>
          </a:ln>
        </p:spPr>
        <p:txBody>
          <a:bodyPr/>
          <a:lstStyle/>
          <a:p>
            <a:endParaRPr lang="en-US"/>
          </a:p>
        </p:txBody>
      </p:sp>
      <p:sp>
        <p:nvSpPr>
          <p:cNvPr id="44050" name="Freeform 18"/>
          <p:cNvSpPr>
            <a:spLocks/>
          </p:cNvSpPr>
          <p:nvPr/>
        </p:nvSpPr>
        <p:spPr bwMode="auto">
          <a:xfrm>
            <a:off x="1524000" y="3308350"/>
            <a:ext cx="3124200" cy="2374900"/>
          </a:xfrm>
          <a:custGeom>
            <a:avLst/>
            <a:gdLst/>
            <a:ahLst/>
            <a:cxnLst>
              <a:cxn ang="0">
                <a:pos x="0" y="0"/>
              </a:cxn>
              <a:cxn ang="0">
                <a:pos x="392" y="0"/>
              </a:cxn>
              <a:cxn ang="0">
                <a:pos x="392" y="976"/>
              </a:cxn>
              <a:cxn ang="0">
                <a:pos x="1680" y="976"/>
              </a:cxn>
              <a:cxn ang="0">
                <a:pos x="1680" y="808"/>
              </a:cxn>
              <a:cxn ang="0">
                <a:pos x="1968" y="1152"/>
              </a:cxn>
              <a:cxn ang="0">
                <a:pos x="1680" y="1496"/>
              </a:cxn>
              <a:cxn ang="0">
                <a:pos x="1680" y="1320"/>
              </a:cxn>
              <a:cxn ang="0">
                <a:pos x="0" y="1320"/>
              </a:cxn>
              <a:cxn ang="0">
                <a:pos x="0" y="0"/>
              </a:cxn>
            </a:cxnLst>
            <a:rect l="0" t="0" r="r" b="b"/>
            <a:pathLst>
              <a:path w="1968" h="1496">
                <a:moveTo>
                  <a:pt x="0" y="0"/>
                </a:moveTo>
                <a:lnTo>
                  <a:pt x="392" y="0"/>
                </a:lnTo>
                <a:lnTo>
                  <a:pt x="392" y="976"/>
                </a:lnTo>
                <a:lnTo>
                  <a:pt x="1680" y="976"/>
                </a:lnTo>
                <a:lnTo>
                  <a:pt x="1680" y="808"/>
                </a:lnTo>
                <a:lnTo>
                  <a:pt x="1968" y="1152"/>
                </a:lnTo>
                <a:lnTo>
                  <a:pt x="1680" y="1496"/>
                </a:lnTo>
                <a:lnTo>
                  <a:pt x="1680" y="1320"/>
                </a:lnTo>
                <a:lnTo>
                  <a:pt x="0" y="1320"/>
                </a:lnTo>
                <a:lnTo>
                  <a:pt x="0" y="0"/>
                </a:lnTo>
                <a:close/>
              </a:path>
            </a:pathLst>
          </a:custGeom>
          <a:noFill/>
          <a:ln w="25400">
            <a:solidFill>
              <a:srgbClr val="000000"/>
            </a:solidFill>
            <a:prstDash val="solid"/>
            <a:round/>
            <a:headEnd/>
            <a:tailEnd/>
          </a:ln>
        </p:spPr>
        <p:txBody>
          <a:bodyPr/>
          <a:lstStyle/>
          <a:p>
            <a:endParaRPr lang="en-US"/>
          </a:p>
        </p:txBody>
      </p:sp>
      <p:sp>
        <p:nvSpPr>
          <p:cNvPr id="44051" name="Freeform 19"/>
          <p:cNvSpPr>
            <a:spLocks/>
          </p:cNvSpPr>
          <p:nvPr/>
        </p:nvSpPr>
        <p:spPr bwMode="auto">
          <a:xfrm>
            <a:off x="635000" y="3321050"/>
            <a:ext cx="3124200" cy="1092200"/>
          </a:xfrm>
          <a:custGeom>
            <a:avLst/>
            <a:gdLst/>
            <a:ahLst/>
            <a:cxnLst>
              <a:cxn ang="0">
                <a:pos x="0" y="0"/>
              </a:cxn>
              <a:cxn ang="0">
                <a:pos x="392" y="0"/>
              </a:cxn>
              <a:cxn ang="0">
                <a:pos x="392" y="168"/>
              </a:cxn>
              <a:cxn ang="0">
                <a:pos x="1680" y="168"/>
              </a:cxn>
              <a:cxn ang="0">
                <a:pos x="1680" y="0"/>
              </a:cxn>
              <a:cxn ang="0">
                <a:pos x="1968" y="344"/>
              </a:cxn>
              <a:cxn ang="0">
                <a:pos x="1680" y="688"/>
              </a:cxn>
              <a:cxn ang="0">
                <a:pos x="1680" y="512"/>
              </a:cxn>
              <a:cxn ang="0">
                <a:pos x="0" y="512"/>
              </a:cxn>
              <a:cxn ang="0">
                <a:pos x="0" y="0"/>
              </a:cxn>
            </a:cxnLst>
            <a:rect l="0" t="0" r="r" b="b"/>
            <a:pathLst>
              <a:path w="1968" h="688">
                <a:moveTo>
                  <a:pt x="0" y="0"/>
                </a:moveTo>
                <a:lnTo>
                  <a:pt x="392" y="0"/>
                </a:lnTo>
                <a:lnTo>
                  <a:pt x="392" y="168"/>
                </a:lnTo>
                <a:lnTo>
                  <a:pt x="1680" y="168"/>
                </a:lnTo>
                <a:lnTo>
                  <a:pt x="1680" y="0"/>
                </a:lnTo>
                <a:lnTo>
                  <a:pt x="1968" y="344"/>
                </a:lnTo>
                <a:lnTo>
                  <a:pt x="1680" y="688"/>
                </a:lnTo>
                <a:lnTo>
                  <a:pt x="1680" y="512"/>
                </a:lnTo>
                <a:lnTo>
                  <a:pt x="0" y="512"/>
                </a:lnTo>
                <a:lnTo>
                  <a:pt x="0" y="0"/>
                </a:lnTo>
                <a:close/>
              </a:path>
            </a:pathLst>
          </a:custGeom>
          <a:solidFill>
            <a:srgbClr val="FFFFFF"/>
          </a:solidFill>
          <a:ln w="9525">
            <a:noFill/>
            <a:round/>
            <a:headEnd/>
            <a:tailEnd/>
          </a:ln>
        </p:spPr>
        <p:txBody>
          <a:bodyPr/>
          <a:lstStyle/>
          <a:p>
            <a:endParaRPr lang="en-US"/>
          </a:p>
        </p:txBody>
      </p:sp>
      <p:sp>
        <p:nvSpPr>
          <p:cNvPr id="44052" name="Freeform 20"/>
          <p:cNvSpPr>
            <a:spLocks/>
          </p:cNvSpPr>
          <p:nvPr/>
        </p:nvSpPr>
        <p:spPr bwMode="auto">
          <a:xfrm>
            <a:off x="622300" y="3308350"/>
            <a:ext cx="3124200" cy="1092200"/>
          </a:xfrm>
          <a:custGeom>
            <a:avLst/>
            <a:gdLst/>
            <a:ahLst/>
            <a:cxnLst>
              <a:cxn ang="0">
                <a:pos x="0" y="0"/>
              </a:cxn>
              <a:cxn ang="0">
                <a:pos x="392" y="0"/>
              </a:cxn>
              <a:cxn ang="0">
                <a:pos x="392" y="168"/>
              </a:cxn>
              <a:cxn ang="0">
                <a:pos x="1680" y="168"/>
              </a:cxn>
              <a:cxn ang="0">
                <a:pos x="1680" y="0"/>
              </a:cxn>
              <a:cxn ang="0">
                <a:pos x="1968" y="344"/>
              </a:cxn>
              <a:cxn ang="0">
                <a:pos x="1680" y="688"/>
              </a:cxn>
              <a:cxn ang="0">
                <a:pos x="1680" y="512"/>
              </a:cxn>
              <a:cxn ang="0">
                <a:pos x="0" y="512"/>
              </a:cxn>
              <a:cxn ang="0">
                <a:pos x="0" y="0"/>
              </a:cxn>
            </a:cxnLst>
            <a:rect l="0" t="0" r="r" b="b"/>
            <a:pathLst>
              <a:path w="1968" h="688">
                <a:moveTo>
                  <a:pt x="0" y="0"/>
                </a:moveTo>
                <a:lnTo>
                  <a:pt x="392" y="0"/>
                </a:lnTo>
                <a:lnTo>
                  <a:pt x="392" y="168"/>
                </a:lnTo>
                <a:lnTo>
                  <a:pt x="1680" y="168"/>
                </a:lnTo>
                <a:lnTo>
                  <a:pt x="1680" y="0"/>
                </a:lnTo>
                <a:lnTo>
                  <a:pt x="1968" y="344"/>
                </a:lnTo>
                <a:lnTo>
                  <a:pt x="1680" y="688"/>
                </a:lnTo>
                <a:lnTo>
                  <a:pt x="1680" y="512"/>
                </a:lnTo>
                <a:lnTo>
                  <a:pt x="0" y="512"/>
                </a:lnTo>
                <a:lnTo>
                  <a:pt x="0" y="0"/>
                </a:lnTo>
                <a:close/>
              </a:path>
            </a:pathLst>
          </a:custGeom>
          <a:noFill/>
          <a:ln w="25400">
            <a:solidFill>
              <a:srgbClr val="000000"/>
            </a:solidFill>
            <a:prstDash val="solid"/>
            <a:round/>
            <a:headEnd/>
            <a:tailEnd/>
          </a:ln>
        </p:spPr>
        <p:txBody>
          <a:bodyPr/>
          <a:lstStyle/>
          <a:p>
            <a:endParaRPr lang="en-US"/>
          </a:p>
        </p:txBody>
      </p:sp>
      <p:sp>
        <p:nvSpPr>
          <p:cNvPr id="44053" name="Rectangle 21"/>
          <p:cNvSpPr>
            <a:spLocks noChangeArrowheads="1"/>
          </p:cNvSpPr>
          <p:nvPr/>
        </p:nvSpPr>
        <p:spPr bwMode="auto">
          <a:xfrm>
            <a:off x="1682750" y="3141663"/>
            <a:ext cx="255588" cy="365125"/>
          </a:xfrm>
          <a:prstGeom prst="rect">
            <a:avLst/>
          </a:prstGeom>
          <a:solidFill>
            <a:schemeClr val="tx1">
              <a:lumMod val="75000"/>
              <a:lumOff val="25000"/>
            </a:schemeClr>
          </a:solidFill>
          <a:ln w="9525">
            <a:noFill/>
            <a:miter lim="800000"/>
            <a:headEnd/>
            <a:tailEnd/>
          </a:ln>
        </p:spPr>
        <p:txBody>
          <a:bodyPr lIns="0" tIns="0" rIns="0" bIns="0">
            <a:spAutoFit/>
          </a:bodyPr>
          <a:lstStyle/>
          <a:p>
            <a:pPr algn="ctr" eaLnBrk="0" hangingPunct="0"/>
            <a:r>
              <a:rPr lang="en-GB" altLang="en-GB" sz="2400" b="1" dirty="0">
                <a:solidFill>
                  <a:srgbClr val="FFFFFF"/>
                </a:solidFill>
                <a:latin typeface="Helvetica" pitchFamily="34" charset="0"/>
              </a:rPr>
              <a:t>2</a:t>
            </a:r>
            <a:endParaRPr lang="en-GB" altLang="en-GB" sz="2400" dirty="0"/>
          </a:p>
        </p:txBody>
      </p:sp>
      <p:sp>
        <p:nvSpPr>
          <p:cNvPr id="44055" name="Rectangle 23"/>
          <p:cNvSpPr>
            <a:spLocks noChangeArrowheads="1"/>
          </p:cNvSpPr>
          <p:nvPr/>
        </p:nvSpPr>
        <p:spPr bwMode="auto">
          <a:xfrm>
            <a:off x="793750" y="3141663"/>
            <a:ext cx="255588" cy="365125"/>
          </a:xfrm>
          <a:prstGeom prst="rect">
            <a:avLst/>
          </a:prstGeom>
          <a:solidFill>
            <a:schemeClr val="tx1">
              <a:lumMod val="75000"/>
              <a:lumOff val="25000"/>
            </a:schemeClr>
          </a:solidFill>
          <a:ln w="9525">
            <a:noFill/>
            <a:miter lim="800000"/>
            <a:headEnd/>
            <a:tailEnd/>
          </a:ln>
        </p:spPr>
        <p:txBody>
          <a:bodyPr lIns="0" tIns="0" rIns="0" bIns="0">
            <a:spAutoFit/>
          </a:bodyPr>
          <a:lstStyle/>
          <a:p>
            <a:pPr algn="ctr" eaLnBrk="0" hangingPunct="0"/>
            <a:r>
              <a:rPr lang="en-GB" altLang="en-GB" sz="2400" b="1" dirty="0">
                <a:solidFill>
                  <a:srgbClr val="FFFFFF"/>
                </a:solidFill>
                <a:latin typeface="Helvetica" pitchFamily="34" charset="0"/>
              </a:rPr>
              <a:t>1</a:t>
            </a:r>
            <a:endParaRPr lang="en-GB" altLang="en-GB" sz="2400" dirty="0"/>
          </a:p>
        </p:txBody>
      </p:sp>
      <p:sp>
        <p:nvSpPr>
          <p:cNvPr id="44056" name="Text Box 24"/>
          <p:cNvSpPr txBox="1">
            <a:spLocks noChangeArrowheads="1"/>
          </p:cNvSpPr>
          <p:nvPr/>
        </p:nvSpPr>
        <p:spPr bwMode="auto">
          <a:xfrm>
            <a:off x="1311275" y="1665288"/>
            <a:ext cx="6429375" cy="1015663"/>
          </a:xfrm>
          <a:prstGeom prst="rect">
            <a:avLst/>
          </a:prstGeom>
          <a:noFill/>
          <a:ln w="9525">
            <a:noFill/>
            <a:miter lim="800000"/>
            <a:headEnd/>
            <a:tailEnd/>
          </a:ln>
          <a:effectLst/>
        </p:spPr>
        <p:txBody>
          <a:bodyPr>
            <a:spAutoFit/>
          </a:bodyPr>
          <a:lstStyle/>
          <a:p>
            <a:pPr algn="ctr"/>
            <a:r>
              <a:rPr lang="en-US" sz="2000" b="1" dirty="0"/>
              <a:t>Given the lack of adequate statistics and classification data, we shall have two different approaches according to the context of the survey</a:t>
            </a:r>
          </a:p>
        </p:txBody>
      </p:sp>
      <p:grpSp>
        <p:nvGrpSpPr>
          <p:cNvPr id="28" name="Group 4"/>
          <p:cNvGrpSpPr>
            <a:grpSpLocks/>
          </p:cNvGrpSpPr>
          <p:nvPr/>
        </p:nvGrpSpPr>
        <p:grpSpPr bwMode="auto">
          <a:xfrm>
            <a:off x="8156600" y="711185"/>
            <a:ext cx="773112" cy="617537"/>
            <a:chOff x="960" y="1088"/>
            <a:chExt cx="4176" cy="2504"/>
          </a:xfrm>
        </p:grpSpPr>
        <p:sp>
          <p:nvSpPr>
            <p:cNvPr id="29" name="Freeform 5"/>
            <p:cNvSpPr>
              <a:spLocks/>
            </p:cNvSpPr>
            <p:nvPr/>
          </p:nvSpPr>
          <p:spPr bwMode="auto">
            <a:xfrm>
              <a:off x="2024" y="1088"/>
              <a:ext cx="2048" cy="752"/>
            </a:xfrm>
            <a:custGeom>
              <a:avLst/>
              <a:gdLst/>
              <a:ahLst/>
              <a:cxnLst>
                <a:cxn ang="0">
                  <a:pos x="0" y="0"/>
                </a:cxn>
                <a:cxn ang="0">
                  <a:pos x="648" y="752"/>
                </a:cxn>
                <a:cxn ang="0">
                  <a:pos x="1392" y="752"/>
                </a:cxn>
                <a:cxn ang="0">
                  <a:pos x="2048" y="0"/>
                </a:cxn>
                <a:cxn ang="0">
                  <a:pos x="0" y="0"/>
                </a:cxn>
              </a:cxnLst>
              <a:rect l="0" t="0" r="r" b="b"/>
              <a:pathLst>
                <a:path w="2048" h="752">
                  <a:moveTo>
                    <a:pt x="0" y="0"/>
                  </a:moveTo>
                  <a:lnTo>
                    <a:pt x="648" y="752"/>
                  </a:lnTo>
                  <a:lnTo>
                    <a:pt x="1392" y="752"/>
                  </a:lnTo>
                  <a:lnTo>
                    <a:pt x="2048" y="0"/>
                  </a:lnTo>
                  <a:lnTo>
                    <a:pt x="0" y="0"/>
                  </a:lnTo>
                  <a:close/>
                </a:path>
              </a:pathLst>
            </a:custGeom>
            <a:solidFill>
              <a:schemeClr val="bg1"/>
            </a:solidFill>
            <a:ln w="12700">
              <a:solidFill>
                <a:srgbClr val="000000"/>
              </a:solidFill>
              <a:prstDash val="solid"/>
              <a:round/>
              <a:headEnd/>
              <a:tailEnd/>
            </a:ln>
          </p:spPr>
          <p:txBody>
            <a:bodyPr/>
            <a:lstStyle/>
            <a:p>
              <a:endParaRPr lang="en-US" dirty="0">
                <a:solidFill>
                  <a:srgbClr val="FF3300"/>
                </a:solidFill>
              </a:endParaRPr>
            </a:p>
          </p:txBody>
        </p:sp>
        <p:sp>
          <p:nvSpPr>
            <p:cNvPr id="30" name="Freeform 6"/>
            <p:cNvSpPr>
              <a:spLocks/>
            </p:cNvSpPr>
            <p:nvPr/>
          </p:nvSpPr>
          <p:spPr bwMode="auto">
            <a:xfrm>
              <a:off x="3480" y="1120"/>
              <a:ext cx="1656" cy="1184"/>
            </a:xfrm>
            <a:custGeom>
              <a:avLst/>
              <a:gdLst/>
              <a:ahLst/>
              <a:cxnLst>
                <a:cxn ang="0">
                  <a:pos x="648" y="0"/>
                </a:cxn>
                <a:cxn ang="0">
                  <a:pos x="1656" y="1184"/>
                </a:cxn>
                <a:cxn ang="0">
                  <a:pos x="352" y="1184"/>
                </a:cxn>
                <a:cxn ang="0">
                  <a:pos x="0" y="752"/>
                </a:cxn>
                <a:cxn ang="0">
                  <a:pos x="648" y="0"/>
                </a:cxn>
              </a:cxnLst>
              <a:rect l="0" t="0" r="r" b="b"/>
              <a:pathLst>
                <a:path w="1656" h="1184">
                  <a:moveTo>
                    <a:pt x="648" y="0"/>
                  </a:moveTo>
                  <a:lnTo>
                    <a:pt x="1656" y="1184"/>
                  </a:lnTo>
                  <a:lnTo>
                    <a:pt x="352" y="1184"/>
                  </a:lnTo>
                  <a:lnTo>
                    <a:pt x="0" y="752"/>
                  </a:lnTo>
                  <a:lnTo>
                    <a:pt x="648" y="0"/>
                  </a:lnTo>
                  <a:close/>
                </a:path>
              </a:pathLst>
            </a:custGeom>
            <a:solidFill>
              <a:schemeClr val="tx1">
                <a:lumMod val="75000"/>
                <a:lumOff val="25000"/>
              </a:schemeClr>
            </a:solidFill>
            <a:ln w="12700">
              <a:solidFill>
                <a:srgbClr val="000000"/>
              </a:solidFill>
              <a:prstDash val="solid"/>
              <a:round/>
              <a:headEnd/>
              <a:tailEnd/>
            </a:ln>
          </p:spPr>
          <p:txBody>
            <a:bodyPr/>
            <a:lstStyle/>
            <a:p>
              <a:endParaRPr lang="en-US"/>
            </a:p>
          </p:txBody>
        </p:sp>
        <p:sp>
          <p:nvSpPr>
            <p:cNvPr id="31" name="Freeform 7"/>
            <p:cNvSpPr>
              <a:spLocks/>
            </p:cNvSpPr>
            <p:nvPr/>
          </p:nvSpPr>
          <p:spPr bwMode="auto">
            <a:xfrm>
              <a:off x="2024" y="2840"/>
              <a:ext cx="2048" cy="752"/>
            </a:xfrm>
            <a:custGeom>
              <a:avLst/>
              <a:gdLst/>
              <a:ahLst/>
              <a:cxnLst>
                <a:cxn ang="0">
                  <a:pos x="0" y="752"/>
                </a:cxn>
                <a:cxn ang="0">
                  <a:pos x="648" y="0"/>
                </a:cxn>
                <a:cxn ang="0">
                  <a:pos x="1392" y="0"/>
                </a:cxn>
                <a:cxn ang="0">
                  <a:pos x="2048" y="752"/>
                </a:cxn>
                <a:cxn ang="0">
                  <a:pos x="0" y="752"/>
                </a:cxn>
              </a:cxnLst>
              <a:rect l="0" t="0" r="r" b="b"/>
              <a:pathLst>
                <a:path w="2048" h="752">
                  <a:moveTo>
                    <a:pt x="0" y="752"/>
                  </a:moveTo>
                  <a:lnTo>
                    <a:pt x="648" y="0"/>
                  </a:lnTo>
                  <a:lnTo>
                    <a:pt x="1392" y="0"/>
                  </a:lnTo>
                  <a:lnTo>
                    <a:pt x="2048" y="752"/>
                  </a:lnTo>
                  <a:lnTo>
                    <a:pt x="0" y="752"/>
                  </a:lnTo>
                  <a:close/>
                </a:path>
              </a:pathLst>
            </a:custGeom>
            <a:noFill/>
            <a:ln w="12700">
              <a:solidFill>
                <a:srgbClr val="000000"/>
              </a:solidFill>
              <a:prstDash val="solid"/>
              <a:round/>
              <a:headEnd/>
              <a:tailEnd/>
            </a:ln>
          </p:spPr>
          <p:txBody>
            <a:bodyPr/>
            <a:lstStyle/>
            <a:p>
              <a:endParaRPr lang="en-US"/>
            </a:p>
          </p:txBody>
        </p:sp>
        <p:sp>
          <p:nvSpPr>
            <p:cNvPr id="32" name="Freeform 8"/>
            <p:cNvSpPr>
              <a:spLocks/>
            </p:cNvSpPr>
            <p:nvPr/>
          </p:nvSpPr>
          <p:spPr bwMode="auto">
            <a:xfrm>
              <a:off x="960" y="1120"/>
              <a:ext cx="1656" cy="1184"/>
            </a:xfrm>
            <a:custGeom>
              <a:avLst/>
              <a:gdLst/>
              <a:ahLst/>
              <a:cxnLst>
                <a:cxn ang="0">
                  <a:pos x="1008" y="0"/>
                </a:cxn>
                <a:cxn ang="0">
                  <a:pos x="0" y="1184"/>
                </a:cxn>
                <a:cxn ang="0">
                  <a:pos x="1296" y="1184"/>
                </a:cxn>
                <a:cxn ang="0">
                  <a:pos x="1656" y="752"/>
                </a:cxn>
                <a:cxn ang="0">
                  <a:pos x="1008" y="0"/>
                </a:cxn>
              </a:cxnLst>
              <a:rect l="0" t="0" r="r" b="b"/>
              <a:pathLst>
                <a:path w="1656" h="1184">
                  <a:moveTo>
                    <a:pt x="1008" y="0"/>
                  </a:moveTo>
                  <a:lnTo>
                    <a:pt x="0" y="1184"/>
                  </a:lnTo>
                  <a:lnTo>
                    <a:pt x="1296" y="1184"/>
                  </a:lnTo>
                  <a:lnTo>
                    <a:pt x="1656" y="752"/>
                  </a:lnTo>
                  <a:lnTo>
                    <a:pt x="1008" y="0"/>
                  </a:lnTo>
                  <a:close/>
                </a:path>
              </a:pathLst>
            </a:custGeom>
            <a:noFill/>
            <a:ln w="12700">
              <a:solidFill>
                <a:srgbClr val="000000"/>
              </a:solidFill>
              <a:prstDash val="solid"/>
              <a:round/>
              <a:headEnd/>
              <a:tailEnd/>
            </a:ln>
          </p:spPr>
          <p:txBody>
            <a:bodyPr/>
            <a:lstStyle/>
            <a:p>
              <a:endParaRPr lang="en-US"/>
            </a:p>
          </p:txBody>
        </p:sp>
        <p:sp>
          <p:nvSpPr>
            <p:cNvPr id="33" name="Freeform 9"/>
            <p:cNvSpPr>
              <a:spLocks/>
            </p:cNvSpPr>
            <p:nvPr/>
          </p:nvSpPr>
          <p:spPr bwMode="auto">
            <a:xfrm>
              <a:off x="3480" y="2376"/>
              <a:ext cx="1656" cy="1184"/>
            </a:xfrm>
            <a:custGeom>
              <a:avLst/>
              <a:gdLst/>
              <a:ahLst/>
              <a:cxnLst>
                <a:cxn ang="0">
                  <a:pos x="648" y="1184"/>
                </a:cxn>
                <a:cxn ang="0">
                  <a:pos x="1656" y="0"/>
                </a:cxn>
                <a:cxn ang="0">
                  <a:pos x="352" y="0"/>
                </a:cxn>
                <a:cxn ang="0">
                  <a:pos x="0" y="432"/>
                </a:cxn>
                <a:cxn ang="0">
                  <a:pos x="648" y="1184"/>
                </a:cxn>
              </a:cxnLst>
              <a:rect l="0" t="0" r="r" b="b"/>
              <a:pathLst>
                <a:path w="1656" h="1184">
                  <a:moveTo>
                    <a:pt x="648" y="1184"/>
                  </a:moveTo>
                  <a:lnTo>
                    <a:pt x="1656" y="0"/>
                  </a:lnTo>
                  <a:lnTo>
                    <a:pt x="352" y="0"/>
                  </a:lnTo>
                  <a:lnTo>
                    <a:pt x="0" y="432"/>
                  </a:lnTo>
                  <a:lnTo>
                    <a:pt x="648" y="1184"/>
                  </a:lnTo>
                  <a:close/>
                </a:path>
              </a:pathLst>
            </a:custGeom>
            <a:noFill/>
            <a:ln w="12700">
              <a:solidFill>
                <a:srgbClr val="000000"/>
              </a:solidFill>
              <a:prstDash val="solid"/>
              <a:round/>
              <a:headEnd/>
              <a:tailEnd/>
            </a:ln>
          </p:spPr>
          <p:txBody>
            <a:bodyPr/>
            <a:lstStyle/>
            <a:p>
              <a:endParaRPr lang="en-US"/>
            </a:p>
          </p:txBody>
        </p:sp>
        <p:sp>
          <p:nvSpPr>
            <p:cNvPr id="34" name="Freeform 10"/>
            <p:cNvSpPr>
              <a:spLocks/>
            </p:cNvSpPr>
            <p:nvPr/>
          </p:nvSpPr>
          <p:spPr bwMode="auto">
            <a:xfrm>
              <a:off x="960" y="2376"/>
              <a:ext cx="1656" cy="1184"/>
            </a:xfrm>
            <a:custGeom>
              <a:avLst/>
              <a:gdLst/>
              <a:ahLst/>
              <a:cxnLst>
                <a:cxn ang="0">
                  <a:pos x="1008" y="1184"/>
                </a:cxn>
                <a:cxn ang="0">
                  <a:pos x="0" y="0"/>
                </a:cxn>
                <a:cxn ang="0">
                  <a:pos x="1296" y="0"/>
                </a:cxn>
                <a:cxn ang="0">
                  <a:pos x="1656" y="432"/>
                </a:cxn>
                <a:cxn ang="0">
                  <a:pos x="1008" y="1184"/>
                </a:cxn>
              </a:cxnLst>
              <a:rect l="0" t="0" r="r" b="b"/>
              <a:pathLst>
                <a:path w="1656" h="1184">
                  <a:moveTo>
                    <a:pt x="1008" y="1184"/>
                  </a:moveTo>
                  <a:lnTo>
                    <a:pt x="0" y="0"/>
                  </a:lnTo>
                  <a:lnTo>
                    <a:pt x="1296" y="0"/>
                  </a:lnTo>
                  <a:lnTo>
                    <a:pt x="1656" y="432"/>
                  </a:lnTo>
                  <a:lnTo>
                    <a:pt x="1008" y="1184"/>
                  </a:lnTo>
                  <a:close/>
                </a:path>
              </a:pathLst>
            </a:custGeom>
            <a:noFill/>
            <a:ln w="12700">
              <a:solidFill>
                <a:srgbClr val="000000"/>
              </a:solidFill>
              <a:prstDash val="solid"/>
              <a:round/>
              <a:headEnd/>
              <a:tailEnd/>
            </a:ln>
          </p:spPr>
          <p:txBody>
            <a:bodyPr/>
            <a:lstStyle/>
            <a:p>
              <a:endParaRPr lang="en-US"/>
            </a:p>
          </p:txBody>
        </p:sp>
      </p:grpSp>
      <p:sp>
        <p:nvSpPr>
          <p:cNvPr id="36" name="Slide Number Placeholder 35"/>
          <p:cNvSpPr>
            <a:spLocks noGrp="1"/>
          </p:cNvSpPr>
          <p:nvPr>
            <p:ph type="sldNum" sz="quarter" idx="12"/>
          </p:nvPr>
        </p:nvSpPr>
        <p:spPr/>
        <p:txBody>
          <a:bodyPr/>
          <a:lstStyle/>
          <a:p>
            <a:fld id="{0DCB9EF9-F072-4F9E-9A3D-18A23E5BECA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Diagram 19"/>
          <p:cNvGraphicFramePr/>
          <p:nvPr/>
        </p:nvGraphicFramePr>
        <p:xfrm>
          <a:off x="457200" y="701656"/>
          <a:ext cx="7498080" cy="640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8444" name="Freeform 12"/>
          <p:cNvSpPr>
            <a:spLocks/>
          </p:cNvSpPr>
          <p:nvPr/>
        </p:nvSpPr>
        <p:spPr bwMode="auto">
          <a:xfrm>
            <a:off x="471488" y="3341688"/>
            <a:ext cx="3949700" cy="3111500"/>
          </a:xfrm>
          <a:custGeom>
            <a:avLst/>
            <a:gdLst/>
            <a:ahLst/>
            <a:cxnLst>
              <a:cxn ang="0">
                <a:pos x="2488" y="2008"/>
              </a:cxn>
              <a:cxn ang="0">
                <a:pos x="2488" y="0"/>
              </a:cxn>
              <a:cxn ang="0">
                <a:pos x="1240" y="104"/>
              </a:cxn>
              <a:cxn ang="0">
                <a:pos x="0" y="0"/>
              </a:cxn>
              <a:cxn ang="0">
                <a:pos x="0" y="2008"/>
              </a:cxn>
              <a:cxn ang="0">
                <a:pos x="2488" y="2008"/>
              </a:cxn>
            </a:cxnLst>
            <a:rect l="0" t="0" r="r" b="b"/>
            <a:pathLst>
              <a:path w="2488" h="2008">
                <a:moveTo>
                  <a:pt x="2488" y="2008"/>
                </a:moveTo>
                <a:lnTo>
                  <a:pt x="2488" y="0"/>
                </a:lnTo>
                <a:lnTo>
                  <a:pt x="1240" y="104"/>
                </a:lnTo>
                <a:lnTo>
                  <a:pt x="0" y="0"/>
                </a:lnTo>
                <a:lnTo>
                  <a:pt x="0" y="2008"/>
                </a:lnTo>
                <a:lnTo>
                  <a:pt x="2488" y="2008"/>
                </a:lnTo>
                <a:close/>
              </a:path>
            </a:pathLst>
          </a:custGeom>
          <a:noFill/>
          <a:ln w="12700">
            <a:solidFill>
              <a:srgbClr val="000000"/>
            </a:solidFill>
            <a:prstDash val="solid"/>
            <a:round/>
            <a:headEnd/>
            <a:tailEnd/>
          </a:ln>
        </p:spPr>
        <p:txBody>
          <a:bodyPr/>
          <a:lstStyle/>
          <a:p>
            <a:endParaRPr lang="en-US"/>
          </a:p>
        </p:txBody>
      </p:sp>
      <p:sp>
        <p:nvSpPr>
          <p:cNvPr id="18445" name="AutoShape 13"/>
          <p:cNvSpPr>
            <a:spLocks noChangeArrowheads="1"/>
          </p:cNvSpPr>
          <p:nvPr/>
        </p:nvSpPr>
        <p:spPr bwMode="auto">
          <a:xfrm rot="5400000">
            <a:off x="2114670" y="1116131"/>
            <a:ext cx="666512" cy="3959225"/>
          </a:xfrm>
          <a:prstGeom prst="homePlate">
            <a:avLst>
              <a:gd name="adj" fmla="val 34255"/>
            </a:avLst>
          </a:prstGeom>
          <a:solidFill>
            <a:srgbClr val="DDDDDD"/>
          </a:solidFill>
          <a:ln w="6350">
            <a:noFill/>
            <a:miter lim="800000"/>
            <a:headEnd/>
            <a:tailEnd/>
          </a:ln>
          <a:effectLst>
            <a:outerShdw dist="53882" dir="2700000" algn="ctr" rotWithShape="0">
              <a:schemeClr val="bg2"/>
            </a:outerShdw>
          </a:effectLst>
        </p:spPr>
        <p:txBody>
          <a:bodyPr rot="10800000" vert="eaVert" lIns="0" tIns="0" rIns="0" bIns="0" anchor="ctr">
            <a:spAutoFit/>
          </a:bodyPr>
          <a:lstStyle/>
          <a:p>
            <a:pPr algn="ctr"/>
            <a:r>
              <a:rPr lang="en-US" b="1" dirty="0" smtClean="0"/>
              <a:t>By </a:t>
            </a:r>
            <a:r>
              <a:rPr lang="en-US" b="1" dirty="0"/>
              <a:t>Size</a:t>
            </a:r>
          </a:p>
          <a:p>
            <a:pPr algn="ctr"/>
            <a:endParaRPr lang="en-US" dirty="0"/>
          </a:p>
        </p:txBody>
      </p:sp>
      <p:sp>
        <p:nvSpPr>
          <p:cNvPr id="18446" name="Freeform 14"/>
          <p:cNvSpPr>
            <a:spLocks/>
          </p:cNvSpPr>
          <p:nvPr/>
        </p:nvSpPr>
        <p:spPr bwMode="auto">
          <a:xfrm>
            <a:off x="4824413" y="3341688"/>
            <a:ext cx="3949700" cy="3111500"/>
          </a:xfrm>
          <a:custGeom>
            <a:avLst/>
            <a:gdLst/>
            <a:ahLst/>
            <a:cxnLst>
              <a:cxn ang="0">
                <a:pos x="2488" y="2008"/>
              </a:cxn>
              <a:cxn ang="0">
                <a:pos x="2488" y="0"/>
              </a:cxn>
              <a:cxn ang="0">
                <a:pos x="1240" y="104"/>
              </a:cxn>
              <a:cxn ang="0">
                <a:pos x="0" y="0"/>
              </a:cxn>
              <a:cxn ang="0">
                <a:pos x="0" y="2008"/>
              </a:cxn>
              <a:cxn ang="0">
                <a:pos x="2488" y="2008"/>
              </a:cxn>
            </a:cxnLst>
            <a:rect l="0" t="0" r="r" b="b"/>
            <a:pathLst>
              <a:path w="2488" h="2008">
                <a:moveTo>
                  <a:pt x="2488" y="2008"/>
                </a:moveTo>
                <a:lnTo>
                  <a:pt x="2488" y="0"/>
                </a:lnTo>
                <a:lnTo>
                  <a:pt x="1240" y="104"/>
                </a:lnTo>
                <a:lnTo>
                  <a:pt x="0" y="0"/>
                </a:lnTo>
                <a:lnTo>
                  <a:pt x="0" y="2008"/>
                </a:lnTo>
                <a:lnTo>
                  <a:pt x="2488" y="2008"/>
                </a:lnTo>
                <a:close/>
              </a:path>
            </a:pathLst>
          </a:custGeom>
          <a:noFill/>
          <a:ln w="12700">
            <a:solidFill>
              <a:srgbClr val="000000"/>
            </a:solidFill>
            <a:prstDash val="solid"/>
            <a:round/>
            <a:headEnd/>
            <a:tailEnd/>
          </a:ln>
        </p:spPr>
        <p:txBody>
          <a:bodyPr/>
          <a:lstStyle/>
          <a:p>
            <a:endParaRPr lang="en-US"/>
          </a:p>
        </p:txBody>
      </p:sp>
      <p:sp>
        <p:nvSpPr>
          <p:cNvPr id="18447" name="AutoShape 15"/>
          <p:cNvSpPr>
            <a:spLocks noChangeArrowheads="1"/>
          </p:cNvSpPr>
          <p:nvPr/>
        </p:nvSpPr>
        <p:spPr bwMode="auto">
          <a:xfrm rot="5400000">
            <a:off x="6467595" y="1116131"/>
            <a:ext cx="666512" cy="3959225"/>
          </a:xfrm>
          <a:prstGeom prst="homePlate">
            <a:avLst>
              <a:gd name="adj" fmla="val 34255"/>
            </a:avLst>
          </a:prstGeom>
          <a:solidFill>
            <a:srgbClr val="DDDDDD"/>
          </a:solidFill>
          <a:ln w="6350">
            <a:noFill/>
            <a:miter lim="800000"/>
            <a:headEnd/>
            <a:tailEnd/>
          </a:ln>
          <a:effectLst>
            <a:outerShdw dist="53882" dir="2700000" algn="ctr" rotWithShape="0">
              <a:schemeClr val="bg2"/>
            </a:outerShdw>
          </a:effectLst>
        </p:spPr>
        <p:txBody>
          <a:bodyPr rot="10800000" vert="eaVert" lIns="0" tIns="0" rIns="0" bIns="0" anchor="ctr">
            <a:spAutoFit/>
          </a:bodyPr>
          <a:lstStyle/>
          <a:p>
            <a:pPr algn="ctr"/>
            <a:r>
              <a:rPr lang="en-US" b="1" dirty="0"/>
              <a:t>By Activity</a:t>
            </a:r>
          </a:p>
          <a:p>
            <a:pPr algn="ctr"/>
            <a:endParaRPr lang="en-US" dirty="0"/>
          </a:p>
        </p:txBody>
      </p:sp>
      <p:sp>
        <p:nvSpPr>
          <p:cNvPr id="18448" name="Text Box 16"/>
          <p:cNvSpPr txBox="1">
            <a:spLocks noChangeArrowheads="1"/>
          </p:cNvSpPr>
          <p:nvPr/>
        </p:nvSpPr>
        <p:spPr bwMode="auto">
          <a:xfrm>
            <a:off x="1835150" y="2162175"/>
            <a:ext cx="5429250" cy="366713"/>
          </a:xfrm>
          <a:prstGeom prst="rect">
            <a:avLst/>
          </a:prstGeom>
          <a:noFill/>
          <a:ln w="9525">
            <a:noFill/>
            <a:miter lim="800000"/>
            <a:headEnd/>
            <a:tailEnd/>
          </a:ln>
          <a:effectLst/>
        </p:spPr>
        <p:txBody>
          <a:bodyPr wrap="none">
            <a:spAutoFit/>
          </a:bodyPr>
          <a:lstStyle/>
          <a:p>
            <a:r>
              <a:rPr lang="en-US" dirty="0"/>
              <a:t>- Two main criteria of classification for Enterprises - </a:t>
            </a:r>
          </a:p>
        </p:txBody>
      </p:sp>
      <p:sp>
        <p:nvSpPr>
          <p:cNvPr id="18450" name="Text Box 18"/>
          <p:cNvSpPr txBox="1">
            <a:spLocks noChangeArrowheads="1"/>
          </p:cNvSpPr>
          <p:nvPr/>
        </p:nvSpPr>
        <p:spPr bwMode="auto">
          <a:xfrm>
            <a:off x="5200650" y="3629025"/>
            <a:ext cx="3259138" cy="2862322"/>
          </a:xfrm>
          <a:prstGeom prst="rect">
            <a:avLst/>
          </a:prstGeom>
          <a:noFill/>
          <a:ln w="9525">
            <a:noFill/>
            <a:miter lim="800000"/>
            <a:headEnd/>
            <a:tailEnd/>
          </a:ln>
          <a:effectLst/>
        </p:spPr>
        <p:txBody>
          <a:bodyPr>
            <a:spAutoFit/>
          </a:bodyPr>
          <a:lstStyle/>
          <a:p>
            <a:pPr>
              <a:buFontTx/>
              <a:buChar char="•"/>
            </a:pPr>
            <a:r>
              <a:rPr lang="en-US" dirty="0"/>
              <a:t>The International Standard Industrial Classification (</a:t>
            </a:r>
            <a:r>
              <a:rPr lang="en-US" b="1" dirty="0"/>
              <a:t>ISIC</a:t>
            </a:r>
            <a:r>
              <a:rPr lang="en-US" dirty="0" smtClean="0"/>
              <a:t>)*</a:t>
            </a:r>
            <a:endParaRPr lang="en-US" dirty="0"/>
          </a:p>
          <a:p>
            <a:pPr>
              <a:buFontTx/>
              <a:buChar char="•"/>
            </a:pPr>
            <a:endParaRPr lang="en-US" dirty="0"/>
          </a:p>
          <a:p>
            <a:pPr>
              <a:buFontTx/>
              <a:buChar char="•"/>
            </a:pPr>
            <a:r>
              <a:rPr lang="en-US" dirty="0"/>
              <a:t>The statistical classification of economic activities in the European Community (</a:t>
            </a:r>
            <a:r>
              <a:rPr lang="en-US" b="1" dirty="0"/>
              <a:t>NACE</a:t>
            </a:r>
            <a:r>
              <a:rPr lang="en-US" dirty="0"/>
              <a:t>)</a:t>
            </a:r>
          </a:p>
          <a:p>
            <a:pPr>
              <a:buFontTx/>
              <a:buChar char="•"/>
            </a:pPr>
            <a:endParaRPr lang="en-US" dirty="0"/>
          </a:p>
          <a:p>
            <a:pPr>
              <a:buFontTx/>
              <a:buChar char="•"/>
            </a:pPr>
            <a:r>
              <a:rPr lang="en-US" dirty="0"/>
              <a:t>Use of correspondence tables when necessary</a:t>
            </a:r>
          </a:p>
        </p:txBody>
      </p:sp>
      <p:sp>
        <p:nvSpPr>
          <p:cNvPr id="18451" name="Rectangle 19"/>
          <p:cNvSpPr>
            <a:spLocks noChangeArrowheads="1"/>
          </p:cNvSpPr>
          <p:nvPr/>
        </p:nvSpPr>
        <p:spPr bwMode="auto">
          <a:xfrm>
            <a:off x="3851275" y="1492236"/>
            <a:ext cx="1439863" cy="576262"/>
          </a:xfrm>
          <a:prstGeom prst="rect">
            <a:avLst/>
          </a:prstGeom>
          <a:solidFill>
            <a:srgbClr val="DDDDDD"/>
          </a:solidFill>
          <a:ln w="12700">
            <a:noFill/>
            <a:miter lim="800000"/>
            <a:headEnd/>
            <a:tailEnd/>
          </a:ln>
          <a:effectLst>
            <a:outerShdw dist="71842" dir="2700000" algn="ctr" rotWithShape="0">
              <a:srgbClr val="808080"/>
            </a:outerShdw>
          </a:effectLst>
        </p:spPr>
        <p:txBody>
          <a:bodyPr/>
          <a:lstStyle/>
          <a:p>
            <a:pPr algn="ctr"/>
            <a:r>
              <a:rPr lang="en-US" sz="1400" b="1" dirty="0"/>
              <a:t>PILOT PROJECT</a:t>
            </a:r>
          </a:p>
        </p:txBody>
      </p:sp>
      <p:sp>
        <p:nvSpPr>
          <p:cNvPr id="18452" name="Rectangle 20"/>
          <p:cNvSpPr>
            <a:spLocks noChangeArrowheads="1"/>
          </p:cNvSpPr>
          <p:nvPr/>
        </p:nvSpPr>
        <p:spPr bwMode="auto">
          <a:xfrm>
            <a:off x="3779838" y="1438275"/>
            <a:ext cx="255587" cy="184666"/>
          </a:xfrm>
          <a:prstGeom prst="rect">
            <a:avLst/>
          </a:prstGeom>
          <a:solidFill>
            <a:schemeClr val="tx1">
              <a:lumMod val="75000"/>
              <a:lumOff val="25000"/>
            </a:schemeClr>
          </a:solidFill>
          <a:ln w="9525">
            <a:noFill/>
            <a:miter lim="800000"/>
            <a:headEnd/>
            <a:tailEnd/>
          </a:ln>
        </p:spPr>
        <p:txBody>
          <a:bodyPr lIns="0" tIns="0" rIns="0" bIns="0">
            <a:spAutoFit/>
          </a:bodyPr>
          <a:lstStyle/>
          <a:p>
            <a:pPr algn="ctr" eaLnBrk="0" hangingPunct="0"/>
            <a:r>
              <a:rPr lang="en-GB" altLang="en-GB" sz="1200" b="1" dirty="0">
                <a:solidFill>
                  <a:schemeClr val="bg1"/>
                </a:solidFill>
                <a:latin typeface="Helvetica" pitchFamily="34" charset="0"/>
              </a:rPr>
              <a:t>1</a:t>
            </a:r>
            <a:endParaRPr lang="en-GB" altLang="en-GB" sz="1200" dirty="0">
              <a:solidFill>
                <a:schemeClr val="bg1"/>
              </a:solidFill>
            </a:endParaRPr>
          </a:p>
        </p:txBody>
      </p:sp>
      <p:sp>
        <p:nvSpPr>
          <p:cNvPr id="18453" name="Text Box 21"/>
          <p:cNvSpPr txBox="1">
            <a:spLocks noChangeArrowheads="1"/>
          </p:cNvSpPr>
          <p:nvPr/>
        </p:nvSpPr>
        <p:spPr bwMode="auto">
          <a:xfrm>
            <a:off x="519113" y="3644900"/>
            <a:ext cx="3778250" cy="2563813"/>
          </a:xfrm>
          <a:prstGeom prst="rect">
            <a:avLst/>
          </a:prstGeom>
          <a:noFill/>
          <a:ln w="9525">
            <a:noFill/>
            <a:miter lim="800000"/>
            <a:headEnd/>
            <a:tailEnd/>
          </a:ln>
          <a:effectLst/>
        </p:spPr>
        <p:txBody>
          <a:bodyPr wrap="none">
            <a:spAutoFit/>
          </a:bodyPr>
          <a:lstStyle/>
          <a:p>
            <a:pPr algn="ctr"/>
            <a:r>
              <a:rPr lang="en-US"/>
              <a:t>Size will be measured on the </a:t>
            </a:r>
          </a:p>
          <a:p>
            <a:pPr algn="ctr"/>
            <a:r>
              <a:rPr lang="en-US"/>
              <a:t>basis of the </a:t>
            </a:r>
            <a:r>
              <a:rPr lang="en-US" b="1"/>
              <a:t>number of employees</a:t>
            </a:r>
          </a:p>
          <a:p>
            <a:pPr algn="ctr"/>
            <a:r>
              <a:rPr lang="en-US"/>
              <a:t>1-9</a:t>
            </a:r>
          </a:p>
          <a:p>
            <a:pPr algn="ctr"/>
            <a:r>
              <a:rPr lang="en-US"/>
              <a:t>10-49</a:t>
            </a:r>
          </a:p>
          <a:p>
            <a:pPr algn="ctr"/>
            <a:r>
              <a:rPr lang="en-US"/>
              <a:t>50-99</a:t>
            </a:r>
          </a:p>
          <a:p>
            <a:pPr algn="ctr"/>
            <a:r>
              <a:rPr lang="en-US"/>
              <a:t>100-249</a:t>
            </a:r>
          </a:p>
          <a:p>
            <a:pPr algn="ctr"/>
            <a:r>
              <a:rPr lang="en-US"/>
              <a:t>250-499</a:t>
            </a:r>
          </a:p>
          <a:p>
            <a:pPr algn="ctr"/>
            <a:r>
              <a:rPr lang="en-US"/>
              <a:t>500-999</a:t>
            </a:r>
          </a:p>
          <a:p>
            <a:pPr algn="ctr"/>
            <a:r>
              <a:rPr lang="en-US"/>
              <a:t>1 000-4 999</a:t>
            </a:r>
          </a:p>
        </p:txBody>
      </p:sp>
      <p:grpSp>
        <p:nvGrpSpPr>
          <p:cNvPr id="28" name="Group 4"/>
          <p:cNvGrpSpPr>
            <a:grpSpLocks/>
          </p:cNvGrpSpPr>
          <p:nvPr/>
        </p:nvGrpSpPr>
        <p:grpSpPr bwMode="auto">
          <a:xfrm>
            <a:off x="8156600" y="711185"/>
            <a:ext cx="773112" cy="617537"/>
            <a:chOff x="960" y="1088"/>
            <a:chExt cx="4176" cy="2504"/>
          </a:xfrm>
        </p:grpSpPr>
        <p:sp>
          <p:nvSpPr>
            <p:cNvPr id="29" name="Freeform 5"/>
            <p:cNvSpPr>
              <a:spLocks/>
            </p:cNvSpPr>
            <p:nvPr/>
          </p:nvSpPr>
          <p:spPr bwMode="auto">
            <a:xfrm>
              <a:off x="2024" y="1088"/>
              <a:ext cx="2048" cy="752"/>
            </a:xfrm>
            <a:custGeom>
              <a:avLst/>
              <a:gdLst/>
              <a:ahLst/>
              <a:cxnLst>
                <a:cxn ang="0">
                  <a:pos x="0" y="0"/>
                </a:cxn>
                <a:cxn ang="0">
                  <a:pos x="648" y="752"/>
                </a:cxn>
                <a:cxn ang="0">
                  <a:pos x="1392" y="752"/>
                </a:cxn>
                <a:cxn ang="0">
                  <a:pos x="2048" y="0"/>
                </a:cxn>
                <a:cxn ang="0">
                  <a:pos x="0" y="0"/>
                </a:cxn>
              </a:cxnLst>
              <a:rect l="0" t="0" r="r" b="b"/>
              <a:pathLst>
                <a:path w="2048" h="752">
                  <a:moveTo>
                    <a:pt x="0" y="0"/>
                  </a:moveTo>
                  <a:lnTo>
                    <a:pt x="648" y="752"/>
                  </a:lnTo>
                  <a:lnTo>
                    <a:pt x="1392" y="752"/>
                  </a:lnTo>
                  <a:lnTo>
                    <a:pt x="2048" y="0"/>
                  </a:lnTo>
                  <a:lnTo>
                    <a:pt x="0" y="0"/>
                  </a:lnTo>
                  <a:close/>
                </a:path>
              </a:pathLst>
            </a:custGeom>
            <a:solidFill>
              <a:schemeClr val="bg1"/>
            </a:solidFill>
            <a:ln w="12700">
              <a:solidFill>
                <a:srgbClr val="000000"/>
              </a:solidFill>
              <a:prstDash val="solid"/>
              <a:round/>
              <a:headEnd/>
              <a:tailEnd/>
            </a:ln>
          </p:spPr>
          <p:txBody>
            <a:bodyPr/>
            <a:lstStyle/>
            <a:p>
              <a:endParaRPr lang="en-US" dirty="0">
                <a:solidFill>
                  <a:srgbClr val="FF3300"/>
                </a:solidFill>
              </a:endParaRPr>
            </a:p>
          </p:txBody>
        </p:sp>
        <p:sp>
          <p:nvSpPr>
            <p:cNvPr id="30" name="Freeform 6"/>
            <p:cNvSpPr>
              <a:spLocks/>
            </p:cNvSpPr>
            <p:nvPr/>
          </p:nvSpPr>
          <p:spPr bwMode="auto">
            <a:xfrm>
              <a:off x="3480" y="1120"/>
              <a:ext cx="1656" cy="1184"/>
            </a:xfrm>
            <a:custGeom>
              <a:avLst/>
              <a:gdLst/>
              <a:ahLst/>
              <a:cxnLst>
                <a:cxn ang="0">
                  <a:pos x="648" y="0"/>
                </a:cxn>
                <a:cxn ang="0">
                  <a:pos x="1656" y="1184"/>
                </a:cxn>
                <a:cxn ang="0">
                  <a:pos x="352" y="1184"/>
                </a:cxn>
                <a:cxn ang="0">
                  <a:pos x="0" y="752"/>
                </a:cxn>
                <a:cxn ang="0">
                  <a:pos x="648" y="0"/>
                </a:cxn>
              </a:cxnLst>
              <a:rect l="0" t="0" r="r" b="b"/>
              <a:pathLst>
                <a:path w="1656" h="1184">
                  <a:moveTo>
                    <a:pt x="648" y="0"/>
                  </a:moveTo>
                  <a:lnTo>
                    <a:pt x="1656" y="1184"/>
                  </a:lnTo>
                  <a:lnTo>
                    <a:pt x="352" y="1184"/>
                  </a:lnTo>
                  <a:lnTo>
                    <a:pt x="0" y="752"/>
                  </a:lnTo>
                  <a:lnTo>
                    <a:pt x="648" y="0"/>
                  </a:lnTo>
                  <a:close/>
                </a:path>
              </a:pathLst>
            </a:custGeom>
            <a:solidFill>
              <a:schemeClr val="tx1">
                <a:lumMod val="75000"/>
                <a:lumOff val="25000"/>
              </a:schemeClr>
            </a:solidFill>
            <a:ln w="12700">
              <a:solidFill>
                <a:srgbClr val="000000"/>
              </a:solidFill>
              <a:prstDash val="solid"/>
              <a:round/>
              <a:headEnd/>
              <a:tailEnd/>
            </a:ln>
          </p:spPr>
          <p:txBody>
            <a:bodyPr/>
            <a:lstStyle/>
            <a:p>
              <a:endParaRPr lang="en-US"/>
            </a:p>
          </p:txBody>
        </p:sp>
        <p:sp>
          <p:nvSpPr>
            <p:cNvPr id="31" name="Freeform 7"/>
            <p:cNvSpPr>
              <a:spLocks/>
            </p:cNvSpPr>
            <p:nvPr/>
          </p:nvSpPr>
          <p:spPr bwMode="auto">
            <a:xfrm>
              <a:off x="2024" y="2840"/>
              <a:ext cx="2048" cy="752"/>
            </a:xfrm>
            <a:custGeom>
              <a:avLst/>
              <a:gdLst/>
              <a:ahLst/>
              <a:cxnLst>
                <a:cxn ang="0">
                  <a:pos x="0" y="752"/>
                </a:cxn>
                <a:cxn ang="0">
                  <a:pos x="648" y="0"/>
                </a:cxn>
                <a:cxn ang="0">
                  <a:pos x="1392" y="0"/>
                </a:cxn>
                <a:cxn ang="0">
                  <a:pos x="2048" y="752"/>
                </a:cxn>
                <a:cxn ang="0">
                  <a:pos x="0" y="752"/>
                </a:cxn>
              </a:cxnLst>
              <a:rect l="0" t="0" r="r" b="b"/>
              <a:pathLst>
                <a:path w="2048" h="752">
                  <a:moveTo>
                    <a:pt x="0" y="752"/>
                  </a:moveTo>
                  <a:lnTo>
                    <a:pt x="648" y="0"/>
                  </a:lnTo>
                  <a:lnTo>
                    <a:pt x="1392" y="0"/>
                  </a:lnTo>
                  <a:lnTo>
                    <a:pt x="2048" y="752"/>
                  </a:lnTo>
                  <a:lnTo>
                    <a:pt x="0" y="752"/>
                  </a:lnTo>
                  <a:close/>
                </a:path>
              </a:pathLst>
            </a:custGeom>
            <a:noFill/>
            <a:ln w="12700">
              <a:solidFill>
                <a:srgbClr val="000000"/>
              </a:solidFill>
              <a:prstDash val="solid"/>
              <a:round/>
              <a:headEnd/>
              <a:tailEnd/>
            </a:ln>
          </p:spPr>
          <p:txBody>
            <a:bodyPr/>
            <a:lstStyle/>
            <a:p>
              <a:endParaRPr lang="en-US"/>
            </a:p>
          </p:txBody>
        </p:sp>
        <p:sp>
          <p:nvSpPr>
            <p:cNvPr id="32" name="Freeform 8"/>
            <p:cNvSpPr>
              <a:spLocks/>
            </p:cNvSpPr>
            <p:nvPr/>
          </p:nvSpPr>
          <p:spPr bwMode="auto">
            <a:xfrm>
              <a:off x="960" y="1120"/>
              <a:ext cx="1656" cy="1184"/>
            </a:xfrm>
            <a:custGeom>
              <a:avLst/>
              <a:gdLst/>
              <a:ahLst/>
              <a:cxnLst>
                <a:cxn ang="0">
                  <a:pos x="1008" y="0"/>
                </a:cxn>
                <a:cxn ang="0">
                  <a:pos x="0" y="1184"/>
                </a:cxn>
                <a:cxn ang="0">
                  <a:pos x="1296" y="1184"/>
                </a:cxn>
                <a:cxn ang="0">
                  <a:pos x="1656" y="752"/>
                </a:cxn>
                <a:cxn ang="0">
                  <a:pos x="1008" y="0"/>
                </a:cxn>
              </a:cxnLst>
              <a:rect l="0" t="0" r="r" b="b"/>
              <a:pathLst>
                <a:path w="1656" h="1184">
                  <a:moveTo>
                    <a:pt x="1008" y="0"/>
                  </a:moveTo>
                  <a:lnTo>
                    <a:pt x="0" y="1184"/>
                  </a:lnTo>
                  <a:lnTo>
                    <a:pt x="1296" y="1184"/>
                  </a:lnTo>
                  <a:lnTo>
                    <a:pt x="1656" y="752"/>
                  </a:lnTo>
                  <a:lnTo>
                    <a:pt x="1008" y="0"/>
                  </a:lnTo>
                  <a:close/>
                </a:path>
              </a:pathLst>
            </a:custGeom>
            <a:noFill/>
            <a:ln w="12700">
              <a:solidFill>
                <a:srgbClr val="000000"/>
              </a:solidFill>
              <a:prstDash val="solid"/>
              <a:round/>
              <a:headEnd/>
              <a:tailEnd/>
            </a:ln>
          </p:spPr>
          <p:txBody>
            <a:bodyPr/>
            <a:lstStyle/>
            <a:p>
              <a:endParaRPr lang="en-US"/>
            </a:p>
          </p:txBody>
        </p:sp>
        <p:sp>
          <p:nvSpPr>
            <p:cNvPr id="33" name="Freeform 9"/>
            <p:cNvSpPr>
              <a:spLocks/>
            </p:cNvSpPr>
            <p:nvPr/>
          </p:nvSpPr>
          <p:spPr bwMode="auto">
            <a:xfrm>
              <a:off x="3480" y="2376"/>
              <a:ext cx="1656" cy="1184"/>
            </a:xfrm>
            <a:custGeom>
              <a:avLst/>
              <a:gdLst/>
              <a:ahLst/>
              <a:cxnLst>
                <a:cxn ang="0">
                  <a:pos x="648" y="1184"/>
                </a:cxn>
                <a:cxn ang="0">
                  <a:pos x="1656" y="0"/>
                </a:cxn>
                <a:cxn ang="0">
                  <a:pos x="352" y="0"/>
                </a:cxn>
                <a:cxn ang="0">
                  <a:pos x="0" y="432"/>
                </a:cxn>
                <a:cxn ang="0">
                  <a:pos x="648" y="1184"/>
                </a:cxn>
              </a:cxnLst>
              <a:rect l="0" t="0" r="r" b="b"/>
              <a:pathLst>
                <a:path w="1656" h="1184">
                  <a:moveTo>
                    <a:pt x="648" y="1184"/>
                  </a:moveTo>
                  <a:lnTo>
                    <a:pt x="1656" y="0"/>
                  </a:lnTo>
                  <a:lnTo>
                    <a:pt x="352" y="0"/>
                  </a:lnTo>
                  <a:lnTo>
                    <a:pt x="0" y="432"/>
                  </a:lnTo>
                  <a:lnTo>
                    <a:pt x="648" y="1184"/>
                  </a:lnTo>
                  <a:close/>
                </a:path>
              </a:pathLst>
            </a:custGeom>
            <a:noFill/>
            <a:ln w="12700">
              <a:solidFill>
                <a:srgbClr val="000000"/>
              </a:solidFill>
              <a:prstDash val="solid"/>
              <a:round/>
              <a:headEnd/>
              <a:tailEnd/>
            </a:ln>
          </p:spPr>
          <p:txBody>
            <a:bodyPr/>
            <a:lstStyle/>
            <a:p>
              <a:endParaRPr lang="en-US"/>
            </a:p>
          </p:txBody>
        </p:sp>
        <p:sp>
          <p:nvSpPr>
            <p:cNvPr id="34" name="Freeform 10"/>
            <p:cNvSpPr>
              <a:spLocks/>
            </p:cNvSpPr>
            <p:nvPr/>
          </p:nvSpPr>
          <p:spPr bwMode="auto">
            <a:xfrm>
              <a:off x="960" y="2376"/>
              <a:ext cx="1656" cy="1184"/>
            </a:xfrm>
            <a:custGeom>
              <a:avLst/>
              <a:gdLst/>
              <a:ahLst/>
              <a:cxnLst>
                <a:cxn ang="0">
                  <a:pos x="1008" y="1184"/>
                </a:cxn>
                <a:cxn ang="0">
                  <a:pos x="0" y="0"/>
                </a:cxn>
                <a:cxn ang="0">
                  <a:pos x="1296" y="0"/>
                </a:cxn>
                <a:cxn ang="0">
                  <a:pos x="1656" y="432"/>
                </a:cxn>
                <a:cxn ang="0">
                  <a:pos x="1008" y="1184"/>
                </a:cxn>
              </a:cxnLst>
              <a:rect l="0" t="0" r="r" b="b"/>
              <a:pathLst>
                <a:path w="1656" h="1184">
                  <a:moveTo>
                    <a:pt x="1008" y="1184"/>
                  </a:moveTo>
                  <a:lnTo>
                    <a:pt x="0" y="0"/>
                  </a:lnTo>
                  <a:lnTo>
                    <a:pt x="1296" y="0"/>
                  </a:lnTo>
                  <a:lnTo>
                    <a:pt x="1656" y="432"/>
                  </a:lnTo>
                  <a:lnTo>
                    <a:pt x="1008" y="1184"/>
                  </a:lnTo>
                  <a:close/>
                </a:path>
              </a:pathLst>
            </a:custGeom>
            <a:noFill/>
            <a:ln w="12700">
              <a:solidFill>
                <a:srgbClr val="000000"/>
              </a:solidFill>
              <a:prstDash val="solid"/>
              <a:round/>
              <a:headEnd/>
              <a:tailEnd/>
            </a:ln>
          </p:spPr>
          <p:txBody>
            <a:bodyPr/>
            <a:lstStyle/>
            <a:p>
              <a:endParaRPr lang="en-US"/>
            </a:p>
          </p:txBody>
        </p:sp>
      </p:grpSp>
      <p:sp>
        <p:nvSpPr>
          <p:cNvPr id="35" name="Text Box 12"/>
          <p:cNvSpPr txBox="1">
            <a:spLocks noChangeArrowheads="1"/>
          </p:cNvSpPr>
          <p:nvPr/>
        </p:nvSpPr>
        <p:spPr bwMode="auto">
          <a:xfrm>
            <a:off x="376238" y="6473825"/>
            <a:ext cx="1646237" cy="274638"/>
          </a:xfrm>
          <a:prstGeom prst="rect">
            <a:avLst/>
          </a:prstGeom>
          <a:noFill/>
          <a:ln w="9525">
            <a:noFill/>
            <a:miter lim="800000"/>
            <a:headEnd/>
            <a:tailEnd/>
          </a:ln>
          <a:effectLst/>
        </p:spPr>
        <p:txBody>
          <a:bodyPr wrap="none">
            <a:spAutoFit/>
          </a:bodyPr>
          <a:lstStyle/>
          <a:p>
            <a:r>
              <a:rPr lang="en-US" sz="1200" i="1" dirty="0"/>
              <a:t>Source : Oslo Manual</a:t>
            </a:r>
          </a:p>
        </p:txBody>
      </p:sp>
      <p:sp>
        <p:nvSpPr>
          <p:cNvPr id="36" name="Text Box 12"/>
          <p:cNvSpPr txBox="1">
            <a:spLocks noChangeArrowheads="1"/>
          </p:cNvSpPr>
          <p:nvPr/>
        </p:nvSpPr>
        <p:spPr bwMode="auto">
          <a:xfrm>
            <a:off x="4786314" y="6511948"/>
            <a:ext cx="1273810" cy="276999"/>
          </a:xfrm>
          <a:prstGeom prst="rect">
            <a:avLst/>
          </a:prstGeom>
          <a:noFill/>
          <a:ln w="9525">
            <a:noFill/>
            <a:miter lim="800000"/>
            <a:headEnd/>
            <a:tailEnd/>
          </a:ln>
          <a:effectLst/>
        </p:spPr>
        <p:txBody>
          <a:bodyPr wrap="none">
            <a:spAutoFit/>
          </a:bodyPr>
          <a:lstStyle/>
          <a:p>
            <a:r>
              <a:rPr lang="en-US" sz="1200" i="1" dirty="0" smtClean="0"/>
              <a:t>(*): Cf. Annex  1</a:t>
            </a:r>
            <a:endParaRPr lang="en-US" sz="1200" i="1" dirty="0"/>
          </a:p>
        </p:txBody>
      </p:sp>
      <p:sp>
        <p:nvSpPr>
          <p:cNvPr id="38" name="Slide Number Placeholder 37"/>
          <p:cNvSpPr>
            <a:spLocks noGrp="1"/>
          </p:cNvSpPr>
          <p:nvPr>
            <p:ph type="sldNum" sz="quarter" idx="12"/>
          </p:nvPr>
        </p:nvSpPr>
        <p:spPr/>
        <p:txBody>
          <a:bodyPr/>
          <a:lstStyle/>
          <a:p>
            <a:fld id="{0DCB9EF9-F072-4F9E-9A3D-18A23E5BECAB}"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Diagram 14"/>
          <p:cNvGraphicFramePr/>
          <p:nvPr/>
        </p:nvGraphicFramePr>
        <p:xfrm>
          <a:off x="457200" y="701656"/>
          <a:ext cx="7498080" cy="640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9939" name="Rectangle 3"/>
          <p:cNvSpPr>
            <a:spLocks noGrp="1" noChangeArrowheads="1"/>
          </p:cNvSpPr>
          <p:nvPr>
            <p:ph idx="1"/>
          </p:nvPr>
        </p:nvSpPr>
        <p:spPr>
          <a:xfrm>
            <a:off x="539750" y="2346327"/>
            <a:ext cx="8229600" cy="4154507"/>
          </a:xfrm>
        </p:spPr>
        <p:txBody>
          <a:bodyPr>
            <a:normAutofit/>
          </a:bodyPr>
          <a:lstStyle/>
          <a:p>
            <a:pPr>
              <a:lnSpc>
                <a:spcPct val="80000"/>
              </a:lnSpc>
            </a:pPr>
            <a:r>
              <a:rPr lang="en-US" sz="1800" dirty="0">
                <a:latin typeface="Arial" pitchFamily="34" charset="0"/>
                <a:cs typeface="Arial" pitchFamily="34" charset="0"/>
              </a:rPr>
              <a:t>40 enterprise interviews will be scheduled</a:t>
            </a:r>
          </a:p>
          <a:p>
            <a:pPr>
              <a:lnSpc>
                <a:spcPct val="80000"/>
              </a:lnSpc>
              <a:buFontTx/>
              <a:buNone/>
            </a:pPr>
            <a:endParaRPr lang="en-US" sz="1800" dirty="0">
              <a:latin typeface="Arial" pitchFamily="34" charset="0"/>
              <a:cs typeface="Arial" pitchFamily="34" charset="0"/>
            </a:endParaRPr>
          </a:p>
          <a:p>
            <a:pPr>
              <a:lnSpc>
                <a:spcPct val="80000"/>
              </a:lnSpc>
            </a:pPr>
            <a:r>
              <a:rPr lang="en-US" sz="1800" dirty="0">
                <a:latin typeface="Arial" pitchFamily="34" charset="0"/>
                <a:cs typeface="Arial" pitchFamily="34" charset="0"/>
              </a:rPr>
              <a:t>Although the results of this analysis will not be statistically relevant, the sample is large enough to </a:t>
            </a:r>
            <a:r>
              <a:rPr lang="en-US" sz="1800" b="1" dirty="0">
                <a:latin typeface="Arial" pitchFamily="34" charset="0"/>
                <a:cs typeface="Arial" pitchFamily="34" charset="0"/>
              </a:rPr>
              <a:t>validate the efficiency of the survey instrument </a:t>
            </a:r>
            <a:r>
              <a:rPr lang="en-US" sz="1800" dirty="0">
                <a:latin typeface="Arial" pitchFamily="34" charset="0"/>
                <a:cs typeface="Arial" pitchFamily="34" charset="0"/>
              </a:rPr>
              <a:t>(Questionnaire)</a:t>
            </a:r>
          </a:p>
          <a:p>
            <a:pPr>
              <a:lnSpc>
                <a:spcPct val="80000"/>
              </a:lnSpc>
            </a:pPr>
            <a:endParaRPr lang="en-US" sz="1800" dirty="0">
              <a:latin typeface="Arial" pitchFamily="34" charset="0"/>
              <a:cs typeface="Arial" pitchFamily="34" charset="0"/>
            </a:endParaRPr>
          </a:p>
          <a:p>
            <a:pPr>
              <a:lnSpc>
                <a:spcPct val="80000"/>
              </a:lnSpc>
            </a:pPr>
            <a:r>
              <a:rPr lang="en-US" sz="1800" dirty="0" smtClean="0">
                <a:latin typeface="Arial" pitchFamily="34" charset="0"/>
                <a:cs typeface="Arial" pitchFamily="34" charset="0"/>
              </a:rPr>
              <a:t>The </a:t>
            </a:r>
            <a:r>
              <a:rPr lang="en-US" sz="1800" dirty="0">
                <a:latin typeface="Arial" pitchFamily="34" charset="0"/>
                <a:cs typeface="Arial" pitchFamily="34" charset="0"/>
              </a:rPr>
              <a:t>priority will </a:t>
            </a:r>
            <a:r>
              <a:rPr lang="en-US" sz="1800">
                <a:latin typeface="Arial" pitchFamily="34" charset="0"/>
                <a:cs typeface="Arial" pitchFamily="34" charset="0"/>
              </a:rPr>
              <a:t>be </a:t>
            </a:r>
            <a:r>
              <a:rPr lang="en-US" sz="1800" smtClean="0">
                <a:latin typeface="Arial" pitchFamily="34" charset="0"/>
                <a:cs typeface="Arial" pitchFamily="34" charset="0"/>
              </a:rPr>
              <a:t>on </a:t>
            </a:r>
            <a:r>
              <a:rPr lang="en-US" sz="1800" dirty="0">
                <a:latin typeface="Arial" pitchFamily="34" charset="0"/>
                <a:cs typeface="Arial" pitchFamily="34" charset="0"/>
              </a:rPr>
              <a:t>the most innovation-centric sectors that will not necessarily be representative of RA economy as a whole :</a:t>
            </a:r>
          </a:p>
          <a:p>
            <a:pPr lvl="1">
              <a:lnSpc>
                <a:spcPct val="80000"/>
              </a:lnSpc>
            </a:pPr>
            <a:r>
              <a:rPr lang="en-US" sz="1800" b="1" dirty="0">
                <a:solidFill>
                  <a:schemeClr val="tx1"/>
                </a:solidFill>
                <a:latin typeface="Arial" pitchFamily="34" charset="0"/>
                <a:cs typeface="Arial" pitchFamily="34" charset="0"/>
              </a:rPr>
              <a:t>80% of respondents will be in ICT and engineering sectors </a:t>
            </a:r>
            <a:r>
              <a:rPr lang="en-US" sz="1800" dirty="0">
                <a:solidFill>
                  <a:schemeClr val="tx1"/>
                </a:solidFill>
                <a:latin typeface="Arial" pitchFamily="34" charset="0"/>
                <a:cs typeface="Arial" pitchFamily="34" charset="0"/>
              </a:rPr>
              <a:t>(approx 30 companies) as they are clearly the most innovation-intensive sectors and by nature, have the data required to test the questionnaire</a:t>
            </a:r>
          </a:p>
          <a:p>
            <a:pPr lvl="1">
              <a:lnSpc>
                <a:spcPct val="80000"/>
              </a:lnSpc>
            </a:pPr>
            <a:r>
              <a:rPr lang="en-US" sz="1800" b="1" dirty="0">
                <a:solidFill>
                  <a:schemeClr val="tx1"/>
                </a:solidFill>
                <a:latin typeface="Arial" pitchFamily="34" charset="0"/>
                <a:cs typeface="Arial" pitchFamily="34" charset="0"/>
              </a:rPr>
              <a:t>20% of respondents will be in non-ICT sectors </a:t>
            </a:r>
            <a:r>
              <a:rPr lang="en-US" sz="1800" dirty="0">
                <a:solidFill>
                  <a:schemeClr val="tx1"/>
                </a:solidFill>
                <a:latin typeface="Arial" pitchFamily="34" charset="0"/>
                <a:cs typeface="Arial" pitchFamily="34" charset="0"/>
              </a:rPr>
              <a:t>(approx. 10 companies) to test the validity of the questionnaire in other contexts</a:t>
            </a:r>
          </a:p>
          <a:p>
            <a:pPr lvl="1">
              <a:lnSpc>
                <a:spcPct val="80000"/>
              </a:lnSpc>
            </a:pPr>
            <a:endParaRPr lang="en-US" sz="1800" dirty="0">
              <a:latin typeface="Arial" pitchFamily="34" charset="0"/>
              <a:cs typeface="Arial" pitchFamily="34" charset="0"/>
            </a:endParaRPr>
          </a:p>
          <a:p>
            <a:pPr>
              <a:lnSpc>
                <a:spcPct val="80000"/>
              </a:lnSpc>
            </a:pPr>
            <a:r>
              <a:rPr lang="en-US" sz="1800" dirty="0">
                <a:latin typeface="Arial" pitchFamily="34" charset="0"/>
                <a:cs typeface="Arial" pitchFamily="34" charset="0"/>
              </a:rPr>
              <a:t>The selection of the sectors and companies will be detailed in chapter 6 of this presentation.</a:t>
            </a:r>
          </a:p>
        </p:txBody>
      </p:sp>
      <p:grpSp>
        <p:nvGrpSpPr>
          <p:cNvPr id="16" name="Group 4"/>
          <p:cNvGrpSpPr>
            <a:grpSpLocks/>
          </p:cNvGrpSpPr>
          <p:nvPr/>
        </p:nvGrpSpPr>
        <p:grpSpPr bwMode="auto">
          <a:xfrm>
            <a:off x="8156600" y="711185"/>
            <a:ext cx="773112" cy="617537"/>
            <a:chOff x="960" y="1088"/>
            <a:chExt cx="4176" cy="2504"/>
          </a:xfrm>
        </p:grpSpPr>
        <p:sp>
          <p:nvSpPr>
            <p:cNvPr id="17" name="Freeform 5"/>
            <p:cNvSpPr>
              <a:spLocks/>
            </p:cNvSpPr>
            <p:nvPr/>
          </p:nvSpPr>
          <p:spPr bwMode="auto">
            <a:xfrm>
              <a:off x="2024" y="1088"/>
              <a:ext cx="2048" cy="752"/>
            </a:xfrm>
            <a:custGeom>
              <a:avLst/>
              <a:gdLst/>
              <a:ahLst/>
              <a:cxnLst>
                <a:cxn ang="0">
                  <a:pos x="0" y="0"/>
                </a:cxn>
                <a:cxn ang="0">
                  <a:pos x="648" y="752"/>
                </a:cxn>
                <a:cxn ang="0">
                  <a:pos x="1392" y="752"/>
                </a:cxn>
                <a:cxn ang="0">
                  <a:pos x="2048" y="0"/>
                </a:cxn>
                <a:cxn ang="0">
                  <a:pos x="0" y="0"/>
                </a:cxn>
              </a:cxnLst>
              <a:rect l="0" t="0" r="r" b="b"/>
              <a:pathLst>
                <a:path w="2048" h="752">
                  <a:moveTo>
                    <a:pt x="0" y="0"/>
                  </a:moveTo>
                  <a:lnTo>
                    <a:pt x="648" y="752"/>
                  </a:lnTo>
                  <a:lnTo>
                    <a:pt x="1392" y="752"/>
                  </a:lnTo>
                  <a:lnTo>
                    <a:pt x="2048" y="0"/>
                  </a:lnTo>
                  <a:lnTo>
                    <a:pt x="0" y="0"/>
                  </a:lnTo>
                  <a:close/>
                </a:path>
              </a:pathLst>
            </a:custGeom>
            <a:solidFill>
              <a:schemeClr val="bg1"/>
            </a:solidFill>
            <a:ln w="12700">
              <a:solidFill>
                <a:srgbClr val="000000"/>
              </a:solidFill>
              <a:prstDash val="solid"/>
              <a:round/>
              <a:headEnd/>
              <a:tailEnd/>
            </a:ln>
          </p:spPr>
          <p:txBody>
            <a:bodyPr/>
            <a:lstStyle/>
            <a:p>
              <a:endParaRPr lang="en-US" dirty="0">
                <a:solidFill>
                  <a:srgbClr val="FF3300"/>
                </a:solidFill>
              </a:endParaRPr>
            </a:p>
          </p:txBody>
        </p:sp>
        <p:sp>
          <p:nvSpPr>
            <p:cNvPr id="18" name="Freeform 6"/>
            <p:cNvSpPr>
              <a:spLocks/>
            </p:cNvSpPr>
            <p:nvPr/>
          </p:nvSpPr>
          <p:spPr bwMode="auto">
            <a:xfrm>
              <a:off x="3480" y="1120"/>
              <a:ext cx="1656" cy="1184"/>
            </a:xfrm>
            <a:custGeom>
              <a:avLst/>
              <a:gdLst/>
              <a:ahLst/>
              <a:cxnLst>
                <a:cxn ang="0">
                  <a:pos x="648" y="0"/>
                </a:cxn>
                <a:cxn ang="0">
                  <a:pos x="1656" y="1184"/>
                </a:cxn>
                <a:cxn ang="0">
                  <a:pos x="352" y="1184"/>
                </a:cxn>
                <a:cxn ang="0">
                  <a:pos x="0" y="752"/>
                </a:cxn>
                <a:cxn ang="0">
                  <a:pos x="648" y="0"/>
                </a:cxn>
              </a:cxnLst>
              <a:rect l="0" t="0" r="r" b="b"/>
              <a:pathLst>
                <a:path w="1656" h="1184">
                  <a:moveTo>
                    <a:pt x="648" y="0"/>
                  </a:moveTo>
                  <a:lnTo>
                    <a:pt x="1656" y="1184"/>
                  </a:lnTo>
                  <a:lnTo>
                    <a:pt x="352" y="1184"/>
                  </a:lnTo>
                  <a:lnTo>
                    <a:pt x="0" y="752"/>
                  </a:lnTo>
                  <a:lnTo>
                    <a:pt x="648" y="0"/>
                  </a:lnTo>
                  <a:close/>
                </a:path>
              </a:pathLst>
            </a:custGeom>
            <a:solidFill>
              <a:schemeClr val="tx1">
                <a:lumMod val="75000"/>
                <a:lumOff val="25000"/>
              </a:schemeClr>
            </a:solidFill>
            <a:ln w="12700">
              <a:solidFill>
                <a:srgbClr val="000000"/>
              </a:solidFill>
              <a:prstDash val="solid"/>
              <a:round/>
              <a:headEnd/>
              <a:tailEnd/>
            </a:ln>
          </p:spPr>
          <p:txBody>
            <a:bodyPr/>
            <a:lstStyle/>
            <a:p>
              <a:endParaRPr lang="en-US"/>
            </a:p>
          </p:txBody>
        </p:sp>
        <p:sp>
          <p:nvSpPr>
            <p:cNvPr id="19" name="Freeform 7"/>
            <p:cNvSpPr>
              <a:spLocks/>
            </p:cNvSpPr>
            <p:nvPr/>
          </p:nvSpPr>
          <p:spPr bwMode="auto">
            <a:xfrm>
              <a:off x="2024" y="2840"/>
              <a:ext cx="2048" cy="752"/>
            </a:xfrm>
            <a:custGeom>
              <a:avLst/>
              <a:gdLst/>
              <a:ahLst/>
              <a:cxnLst>
                <a:cxn ang="0">
                  <a:pos x="0" y="752"/>
                </a:cxn>
                <a:cxn ang="0">
                  <a:pos x="648" y="0"/>
                </a:cxn>
                <a:cxn ang="0">
                  <a:pos x="1392" y="0"/>
                </a:cxn>
                <a:cxn ang="0">
                  <a:pos x="2048" y="752"/>
                </a:cxn>
                <a:cxn ang="0">
                  <a:pos x="0" y="752"/>
                </a:cxn>
              </a:cxnLst>
              <a:rect l="0" t="0" r="r" b="b"/>
              <a:pathLst>
                <a:path w="2048" h="752">
                  <a:moveTo>
                    <a:pt x="0" y="752"/>
                  </a:moveTo>
                  <a:lnTo>
                    <a:pt x="648" y="0"/>
                  </a:lnTo>
                  <a:lnTo>
                    <a:pt x="1392" y="0"/>
                  </a:lnTo>
                  <a:lnTo>
                    <a:pt x="2048" y="752"/>
                  </a:lnTo>
                  <a:lnTo>
                    <a:pt x="0" y="752"/>
                  </a:lnTo>
                  <a:close/>
                </a:path>
              </a:pathLst>
            </a:custGeom>
            <a:noFill/>
            <a:ln w="12700">
              <a:solidFill>
                <a:srgbClr val="000000"/>
              </a:solidFill>
              <a:prstDash val="solid"/>
              <a:round/>
              <a:headEnd/>
              <a:tailEnd/>
            </a:ln>
          </p:spPr>
          <p:txBody>
            <a:bodyPr/>
            <a:lstStyle/>
            <a:p>
              <a:endParaRPr lang="en-US"/>
            </a:p>
          </p:txBody>
        </p:sp>
        <p:sp>
          <p:nvSpPr>
            <p:cNvPr id="20" name="Freeform 8"/>
            <p:cNvSpPr>
              <a:spLocks/>
            </p:cNvSpPr>
            <p:nvPr/>
          </p:nvSpPr>
          <p:spPr bwMode="auto">
            <a:xfrm>
              <a:off x="960" y="1120"/>
              <a:ext cx="1656" cy="1184"/>
            </a:xfrm>
            <a:custGeom>
              <a:avLst/>
              <a:gdLst/>
              <a:ahLst/>
              <a:cxnLst>
                <a:cxn ang="0">
                  <a:pos x="1008" y="0"/>
                </a:cxn>
                <a:cxn ang="0">
                  <a:pos x="0" y="1184"/>
                </a:cxn>
                <a:cxn ang="0">
                  <a:pos x="1296" y="1184"/>
                </a:cxn>
                <a:cxn ang="0">
                  <a:pos x="1656" y="752"/>
                </a:cxn>
                <a:cxn ang="0">
                  <a:pos x="1008" y="0"/>
                </a:cxn>
              </a:cxnLst>
              <a:rect l="0" t="0" r="r" b="b"/>
              <a:pathLst>
                <a:path w="1656" h="1184">
                  <a:moveTo>
                    <a:pt x="1008" y="0"/>
                  </a:moveTo>
                  <a:lnTo>
                    <a:pt x="0" y="1184"/>
                  </a:lnTo>
                  <a:lnTo>
                    <a:pt x="1296" y="1184"/>
                  </a:lnTo>
                  <a:lnTo>
                    <a:pt x="1656" y="752"/>
                  </a:lnTo>
                  <a:lnTo>
                    <a:pt x="1008" y="0"/>
                  </a:lnTo>
                  <a:close/>
                </a:path>
              </a:pathLst>
            </a:custGeom>
            <a:noFill/>
            <a:ln w="12700">
              <a:solidFill>
                <a:srgbClr val="000000"/>
              </a:solidFill>
              <a:prstDash val="solid"/>
              <a:round/>
              <a:headEnd/>
              <a:tailEnd/>
            </a:ln>
          </p:spPr>
          <p:txBody>
            <a:bodyPr/>
            <a:lstStyle/>
            <a:p>
              <a:endParaRPr lang="en-US"/>
            </a:p>
          </p:txBody>
        </p:sp>
        <p:sp>
          <p:nvSpPr>
            <p:cNvPr id="21" name="Freeform 9"/>
            <p:cNvSpPr>
              <a:spLocks/>
            </p:cNvSpPr>
            <p:nvPr/>
          </p:nvSpPr>
          <p:spPr bwMode="auto">
            <a:xfrm>
              <a:off x="3480" y="2376"/>
              <a:ext cx="1656" cy="1184"/>
            </a:xfrm>
            <a:custGeom>
              <a:avLst/>
              <a:gdLst/>
              <a:ahLst/>
              <a:cxnLst>
                <a:cxn ang="0">
                  <a:pos x="648" y="1184"/>
                </a:cxn>
                <a:cxn ang="0">
                  <a:pos x="1656" y="0"/>
                </a:cxn>
                <a:cxn ang="0">
                  <a:pos x="352" y="0"/>
                </a:cxn>
                <a:cxn ang="0">
                  <a:pos x="0" y="432"/>
                </a:cxn>
                <a:cxn ang="0">
                  <a:pos x="648" y="1184"/>
                </a:cxn>
              </a:cxnLst>
              <a:rect l="0" t="0" r="r" b="b"/>
              <a:pathLst>
                <a:path w="1656" h="1184">
                  <a:moveTo>
                    <a:pt x="648" y="1184"/>
                  </a:moveTo>
                  <a:lnTo>
                    <a:pt x="1656" y="0"/>
                  </a:lnTo>
                  <a:lnTo>
                    <a:pt x="352" y="0"/>
                  </a:lnTo>
                  <a:lnTo>
                    <a:pt x="0" y="432"/>
                  </a:lnTo>
                  <a:lnTo>
                    <a:pt x="648" y="1184"/>
                  </a:lnTo>
                  <a:close/>
                </a:path>
              </a:pathLst>
            </a:custGeom>
            <a:noFill/>
            <a:ln w="12700">
              <a:solidFill>
                <a:srgbClr val="000000"/>
              </a:solidFill>
              <a:prstDash val="solid"/>
              <a:round/>
              <a:headEnd/>
              <a:tailEnd/>
            </a:ln>
          </p:spPr>
          <p:txBody>
            <a:bodyPr/>
            <a:lstStyle/>
            <a:p>
              <a:endParaRPr lang="en-US"/>
            </a:p>
          </p:txBody>
        </p:sp>
        <p:sp>
          <p:nvSpPr>
            <p:cNvPr id="22" name="Freeform 10"/>
            <p:cNvSpPr>
              <a:spLocks/>
            </p:cNvSpPr>
            <p:nvPr/>
          </p:nvSpPr>
          <p:spPr bwMode="auto">
            <a:xfrm>
              <a:off x="960" y="2376"/>
              <a:ext cx="1656" cy="1184"/>
            </a:xfrm>
            <a:custGeom>
              <a:avLst/>
              <a:gdLst/>
              <a:ahLst/>
              <a:cxnLst>
                <a:cxn ang="0">
                  <a:pos x="1008" y="1184"/>
                </a:cxn>
                <a:cxn ang="0">
                  <a:pos x="0" y="0"/>
                </a:cxn>
                <a:cxn ang="0">
                  <a:pos x="1296" y="0"/>
                </a:cxn>
                <a:cxn ang="0">
                  <a:pos x="1656" y="432"/>
                </a:cxn>
                <a:cxn ang="0">
                  <a:pos x="1008" y="1184"/>
                </a:cxn>
              </a:cxnLst>
              <a:rect l="0" t="0" r="r" b="b"/>
              <a:pathLst>
                <a:path w="1656" h="1184">
                  <a:moveTo>
                    <a:pt x="1008" y="1184"/>
                  </a:moveTo>
                  <a:lnTo>
                    <a:pt x="0" y="0"/>
                  </a:lnTo>
                  <a:lnTo>
                    <a:pt x="1296" y="0"/>
                  </a:lnTo>
                  <a:lnTo>
                    <a:pt x="1656" y="432"/>
                  </a:lnTo>
                  <a:lnTo>
                    <a:pt x="1008" y="1184"/>
                  </a:lnTo>
                  <a:close/>
                </a:path>
              </a:pathLst>
            </a:custGeom>
            <a:noFill/>
            <a:ln w="12700">
              <a:solidFill>
                <a:srgbClr val="000000"/>
              </a:solidFill>
              <a:prstDash val="solid"/>
              <a:round/>
              <a:headEnd/>
              <a:tailEnd/>
            </a:ln>
          </p:spPr>
          <p:txBody>
            <a:bodyPr/>
            <a:lstStyle/>
            <a:p>
              <a:endParaRPr lang="en-US"/>
            </a:p>
          </p:txBody>
        </p:sp>
      </p:grpSp>
      <p:sp>
        <p:nvSpPr>
          <p:cNvPr id="23" name="Rectangle 19"/>
          <p:cNvSpPr>
            <a:spLocks noChangeArrowheads="1"/>
          </p:cNvSpPr>
          <p:nvPr/>
        </p:nvSpPr>
        <p:spPr bwMode="auto">
          <a:xfrm>
            <a:off x="3851275" y="1492236"/>
            <a:ext cx="1439863" cy="576262"/>
          </a:xfrm>
          <a:prstGeom prst="rect">
            <a:avLst/>
          </a:prstGeom>
          <a:solidFill>
            <a:srgbClr val="DDDDDD"/>
          </a:solidFill>
          <a:ln w="12700">
            <a:noFill/>
            <a:miter lim="800000"/>
            <a:headEnd/>
            <a:tailEnd/>
          </a:ln>
          <a:effectLst>
            <a:outerShdw dist="71842" dir="2700000" algn="ctr" rotWithShape="0">
              <a:srgbClr val="808080"/>
            </a:outerShdw>
          </a:effectLst>
        </p:spPr>
        <p:txBody>
          <a:bodyPr/>
          <a:lstStyle/>
          <a:p>
            <a:pPr algn="ctr"/>
            <a:r>
              <a:rPr lang="en-US" sz="1400" b="1" dirty="0"/>
              <a:t>PILOT PROJECT</a:t>
            </a:r>
          </a:p>
        </p:txBody>
      </p:sp>
      <p:sp>
        <p:nvSpPr>
          <p:cNvPr id="24" name="Rectangle 20"/>
          <p:cNvSpPr>
            <a:spLocks noChangeArrowheads="1"/>
          </p:cNvSpPr>
          <p:nvPr/>
        </p:nvSpPr>
        <p:spPr bwMode="auto">
          <a:xfrm>
            <a:off x="3779838" y="1438275"/>
            <a:ext cx="255587" cy="184666"/>
          </a:xfrm>
          <a:prstGeom prst="rect">
            <a:avLst/>
          </a:prstGeom>
          <a:solidFill>
            <a:schemeClr val="tx1">
              <a:lumMod val="75000"/>
              <a:lumOff val="25000"/>
            </a:schemeClr>
          </a:solidFill>
          <a:ln w="9525">
            <a:noFill/>
            <a:miter lim="800000"/>
            <a:headEnd/>
            <a:tailEnd/>
          </a:ln>
        </p:spPr>
        <p:txBody>
          <a:bodyPr lIns="0" tIns="0" rIns="0" bIns="0">
            <a:spAutoFit/>
          </a:bodyPr>
          <a:lstStyle/>
          <a:p>
            <a:pPr algn="ctr" eaLnBrk="0" hangingPunct="0"/>
            <a:r>
              <a:rPr lang="en-GB" altLang="en-GB" sz="1200" b="1" dirty="0">
                <a:solidFill>
                  <a:schemeClr val="bg1"/>
                </a:solidFill>
                <a:latin typeface="Helvetica" pitchFamily="34" charset="0"/>
              </a:rPr>
              <a:t>1</a:t>
            </a:r>
            <a:endParaRPr lang="en-GB" altLang="en-GB" sz="1200" dirty="0">
              <a:solidFill>
                <a:schemeClr val="bg1"/>
              </a:solidFill>
            </a:endParaRPr>
          </a:p>
        </p:txBody>
      </p:sp>
      <p:sp>
        <p:nvSpPr>
          <p:cNvPr id="26" name="Slide Number Placeholder 25"/>
          <p:cNvSpPr>
            <a:spLocks noGrp="1"/>
          </p:cNvSpPr>
          <p:nvPr>
            <p:ph type="sldNum" sz="quarter" idx="12"/>
          </p:nvPr>
        </p:nvSpPr>
        <p:spPr/>
        <p:txBody>
          <a:bodyPr/>
          <a:lstStyle/>
          <a:p>
            <a:fld id="{0DCB9EF9-F072-4F9E-9A3D-18A23E5BECAB}"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Diagram 13"/>
          <p:cNvGraphicFramePr/>
          <p:nvPr/>
        </p:nvGraphicFramePr>
        <p:xfrm>
          <a:off x="457200" y="701656"/>
          <a:ext cx="7498080" cy="640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6098" name="Rectangle 18"/>
          <p:cNvSpPr>
            <a:spLocks noGrp="1" noChangeArrowheads="1"/>
          </p:cNvSpPr>
          <p:nvPr>
            <p:ph idx="1"/>
          </p:nvPr>
        </p:nvSpPr>
        <p:spPr>
          <a:xfrm>
            <a:off x="468313" y="2198688"/>
            <a:ext cx="8229600" cy="4302146"/>
          </a:xfrm>
          <a:noFill/>
          <a:ln/>
        </p:spPr>
        <p:txBody>
          <a:bodyPr>
            <a:normAutofit/>
          </a:bodyPr>
          <a:lstStyle/>
          <a:p>
            <a:pPr>
              <a:lnSpc>
                <a:spcPct val="80000"/>
              </a:lnSpc>
            </a:pPr>
            <a:endParaRPr lang="en-US" sz="1800" dirty="0" smtClean="0">
              <a:latin typeface="Arial" pitchFamily="34" charset="0"/>
              <a:cs typeface="Arial" pitchFamily="34" charset="0"/>
            </a:endParaRPr>
          </a:p>
          <a:p>
            <a:pPr>
              <a:lnSpc>
                <a:spcPct val="80000"/>
              </a:lnSpc>
            </a:pPr>
            <a:r>
              <a:rPr lang="en-US" sz="1800" dirty="0" smtClean="0">
                <a:latin typeface="Arial" pitchFamily="34" charset="0"/>
                <a:cs typeface="Arial" pitchFamily="34" charset="0"/>
              </a:rPr>
              <a:t>The </a:t>
            </a:r>
            <a:r>
              <a:rPr lang="en-US" sz="1800" dirty="0">
                <a:latin typeface="Arial" pitchFamily="34" charset="0"/>
                <a:cs typeface="Arial" pitchFamily="34" charset="0"/>
              </a:rPr>
              <a:t>criteria by size will remain the same</a:t>
            </a:r>
          </a:p>
          <a:p>
            <a:pPr>
              <a:lnSpc>
                <a:spcPct val="80000"/>
              </a:lnSpc>
            </a:pPr>
            <a:endParaRPr lang="en-US" sz="1800" dirty="0">
              <a:latin typeface="Arial" pitchFamily="34" charset="0"/>
              <a:cs typeface="Arial" pitchFamily="34" charset="0"/>
            </a:endParaRPr>
          </a:p>
          <a:p>
            <a:pPr>
              <a:lnSpc>
                <a:spcPct val="80000"/>
              </a:lnSpc>
            </a:pPr>
            <a:r>
              <a:rPr lang="en-US" sz="1800" dirty="0">
                <a:latin typeface="Arial" pitchFamily="34" charset="0"/>
                <a:cs typeface="Arial" pitchFamily="34" charset="0"/>
              </a:rPr>
              <a:t>The criteria by activity will need to be more detailed. Some activities will need to be broken into more sub-segments to provide more </a:t>
            </a:r>
            <a:r>
              <a:rPr lang="en-US" sz="1800" dirty="0" smtClean="0">
                <a:latin typeface="Arial" pitchFamily="34" charset="0"/>
                <a:cs typeface="Arial" pitchFamily="34" charset="0"/>
              </a:rPr>
              <a:t>visibility </a:t>
            </a:r>
            <a:r>
              <a:rPr lang="en-US" sz="1800" dirty="0">
                <a:latin typeface="Arial" pitchFamily="34" charset="0"/>
                <a:cs typeface="Arial" pitchFamily="34" charset="0"/>
              </a:rPr>
              <a:t>to stakeholders on where innovation is </a:t>
            </a:r>
            <a:r>
              <a:rPr lang="en-US" sz="1800" dirty="0" smtClean="0">
                <a:latin typeface="Arial" pitchFamily="34" charset="0"/>
                <a:cs typeface="Arial" pitchFamily="34" charset="0"/>
              </a:rPr>
              <a:t>happening:</a:t>
            </a:r>
          </a:p>
          <a:p>
            <a:pPr>
              <a:lnSpc>
                <a:spcPct val="80000"/>
              </a:lnSpc>
              <a:buNone/>
            </a:pPr>
            <a:r>
              <a:rPr lang="en-US" sz="1800" dirty="0" smtClean="0">
                <a:latin typeface="Arial" pitchFamily="34" charset="0"/>
                <a:cs typeface="Arial" pitchFamily="34" charset="0"/>
              </a:rPr>
              <a:t>	</a:t>
            </a:r>
            <a:r>
              <a:rPr lang="en-US" sz="1800" i="1" dirty="0" smtClean="0">
                <a:latin typeface="Arial" pitchFamily="34" charset="0"/>
                <a:cs typeface="Arial" pitchFamily="34" charset="0"/>
              </a:rPr>
              <a:t>e.g</a:t>
            </a:r>
            <a:r>
              <a:rPr lang="en-US" sz="1800" i="1" dirty="0">
                <a:latin typeface="Arial" pitchFamily="34" charset="0"/>
                <a:cs typeface="Arial" pitchFamily="34" charset="0"/>
              </a:rPr>
              <a:t>. Engineering </a:t>
            </a:r>
          </a:p>
          <a:p>
            <a:pPr lvl="1">
              <a:lnSpc>
                <a:spcPct val="80000"/>
              </a:lnSpc>
            </a:pPr>
            <a:r>
              <a:rPr lang="en-US" sz="1600" i="1" dirty="0">
                <a:solidFill>
                  <a:schemeClr val="tx1"/>
                </a:solidFill>
                <a:latin typeface="Arial" pitchFamily="34" charset="0"/>
                <a:cs typeface="Arial" pitchFamily="34" charset="0"/>
              </a:rPr>
              <a:t>Robotics</a:t>
            </a:r>
          </a:p>
          <a:p>
            <a:pPr lvl="1">
              <a:lnSpc>
                <a:spcPct val="80000"/>
              </a:lnSpc>
            </a:pPr>
            <a:r>
              <a:rPr lang="en-US" sz="1600" i="1" dirty="0">
                <a:solidFill>
                  <a:schemeClr val="tx1"/>
                </a:solidFill>
                <a:latin typeface="Arial" pitchFamily="34" charset="0"/>
                <a:cs typeface="Arial" pitchFamily="34" charset="0"/>
              </a:rPr>
              <a:t>Programming</a:t>
            </a:r>
          </a:p>
          <a:p>
            <a:pPr lvl="1">
              <a:lnSpc>
                <a:spcPct val="80000"/>
              </a:lnSpc>
            </a:pPr>
            <a:r>
              <a:rPr lang="en-US" sz="1600" i="1" dirty="0">
                <a:solidFill>
                  <a:schemeClr val="tx1"/>
                </a:solidFill>
                <a:latin typeface="Arial" pitchFamily="34" charset="0"/>
                <a:cs typeface="Arial" pitchFamily="34" charset="0"/>
              </a:rPr>
              <a:t>Precision Mechanics</a:t>
            </a:r>
          </a:p>
          <a:p>
            <a:pPr lvl="1">
              <a:lnSpc>
                <a:spcPct val="80000"/>
              </a:lnSpc>
            </a:pPr>
            <a:r>
              <a:rPr lang="en-US" sz="1600" i="1" dirty="0">
                <a:solidFill>
                  <a:schemeClr val="tx1"/>
                </a:solidFill>
                <a:latin typeface="Arial" pitchFamily="34" charset="0"/>
                <a:cs typeface="Arial" pitchFamily="34" charset="0"/>
              </a:rPr>
              <a:t>Electronics</a:t>
            </a:r>
          </a:p>
          <a:p>
            <a:pPr lvl="1">
              <a:lnSpc>
                <a:spcPct val="80000"/>
              </a:lnSpc>
            </a:pPr>
            <a:endParaRPr lang="en-US" sz="1600" dirty="0">
              <a:latin typeface="Arial" pitchFamily="34" charset="0"/>
              <a:cs typeface="Arial" pitchFamily="34" charset="0"/>
            </a:endParaRPr>
          </a:p>
          <a:p>
            <a:pPr>
              <a:lnSpc>
                <a:spcPct val="80000"/>
              </a:lnSpc>
            </a:pPr>
            <a:r>
              <a:rPr lang="en-US" sz="1800" dirty="0">
                <a:latin typeface="Arial" pitchFamily="34" charset="0"/>
                <a:cs typeface="Arial" pitchFamily="34" charset="0"/>
              </a:rPr>
              <a:t>Lastly, the sample of the survey (200 enterprise +) will need to reflect the realities of the Armenian economy. The proposed model will be explained in chapter 6.</a:t>
            </a:r>
          </a:p>
        </p:txBody>
      </p:sp>
      <p:grpSp>
        <p:nvGrpSpPr>
          <p:cNvPr id="15" name="Group 4"/>
          <p:cNvGrpSpPr>
            <a:grpSpLocks/>
          </p:cNvGrpSpPr>
          <p:nvPr/>
        </p:nvGrpSpPr>
        <p:grpSpPr bwMode="auto">
          <a:xfrm>
            <a:off x="8156600" y="711185"/>
            <a:ext cx="773112" cy="617537"/>
            <a:chOff x="960" y="1088"/>
            <a:chExt cx="4176" cy="2504"/>
          </a:xfrm>
        </p:grpSpPr>
        <p:sp>
          <p:nvSpPr>
            <p:cNvPr id="16" name="Freeform 5"/>
            <p:cNvSpPr>
              <a:spLocks/>
            </p:cNvSpPr>
            <p:nvPr/>
          </p:nvSpPr>
          <p:spPr bwMode="auto">
            <a:xfrm>
              <a:off x="2024" y="1088"/>
              <a:ext cx="2048" cy="752"/>
            </a:xfrm>
            <a:custGeom>
              <a:avLst/>
              <a:gdLst/>
              <a:ahLst/>
              <a:cxnLst>
                <a:cxn ang="0">
                  <a:pos x="0" y="0"/>
                </a:cxn>
                <a:cxn ang="0">
                  <a:pos x="648" y="752"/>
                </a:cxn>
                <a:cxn ang="0">
                  <a:pos x="1392" y="752"/>
                </a:cxn>
                <a:cxn ang="0">
                  <a:pos x="2048" y="0"/>
                </a:cxn>
                <a:cxn ang="0">
                  <a:pos x="0" y="0"/>
                </a:cxn>
              </a:cxnLst>
              <a:rect l="0" t="0" r="r" b="b"/>
              <a:pathLst>
                <a:path w="2048" h="752">
                  <a:moveTo>
                    <a:pt x="0" y="0"/>
                  </a:moveTo>
                  <a:lnTo>
                    <a:pt x="648" y="752"/>
                  </a:lnTo>
                  <a:lnTo>
                    <a:pt x="1392" y="752"/>
                  </a:lnTo>
                  <a:lnTo>
                    <a:pt x="2048" y="0"/>
                  </a:lnTo>
                  <a:lnTo>
                    <a:pt x="0" y="0"/>
                  </a:lnTo>
                  <a:close/>
                </a:path>
              </a:pathLst>
            </a:custGeom>
            <a:solidFill>
              <a:schemeClr val="bg1"/>
            </a:solidFill>
            <a:ln w="12700">
              <a:solidFill>
                <a:srgbClr val="000000"/>
              </a:solidFill>
              <a:prstDash val="solid"/>
              <a:round/>
              <a:headEnd/>
              <a:tailEnd/>
            </a:ln>
          </p:spPr>
          <p:txBody>
            <a:bodyPr/>
            <a:lstStyle/>
            <a:p>
              <a:endParaRPr lang="en-US" dirty="0">
                <a:solidFill>
                  <a:srgbClr val="FF3300"/>
                </a:solidFill>
              </a:endParaRPr>
            </a:p>
          </p:txBody>
        </p:sp>
        <p:sp>
          <p:nvSpPr>
            <p:cNvPr id="17" name="Freeform 6"/>
            <p:cNvSpPr>
              <a:spLocks/>
            </p:cNvSpPr>
            <p:nvPr/>
          </p:nvSpPr>
          <p:spPr bwMode="auto">
            <a:xfrm>
              <a:off x="3480" y="1120"/>
              <a:ext cx="1656" cy="1184"/>
            </a:xfrm>
            <a:custGeom>
              <a:avLst/>
              <a:gdLst/>
              <a:ahLst/>
              <a:cxnLst>
                <a:cxn ang="0">
                  <a:pos x="648" y="0"/>
                </a:cxn>
                <a:cxn ang="0">
                  <a:pos x="1656" y="1184"/>
                </a:cxn>
                <a:cxn ang="0">
                  <a:pos x="352" y="1184"/>
                </a:cxn>
                <a:cxn ang="0">
                  <a:pos x="0" y="752"/>
                </a:cxn>
                <a:cxn ang="0">
                  <a:pos x="648" y="0"/>
                </a:cxn>
              </a:cxnLst>
              <a:rect l="0" t="0" r="r" b="b"/>
              <a:pathLst>
                <a:path w="1656" h="1184">
                  <a:moveTo>
                    <a:pt x="648" y="0"/>
                  </a:moveTo>
                  <a:lnTo>
                    <a:pt x="1656" y="1184"/>
                  </a:lnTo>
                  <a:lnTo>
                    <a:pt x="352" y="1184"/>
                  </a:lnTo>
                  <a:lnTo>
                    <a:pt x="0" y="752"/>
                  </a:lnTo>
                  <a:lnTo>
                    <a:pt x="648" y="0"/>
                  </a:lnTo>
                  <a:close/>
                </a:path>
              </a:pathLst>
            </a:custGeom>
            <a:solidFill>
              <a:schemeClr val="tx1">
                <a:lumMod val="75000"/>
                <a:lumOff val="25000"/>
              </a:schemeClr>
            </a:solidFill>
            <a:ln w="12700">
              <a:solidFill>
                <a:srgbClr val="000000"/>
              </a:solidFill>
              <a:prstDash val="solid"/>
              <a:round/>
              <a:headEnd/>
              <a:tailEnd/>
            </a:ln>
          </p:spPr>
          <p:txBody>
            <a:bodyPr/>
            <a:lstStyle/>
            <a:p>
              <a:endParaRPr lang="en-US"/>
            </a:p>
          </p:txBody>
        </p:sp>
        <p:sp>
          <p:nvSpPr>
            <p:cNvPr id="18" name="Freeform 7"/>
            <p:cNvSpPr>
              <a:spLocks/>
            </p:cNvSpPr>
            <p:nvPr/>
          </p:nvSpPr>
          <p:spPr bwMode="auto">
            <a:xfrm>
              <a:off x="2024" y="2840"/>
              <a:ext cx="2048" cy="752"/>
            </a:xfrm>
            <a:custGeom>
              <a:avLst/>
              <a:gdLst/>
              <a:ahLst/>
              <a:cxnLst>
                <a:cxn ang="0">
                  <a:pos x="0" y="752"/>
                </a:cxn>
                <a:cxn ang="0">
                  <a:pos x="648" y="0"/>
                </a:cxn>
                <a:cxn ang="0">
                  <a:pos x="1392" y="0"/>
                </a:cxn>
                <a:cxn ang="0">
                  <a:pos x="2048" y="752"/>
                </a:cxn>
                <a:cxn ang="0">
                  <a:pos x="0" y="752"/>
                </a:cxn>
              </a:cxnLst>
              <a:rect l="0" t="0" r="r" b="b"/>
              <a:pathLst>
                <a:path w="2048" h="752">
                  <a:moveTo>
                    <a:pt x="0" y="752"/>
                  </a:moveTo>
                  <a:lnTo>
                    <a:pt x="648" y="0"/>
                  </a:lnTo>
                  <a:lnTo>
                    <a:pt x="1392" y="0"/>
                  </a:lnTo>
                  <a:lnTo>
                    <a:pt x="2048" y="752"/>
                  </a:lnTo>
                  <a:lnTo>
                    <a:pt x="0" y="752"/>
                  </a:lnTo>
                  <a:close/>
                </a:path>
              </a:pathLst>
            </a:custGeom>
            <a:noFill/>
            <a:ln w="12700">
              <a:solidFill>
                <a:srgbClr val="000000"/>
              </a:solidFill>
              <a:prstDash val="solid"/>
              <a:round/>
              <a:headEnd/>
              <a:tailEnd/>
            </a:ln>
          </p:spPr>
          <p:txBody>
            <a:bodyPr/>
            <a:lstStyle/>
            <a:p>
              <a:endParaRPr lang="en-US"/>
            </a:p>
          </p:txBody>
        </p:sp>
        <p:sp>
          <p:nvSpPr>
            <p:cNvPr id="19" name="Freeform 8"/>
            <p:cNvSpPr>
              <a:spLocks/>
            </p:cNvSpPr>
            <p:nvPr/>
          </p:nvSpPr>
          <p:spPr bwMode="auto">
            <a:xfrm>
              <a:off x="960" y="1120"/>
              <a:ext cx="1656" cy="1184"/>
            </a:xfrm>
            <a:custGeom>
              <a:avLst/>
              <a:gdLst/>
              <a:ahLst/>
              <a:cxnLst>
                <a:cxn ang="0">
                  <a:pos x="1008" y="0"/>
                </a:cxn>
                <a:cxn ang="0">
                  <a:pos x="0" y="1184"/>
                </a:cxn>
                <a:cxn ang="0">
                  <a:pos x="1296" y="1184"/>
                </a:cxn>
                <a:cxn ang="0">
                  <a:pos x="1656" y="752"/>
                </a:cxn>
                <a:cxn ang="0">
                  <a:pos x="1008" y="0"/>
                </a:cxn>
              </a:cxnLst>
              <a:rect l="0" t="0" r="r" b="b"/>
              <a:pathLst>
                <a:path w="1656" h="1184">
                  <a:moveTo>
                    <a:pt x="1008" y="0"/>
                  </a:moveTo>
                  <a:lnTo>
                    <a:pt x="0" y="1184"/>
                  </a:lnTo>
                  <a:lnTo>
                    <a:pt x="1296" y="1184"/>
                  </a:lnTo>
                  <a:lnTo>
                    <a:pt x="1656" y="752"/>
                  </a:lnTo>
                  <a:lnTo>
                    <a:pt x="1008" y="0"/>
                  </a:lnTo>
                  <a:close/>
                </a:path>
              </a:pathLst>
            </a:custGeom>
            <a:noFill/>
            <a:ln w="12700">
              <a:solidFill>
                <a:srgbClr val="000000"/>
              </a:solidFill>
              <a:prstDash val="solid"/>
              <a:round/>
              <a:headEnd/>
              <a:tailEnd/>
            </a:ln>
          </p:spPr>
          <p:txBody>
            <a:bodyPr/>
            <a:lstStyle/>
            <a:p>
              <a:endParaRPr lang="en-US"/>
            </a:p>
          </p:txBody>
        </p:sp>
        <p:sp>
          <p:nvSpPr>
            <p:cNvPr id="20" name="Freeform 9"/>
            <p:cNvSpPr>
              <a:spLocks/>
            </p:cNvSpPr>
            <p:nvPr/>
          </p:nvSpPr>
          <p:spPr bwMode="auto">
            <a:xfrm>
              <a:off x="3480" y="2376"/>
              <a:ext cx="1656" cy="1184"/>
            </a:xfrm>
            <a:custGeom>
              <a:avLst/>
              <a:gdLst/>
              <a:ahLst/>
              <a:cxnLst>
                <a:cxn ang="0">
                  <a:pos x="648" y="1184"/>
                </a:cxn>
                <a:cxn ang="0">
                  <a:pos x="1656" y="0"/>
                </a:cxn>
                <a:cxn ang="0">
                  <a:pos x="352" y="0"/>
                </a:cxn>
                <a:cxn ang="0">
                  <a:pos x="0" y="432"/>
                </a:cxn>
                <a:cxn ang="0">
                  <a:pos x="648" y="1184"/>
                </a:cxn>
              </a:cxnLst>
              <a:rect l="0" t="0" r="r" b="b"/>
              <a:pathLst>
                <a:path w="1656" h="1184">
                  <a:moveTo>
                    <a:pt x="648" y="1184"/>
                  </a:moveTo>
                  <a:lnTo>
                    <a:pt x="1656" y="0"/>
                  </a:lnTo>
                  <a:lnTo>
                    <a:pt x="352" y="0"/>
                  </a:lnTo>
                  <a:lnTo>
                    <a:pt x="0" y="432"/>
                  </a:lnTo>
                  <a:lnTo>
                    <a:pt x="648" y="1184"/>
                  </a:lnTo>
                  <a:close/>
                </a:path>
              </a:pathLst>
            </a:custGeom>
            <a:noFill/>
            <a:ln w="12700">
              <a:solidFill>
                <a:srgbClr val="000000"/>
              </a:solidFill>
              <a:prstDash val="solid"/>
              <a:round/>
              <a:headEnd/>
              <a:tailEnd/>
            </a:ln>
          </p:spPr>
          <p:txBody>
            <a:bodyPr/>
            <a:lstStyle/>
            <a:p>
              <a:endParaRPr lang="en-US"/>
            </a:p>
          </p:txBody>
        </p:sp>
        <p:sp>
          <p:nvSpPr>
            <p:cNvPr id="21" name="Freeform 10"/>
            <p:cNvSpPr>
              <a:spLocks/>
            </p:cNvSpPr>
            <p:nvPr/>
          </p:nvSpPr>
          <p:spPr bwMode="auto">
            <a:xfrm>
              <a:off x="960" y="2376"/>
              <a:ext cx="1656" cy="1184"/>
            </a:xfrm>
            <a:custGeom>
              <a:avLst/>
              <a:gdLst/>
              <a:ahLst/>
              <a:cxnLst>
                <a:cxn ang="0">
                  <a:pos x="1008" y="1184"/>
                </a:cxn>
                <a:cxn ang="0">
                  <a:pos x="0" y="0"/>
                </a:cxn>
                <a:cxn ang="0">
                  <a:pos x="1296" y="0"/>
                </a:cxn>
                <a:cxn ang="0">
                  <a:pos x="1656" y="432"/>
                </a:cxn>
                <a:cxn ang="0">
                  <a:pos x="1008" y="1184"/>
                </a:cxn>
              </a:cxnLst>
              <a:rect l="0" t="0" r="r" b="b"/>
              <a:pathLst>
                <a:path w="1656" h="1184">
                  <a:moveTo>
                    <a:pt x="1008" y="1184"/>
                  </a:moveTo>
                  <a:lnTo>
                    <a:pt x="0" y="0"/>
                  </a:lnTo>
                  <a:lnTo>
                    <a:pt x="1296" y="0"/>
                  </a:lnTo>
                  <a:lnTo>
                    <a:pt x="1656" y="432"/>
                  </a:lnTo>
                  <a:lnTo>
                    <a:pt x="1008" y="1184"/>
                  </a:lnTo>
                  <a:close/>
                </a:path>
              </a:pathLst>
            </a:custGeom>
            <a:noFill/>
            <a:ln w="12700">
              <a:solidFill>
                <a:srgbClr val="000000"/>
              </a:solidFill>
              <a:prstDash val="solid"/>
              <a:round/>
              <a:headEnd/>
              <a:tailEnd/>
            </a:ln>
          </p:spPr>
          <p:txBody>
            <a:bodyPr/>
            <a:lstStyle/>
            <a:p>
              <a:endParaRPr lang="en-US"/>
            </a:p>
          </p:txBody>
        </p:sp>
      </p:grpSp>
      <p:sp>
        <p:nvSpPr>
          <p:cNvPr id="22" name="Rectangle 19"/>
          <p:cNvSpPr>
            <a:spLocks noChangeArrowheads="1"/>
          </p:cNvSpPr>
          <p:nvPr/>
        </p:nvSpPr>
        <p:spPr bwMode="auto">
          <a:xfrm>
            <a:off x="3851275" y="1492236"/>
            <a:ext cx="1439863" cy="576262"/>
          </a:xfrm>
          <a:prstGeom prst="rect">
            <a:avLst/>
          </a:prstGeom>
          <a:solidFill>
            <a:srgbClr val="DDDDDD"/>
          </a:solidFill>
          <a:ln w="12700">
            <a:noFill/>
            <a:miter lim="800000"/>
            <a:headEnd/>
            <a:tailEnd/>
          </a:ln>
          <a:effectLst>
            <a:outerShdw dist="71842" dir="2700000" algn="ctr" rotWithShape="0">
              <a:srgbClr val="808080"/>
            </a:outerShdw>
          </a:effectLst>
        </p:spPr>
        <p:txBody>
          <a:bodyPr/>
          <a:lstStyle/>
          <a:p>
            <a:pPr algn="ctr"/>
            <a:r>
              <a:rPr lang="en-US" sz="1400" b="1" dirty="0" smtClean="0"/>
              <a:t>NATIONAL SURVEY</a:t>
            </a:r>
          </a:p>
        </p:txBody>
      </p:sp>
      <p:sp>
        <p:nvSpPr>
          <p:cNvPr id="23" name="Rectangle 20"/>
          <p:cNvSpPr>
            <a:spLocks noChangeArrowheads="1"/>
          </p:cNvSpPr>
          <p:nvPr/>
        </p:nvSpPr>
        <p:spPr bwMode="auto">
          <a:xfrm>
            <a:off x="3779838" y="1438275"/>
            <a:ext cx="255587" cy="184666"/>
          </a:xfrm>
          <a:prstGeom prst="rect">
            <a:avLst/>
          </a:prstGeom>
          <a:solidFill>
            <a:schemeClr val="tx1">
              <a:lumMod val="75000"/>
              <a:lumOff val="25000"/>
            </a:schemeClr>
          </a:solidFill>
          <a:ln w="9525">
            <a:noFill/>
            <a:miter lim="800000"/>
            <a:headEnd/>
            <a:tailEnd/>
          </a:ln>
        </p:spPr>
        <p:txBody>
          <a:bodyPr lIns="0" tIns="0" rIns="0" bIns="0">
            <a:spAutoFit/>
          </a:bodyPr>
          <a:lstStyle/>
          <a:p>
            <a:pPr algn="ctr" eaLnBrk="0" hangingPunct="0"/>
            <a:r>
              <a:rPr lang="en-GB" altLang="en-GB" sz="1200" b="1" dirty="0" smtClean="0">
                <a:solidFill>
                  <a:schemeClr val="bg1"/>
                </a:solidFill>
                <a:latin typeface="Helvetica" pitchFamily="34" charset="0"/>
              </a:rPr>
              <a:t>2</a:t>
            </a:r>
            <a:endParaRPr lang="en-GB" altLang="en-GB" sz="1200" dirty="0">
              <a:solidFill>
                <a:schemeClr val="bg1"/>
              </a:solidFill>
            </a:endParaRPr>
          </a:p>
        </p:txBody>
      </p:sp>
      <p:sp>
        <p:nvSpPr>
          <p:cNvPr id="25" name="Slide Number Placeholder 24"/>
          <p:cNvSpPr>
            <a:spLocks noGrp="1"/>
          </p:cNvSpPr>
          <p:nvPr>
            <p:ph type="sldNum" sz="quarter" idx="12"/>
          </p:nvPr>
        </p:nvSpPr>
        <p:spPr/>
        <p:txBody>
          <a:bodyPr/>
          <a:lstStyle/>
          <a:p>
            <a:fld id="{0DCB9EF9-F072-4F9E-9A3D-18A23E5BECAB}"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Diagram 11"/>
          <p:cNvGraphicFramePr/>
          <p:nvPr/>
        </p:nvGraphicFramePr>
        <p:xfrm>
          <a:off x="457200" y="701656"/>
          <a:ext cx="7498080" cy="640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459" name="Rectangle 3"/>
          <p:cNvSpPr>
            <a:spLocks noGrp="1" noChangeArrowheads="1"/>
          </p:cNvSpPr>
          <p:nvPr>
            <p:ph idx="1"/>
          </p:nvPr>
        </p:nvSpPr>
        <p:spPr>
          <a:xfrm>
            <a:off x="457200" y="1785926"/>
            <a:ext cx="8147050" cy="4379924"/>
          </a:xfrm>
        </p:spPr>
        <p:txBody>
          <a:bodyPr>
            <a:noAutofit/>
          </a:bodyPr>
          <a:lstStyle/>
          <a:p>
            <a:pPr>
              <a:lnSpc>
                <a:spcPct val="80000"/>
              </a:lnSpc>
            </a:pPr>
            <a:r>
              <a:rPr lang="en-US" sz="1800" dirty="0">
                <a:latin typeface="Arial" pitchFamily="34" charset="0"/>
                <a:cs typeface="Arial" pitchFamily="34" charset="0"/>
              </a:rPr>
              <a:t>Data collection will focus on the innovative behavior and activities of </a:t>
            </a:r>
            <a:r>
              <a:rPr lang="en-US" sz="1800" b="1" dirty="0">
                <a:latin typeface="Arial" pitchFamily="34" charset="0"/>
                <a:cs typeface="Arial" pitchFamily="34" charset="0"/>
              </a:rPr>
              <a:t>the enterprise as a </a:t>
            </a:r>
            <a:r>
              <a:rPr lang="en-US" sz="1800" b="1" dirty="0" smtClean="0">
                <a:latin typeface="Arial" pitchFamily="34" charset="0"/>
                <a:cs typeface="Arial" pitchFamily="34" charset="0"/>
              </a:rPr>
              <a:t>whole </a:t>
            </a:r>
            <a:r>
              <a:rPr lang="en-US" sz="1800" b="1" dirty="0">
                <a:latin typeface="Arial" pitchFamily="34" charset="0"/>
                <a:cs typeface="Arial" pitchFamily="34" charset="0"/>
              </a:rPr>
              <a:t>:</a:t>
            </a:r>
          </a:p>
          <a:p>
            <a:pPr lvl="1">
              <a:lnSpc>
                <a:spcPct val="80000"/>
              </a:lnSpc>
            </a:pPr>
            <a:r>
              <a:rPr lang="en-US" sz="1800" dirty="0">
                <a:solidFill>
                  <a:schemeClr val="tx1"/>
                </a:solidFill>
                <a:latin typeface="Arial" pitchFamily="34" charset="0"/>
                <a:cs typeface="Arial" pitchFamily="34" charset="0"/>
              </a:rPr>
              <a:t>explore the factors influencing the innovative behavior of the firm (strategies, incentives and barriers to innovation) </a:t>
            </a:r>
          </a:p>
          <a:p>
            <a:pPr lvl="1">
              <a:lnSpc>
                <a:spcPct val="80000"/>
              </a:lnSpc>
            </a:pPr>
            <a:r>
              <a:rPr lang="en-US" sz="1800" dirty="0">
                <a:solidFill>
                  <a:schemeClr val="tx1"/>
                </a:solidFill>
                <a:latin typeface="Arial" pitchFamily="34" charset="0"/>
                <a:cs typeface="Arial" pitchFamily="34" charset="0"/>
              </a:rPr>
              <a:t>get some idea of the inputs and outputs and effects of innovation.</a:t>
            </a:r>
          </a:p>
          <a:p>
            <a:pPr lvl="1">
              <a:lnSpc>
                <a:spcPct val="80000"/>
              </a:lnSpc>
              <a:buFontTx/>
              <a:buNone/>
            </a:pPr>
            <a:endParaRPr lang="en-US" sz="1800" dirty="0">
              <a:solidFill>
                <a:schemeClr val="tx1"/>
              </a:solidFill>
              <a:latin typeface="Arial" pitchFamily="34" charset="0"/>
              <a:cs typeface="Arial" pitchFamily="34" charset="0"/>
            </a:endParaRPr>
          </a:p>
          <a:p>
            <a:pPr>
              <a:lnSpc>
                <a:spcPct val="80000"/>
              </a:lnSpc>
            </a:pPr>
            <a:r>
              <a:rPr lang="en-US" sz="1800" dirty="0">
                <a:latin typeface="Arial" pitchFamily="34" charset="0"/>
                <a:cs typeface="Arial" pitchFamily="34" charset="0"/>
              </a:rPr>
              <a:t>Data collection will be conducted through </a:t>
            </a:r>
            <a:r>
              <a:rPr lang="en-US" sz="1800" b="1" dirty="0">
                <a:latin typeface="Arial" pitchFamily="34" charset="0"/>
                <a:cs typeface="Arial" pitchFamily="34" charset="0"/>
              </a:rPr>
              <a:t>personal interviews</a:t>
            </a:r>
            <a:r>
              <a:rPr lang="en-US" sz="1800" dirty="0">
                <a:latin typeface="Arial" pitchFamily="34" charset="0"/>
                <a:cs typeface="Arial" pitchFamily="34" charset="0"/>
              </a:rPr>
              <a:t> </a:t>
            </a:r>
            <a:r>
              <a:rPr lang="en-US" sz="1800" b="1" dirty="0">
                <a:latin typeface="Arial" pitchFamily="34" charset="0"/>
                <a:cs typeface="Arial" pitchFamily="34" charset="0"/>
              </a:rPr>
              <a:t>by senior consultants</a:t>
            </a:r>
            <a:r>
              <a:rPr lang="en-US" sz="1800" dirty="0">
                <a:latin typeface="Arial" pitchFamily="34" charset="0"/>
                <a:cs typeface="Arial" pitchFamily="34" charset="0"/>
              </a:rPr>
              <a:t> to capture efficiency of survey instrument. </a:t>
            </a:r>
          </a:p>
          <a:p>
            <a:pPr>
              <a:lnSpc>
                <a:spcPct val="80000"/>
              </a:lnSpc>
            </a:pPr>
            <a:endParaRPr lang="en-US" sz="1800" dirty="0">
              <a:latin typeface="Arial" pitchFamily="34" charset="0"/>
              <a:cs typeface="Arial" pitchFamily="34" charset="0"/>
            </a:endParaRPr>
          </a:p>
          <a:p>
            <a:pPr>
              <a:lnSpc>
                <a:spcPct val="80000"/>
              </a:lnSpc>
            </a:pPr>
            <a:r>
              <a:rPr lang="en-US" sz="1800" dirty="0">
                <a:latin typeface="Arial" pitchFamily="34" charset="0"/>
                <a:cs typeface="Arial" pitchFamily="34" charset="0"/>
              </a:rPr>
              <a:t>At this stage we are planning on </a:t>
            </a:r>
            <a:r>
              <a:rPr lang="en-US" sz="1800" b="1" dirty="0">
                <a:latin typeface="Arial" pitchFamily="34" charset="0"/>
                <a:cs typeface="Arial" pitchFamily="34" charset="0"/>
              </a:rPr>
              <a:t>one interview per company</a:t>
            </a:r>
            <a:r>
              <a:rPr lang="en-US" sz="1800" dirty="0">
                <a:latin typeface="Arial" pitchFamily="34" charset="0"/>
                <a:cs typeface="Arial" pitchFamily="34" charset="0"/>
              </a:rPr>
              <a:t> unless a specific case justifies carrying out two or more in the same organization. Client will be consulted in this situation.</a:t>
            </a:r>
          </a:p>
          <a:p>
            <a:pPr>
              <a:lnSpc>
                <a:spcPct val="80000"/>
              </a:lnSpc>
            </a:pPr>
            <a:endParaRPr lang="en-US" sz="1800" dirty="0">
              <a:latin typeface="Arial" pitchFamily="34" charset="0"/>
              <a:cs typeface="Arial" pitchFamily="34" charset="0"/>
            </a:endParaRPr>
          </a:p>
          <a:p>
            <a:pPr>
              <a:lnSpc>
                <a:spcPct val="80000"/>
              </a:lnSpc>
            </a:pPr>
            <a:r>
              <a:rPr lang="en-US" sz="1800" b="1" dirty="0">
                <a:latin typeface="Arial" pitchFamily="34" charset="0"/>
                <a:cs typeface="Arial" pitchFamily="34" charset="0"/>
              </a:rPr>
              <a:t>Respondent profiles</a:t>
            </a:r>
            <a:r>
              <a:rPr lang="en-US" sz="1800" dirty="0">
                <a:latin typeface="Arial" pitchFamily="34" charset="0"/>
                <a:cs typeface="Arial" pitchFamily="34" charset="0"/>
              </a:rPr>
              <a:t> : we will focus on meeting with the most knowledgeable contact in innovation. Depending on </a:t>
            </a:r>
            <a:r>
              <a:rPr lang="en-US" sz="1800" dirty="0" smtClean="0">
                <a:latin typeface="Arial" pitchFamily="34" charset="0"/>
                <a:cs typeface="Arial" pitchFamily="34" charset="0"/>
              </a:rPr>
              <a:t>size and type:</a:t>
            </a:r>
            <a:endParaRPr lang="en-US" sz="1800" dirty="0">
              <a:latin typeface="Arial" pitchFamily="34" charset="0"/>
              <a:cs typeface="Arial" pitchFamily="34" charset="0"/>
            </a:endParaRPr>
          </a:p>
          <a:p>
            <a:pPr lvl="1">
              <a:lnSpc>
                <a:spcPct val="80000"/>
              </a:lnSpc>
            </a:pPr>
            <a:r>
              <a:rPr lang="en-US" sz="1800" dirty="0">
                <a:solidFill>
                  <a:schemeClr val="tx1"/>
                </a:solidFill>
                <a:latin typeface="Arial" pitchFamily="34" charset="0"/>
                <a:cs typeface="Arial" pitchFamily="34" charset="0"/>
              </a:rPr>
              <a:t>Managing Director</a:t>
            </a:r>
          </a:p>
          <a:p>
            <a:pPr lvl="1">
              <a:lnSpc>
                <a:spcPct val="80000"/>
              </a:lnSpc>
            </a:pPr>
            <a:r>
              <a:rPr lang="en-US" sz="1800" dirty="0">
                <a:solidFill>
                  <a:schemeClr val="tx1"/>
                </a:solidFill>
                <a:latin typeface="Arial" pitchFamily="34" charset="0"/>
                <a:cs typeface="Arial" pitchFamily="34" charset="0"/>
              </a:rPr>
              <a:t>Head of </a:t>
            </a:r>
            <a:r>
              <a:rPr lang="en-US" sz="1800" dirty="0" smtClean="0">
                <a:solidFill>
                  <a:schemeClr val="tx1"/>
                </a:solidFill>
                <a:latin typeface="Arial" pitchFamily="34" charset="0"/>
                <a:cs typeface="Arial" pitchFamily="34" charset="0"/>
              </a:rPr>
              <a:t>R&amp;D / Head of Institute</a:t>
            </a:r>
            <a:endParaRPr lang="en-US" sz="1800" dirty="0">
              <a:solidFill>
                <a:schemeClr val="tx1"/>
              </a:solidFill>
              <a:latin typeface="Arial" pitchFamily="34" charset="0"/>
              <a:cs typeface="Arial" pitchFamily="34" charset="0"/>
            </a:endParaRPr>
          </a:p>
          <a:p>
            <a:pPr lvl="1">
              <a:lnSpc>
                <a:spcPct val="80000"/>
              </a:lnSpc>
            </a:pPr>
            <a:r>
              <a:rPr lang="en-US" sz="1800" dirty="0">
                <a:solidFill>
                  <a:schemeClr val="tx1"/>
                </a:solidFill>
                <a:latin typeface="Arial" pitchFamily="34" charset="0"/>
                <a:cs typeface="Arial" pitchFamily="34" charset="0"/>
              </a:rPr>
              <a:t>Chief Engineer</a:t>
            </a:r>
          </a:p>
          <a:p>
            <a:pPr lvl="1">
              <a:lnSpc>
                <a:spcPct val="80000"/>
              </a:lnSpc>
            </a:pPr>
            <a:r>
              <a:rPr lang="en-US" sz="1800" dirty="0">
                <a:solidFill>
                  <a:schemeClr val="tx1"/>
                </a:solidFill>
                <a:latin typeface="Arial" pitchFamily="34" charset="0"/>
                <a:cs typeface="Arial" pitchFamily="34" charset="0"/>
              </a:rPr>
              <a:t>Other</a:t>
            </a:r>
          </a:p>
          <a:p>
            <a:pPr>
              <a:lnSpc>
                <a:spcPct val="80000"/>
              </a:lnSpc>
              <a:buFontTx/>
              <a:buNone/>
            </a:pPr>
            <a:endParaRPr lang="en-US" sz="1800" dirty="0"/>
          </a:p>
          <a:p>
            <a:pPr>
              <a:lnSpc>
                <a:spcPct val="80000"/>
              </a:lnSpc>
            </a:pPr>
            <a:endParaRPr lang="en-US" sz="1800" dirty="0"/>
          </a:p>
        </p:txBody>
      </p:sp>
      <p:grpSp>
        <p:nvGrpSpPr>
          <p:cNvPr id="13" name="Group 4"/>
          <p:cNvGrpSpPr>
            <a:grpSpLocks/>
          </p:cNvGrpSpPr>
          <p:nvPr/>
        </p:nvGrpSpPr>
        <p:grpSpPr bwMode="auto">
          <a:xfrm>
            <a:off x="8156600" y="711185"/>
            <a:ext cx="773112" cy="617537"/>
            <a:chOff x="960" y="1088"/>
            <a:chExt cx="4176" cy="2504"/>
          </a:xfrm>
        </p:grpSpPr>
        <p:sp>
          <p:nvSpPr>
            <p:cNvPr id="14" name="Freeform 5"/>
            <p:cNvSpPr>
              <a:spLocks/>
            </p:cNvSpPr>
            <p:nvPr/>
          </p:nvSpPr>
          <p:spPr bwMode="auto">
            <a:xfrm>
              <a:off x="2024" y="1088"/>
              <a:ext cx="2048" cy="752"/>
            </a:xfrm>
            <a:custGeom>
              <a:avLst/>
              <a:gdLst/>
              <a:ahLst/>
              <a:cxnLst>
                <a:cxn ang="0">
                  <a:pos x="0" y="0"/>
                </a:cxn>
                <a:cxn ang="0">
                  <a:pos x="648" y="752"/>
                </a:cxn>
                <a:cxn ang="0">
                  <a:pos x="1392" y="752"/>
                </a:cxn>
                <a:cxn ang="0">
                  <a:pos x="2048" y="0"/>
                </a:cxn>
                <a:cxn ang="0">
                  <a:pos x="0" y="0"/>
                </a:cxn>
              </a:cxnLst>
              <a:rect l="0" t="0" r="r" b="b"/>
              <a:pathLst>
                <a:path w="2048" h="752">
                  <a:moveTo>
                    <a:pt x="0" y="0"/>
                  </a:moveTo>
                  <a:lnTo>
                    <a:pt x="648" y="752"/>
                  </a:lnTo>
                  <a:lnTo>
                    <a:pt x="1392" y="752"/>
                  </a:lnTo>
                  <a:lnTo>
                    <a:pt x="2048" y="0"/>
                  </a:lnTo>
                  <a:lnTo>
                    <a:pt x="0" y="0"/>
                  </a:lnTo>
                  <a:close/>
                </a:path>
              </a:pathLst>
            </a:custGeom>
            <a:solidFill>
              <a:schemeClr val="bg1"/>
            </a:solidFill>
            <a:ln w="12700">
              <a:solidFill>
                <a:srgbClr val="000000"/>
              </a:solidFill>
              <a:prstDash val="solid"/>
              <a:round/>
              <a:headEnd/>
              <a:tailEnd/>
            </a:ln>
          </p:spPr>
          <p:txBody>
            <a:bodyPr/>
            <a:lstStyle/>
            <a:p>
              <a:endParaRPr lang="en-US" dirty="0">
                <a:solidFill>
                  <a:srgbClr val="FF3300"/>
                </a:solidFill>
              </a:endParaRPr>
            </a:p>
          </p:txBody>
        </p:sp>
        <p:sp>
          <p:nvSpPr>
            <p:cNvPr id="15" name="Freeform 6"/>
            <p:cNvSpPr>
              <a:spLocks/>
            </p:cNvSpPr>
            <p:nvPr/>
          </p:nvSpPr>
          <p:spPr bwMode="auto">
            <a:xfrm>
              <a:off x="3480" y="1120"/>
              <a:ext cx="1656" cy="1184"/>
            </a:xfrm>
            <a:custGeom>
              <a:avLst/>
              <a:gdLst/>
              <a:ahLst/>
              <a:cxnLst>
                <a:cxn ang="0">
                  <a:pos x="648" y="0"/>
                </a:cxn>
                <a:cxn ang="0">
                  <a:pos x="1656" y="1184"/>
                </a:cxn>
                <a:cxn ang="0">
                  <a:pos x="352" y="1184"/>
                </a:cxn>
                <a:cxn ang="0">
                  <a:pos x="0" y="752"/>
                </a:cxn>
                <a:cxn ang="0">
                  <a:pos x="648" y="0"/>
                </a:cxn>
              </a:cxnLst>
              <a:rect l="0" t="0" r="r" b="b"/>
              <a:pathLst>
                <a:path w="1656" h="1184">
                  <a:moveTo>
                    <a:pt x="648" y="0"/>
                  </a:moveTo>
                  <a:lnTo>
                    <a:pt x="1656" y="1184"/>
                  </a:lnTo>
                  <a:lnTo>
                    <a:pt x="352" y="1184"/>
                  </a:lnTo>
                  <a:lnTo>
                    <a:pt x="0" y="752"/>
                  </a:lnTo>
                  <a:lnTo>
                    <a:pt x="648" y="0"/>
                  </a:lnTo>
                  <a:close/>
                </a:path>
              </a:pathLst>
            </a:custGeom>
            <a:noFill/>
            <a:ln w="12700">
              <a:solidFill>
                <a:srgbClr val="000000"/>
              </a:solidFill>
              <a:prstDash val="solid"/>
              <a:round/>
              <a:headEnd/>
              <a:tailEnd/>
            </a:ln>
          </p:spPr>
          <p:txBody>
            <a:bodyPr/>
            <a:lstStyle/>
            <a:p>
              <a:endParaRPr lang="en-US"/>
            </a:p>
          </p:txBody>
        </p:sp>
        <p:sp>
          <p:nvSpPr>
            <p:cNvPr id="16" name="Freeform 7"/>
            <p:cNvSpPr>
              <a:spLocks/>
            </p:cNvSpPr>
            <p:nvPr/>
          </p:nvSpPr>
          <p:spPr bwMode="auto">
            <a:xfrm>
              <a:off x="2024" y="2840"/>
              <a:ext cx="2048" cy="752"/>
            </a:xfrm>
            <a:custGeom>
              <a:avLst/>
              <a:gdLst/>
              <a:ahLst/>
              <a:cxnLst>
                <a:cxn ang="0">
                  <a:pos x="0" y="752"/>
                </a:cxn>
                <a:cxn ang="0">
                  <a:pos x="648" y="0"/>
                </a:cxn>
                <a:cxn ang="0">
                  <a:pos x="1392" y="0"/>
                </a:cxn>
                <a:cxn ang="0">
                  <a:pos x="2048" y="752"/>
                </a:cxn>
                <a:cxn ang="0">
                  <a:pos x="0" y="752"/>
                </a:cxn>
              </a:cxnLst>
              <a:rect l="0" t="0" r="r" b="b"/>
              <a:pathLst>
                <a:path w="2048" h="752">
                  <a:moveTo>
                    <a:pt x="0" y="752"/>
                  </a:moveTo>
                  <a:lnTo>
                    <a:pt x="648" y="0"/>
                  </a:lnTo>
                  <a:lnTo>
                    <a:pt x="1392" y="0"/>
                  </a:lnTo>
                  <a:lnTo>
                    <a:pt x="2048" y="752"/>
                  </a:lnTo>
                  <a:lnTo>
                    <a:pt x="0" y="752"/>
                  </a:lnTo>
                  <a:close/>
                </a:path>
              </a:pathLst>
            </a:custGeom>
            <a:noFill/>
            <a:ln w="12700">
              <a:solidFill>
                <a:srgbClr val="000000"/>
              </a:solidFill>
              <a:prstDash val="solid"/>
              <a:round/>
              <a:headEnd/>
              <a:tailEnd/>
            </a:ln>
          </p:spPr>
          <p:txBody>
            <a:bodyPr/>
            <a:lstStyle/>
            <a:p>
              <a:endParaRPr lang="en-US"/>
            </a:p>
          </p:txBody>
        </p:sp>
        <p:sp>
          <p:nvSpPr>
            <p:cNvPr id="17" name="Freeform 8"/>
            <p:cNvSpPr>
              <a:spLocks/>
            </p:cNvSpPr>
            <p:nvPr/>
          </p:nvSpPr>
          <p:spPr bwMode="auto">
            <a:xfrm>
              <a:off x="960" y="1120"/>
              <a:ext cx="1656" cy="1184"/>
            </a:xfrm>
            <a:custGeom>
              <a:avLst/>
              <a:gdLst/>
              <a:ahLst/>
              <a:cxnLst>
                <a:cxn ang="0">
                  <a:pos x="1008" y="0"/>
                </a:cxn>
                <a:cxn ang="0">
                  <a:pos x="0" y="1184"/>
                </a:cxn>
                <a:cxn ang="0">
                  <a:pos x="1296" y="1184"/>
                </a:cxn>
                <a:cxn ang="0">
                  <a:pos x="1656" y="752"/>
                </a:cxn>
                <a:cxn ang="0">
                  <a:pos x="1008" y="0"/>
                </a:cxn>
              </a:cxnLst>
              <a:rect l="0" t="0" r="r" b="b"/>
              <a:pathLst>
                <a:path w="1656" h="1184">
                  <a:moveTo>
                    <a:pt x="1008" y="0"/>
                  </a:moveTo>
                  <a:lnTo>
                    <a:pt x="0" y="1184"/>
                  </a:lnTo>
                  <a:lnTo>
                    <a:pt x="1296" y="1184"/>
                  </a:lnTo>
                  <a:lnTo>
                    <a:pt x="1656" y="752"/>
                  </a:lnTo>
                  <a:lnTo>
                    <a:pt x="1008" y="0"/>
                  </a:lnTo>
                  <a:close/>
                </a:path>
              </a:pathLst>
            </a:custGeom>
            <a:noFill/>
            <a:ln w="12700">
              <a:solidFill>
                <a:srgbClr val="000000"/>
              </a:solidFill>
              <a:prstDash val="solid"/>
              <a:round/>
              <a:headEnd/>
              <a:tailEnd/>
            </a:ln>
          </p:spPr>
          <p:txBody>
            <a:bodyPr/>
            <a:lstStyle/>
            <a:p>
              <a:endParaRPr lang="en-US"/>
            </a:p>
          </p:txBody>
        </p:sp>
        <p:sp>
          <p:nvSpPr>
            <p:cNvPr id="18" name="Freeform 9"/>
            <p:cNvSpPr>
              <a:spLocks/>
            </p:cNvSpPr>
            <p:nvPr/>
          </p:nvSpPr>
          <p:spPr bwMode="auto">
            <a:xfrm>
              <a:off x="3480" y="2376"/>
              <a:ext cx="1656" cy="1184"/>
            </a:xfrm>
            <a:custGeom>
              <a:avLst/>
              <a:gdLst/>
              <a:ahLst/>
              <a:cxnLst>
                <a:cxn ang="0">
                  <a:pos x="648" y="1184"/>
                </a:cxn>
                <a:cxn ang="0">
                  <a:pos x="1656" y="0"/>
                </a:cxn>
                <a:cxn ang="0">
                  <a:pos x="352" y="0"/>
                </a:cxn>
                <a:cxn ang="0">
                  <a:pos x="0" y="432"/>
                </a:cxn>
                <a:cxn ang="0">
                  <a:pos x="648" y="1184"/>
                </a:cxn>
              </a:cxnLst>
              <a:rect l="0" t="0" r="r" b="b"/>
              <a:pathLst>
                <a:path w="1656" h="1184">
                  <a:moveTo>
                    <a:pt x="648" y="1184"/>
                  </a:moveTo>
                  <a:lnTo>
                    <a:pt x="1656" y="0"/>
                  </a:lnTo>
                  <a:lnTo>
                    <a:pt x="352" y="0"/>
                  </a:lnTo>
                  <a:lnTo>
                    <a:pt x="0" y="432"/>
                  </a:lnTo>
                  <a:lnTo>
                    <a:pt x="648" y="1184"/>
                  </a:lnTo>
                  <a:close/>
                </a:path>
              </a:pathLst>
            </a:custGeom>
            <a:solidFill>
              <a:schemeClr val="tx1">
                <a:lumMod val="75000"/>
                <a:lumOff val="25000"/>
              </a:schemeClr>
            </a:solidFill>
            <a:ln w="12700">
              <a:solidFill>
                <a:srgbClr val="000000"/>
              </a:solidFill>
              <a:prstDash val="solid"/>
              <a:round/>
              <a:headEnd/>
              <a:tailEnd/>
            </a:ln>
          </p:spPr>
          <p:txBody>
            <a:bodyPr/>
            <a:lstStyle/>
            <a:p>
              <a:endParaRPr lang="en-US"/>
            </a:p>
          </p:txBody>
        </p:sp>
        <p:sp>
          <p:nvSpPr>
            <p:cNvPr id="19" name="Freeform 10"/>
            <p:cNvSpPr>
              <a:spLocks/>
            </p:cNvSpPr>
            <p:nvPr/>
          </p:nvSpPr>
          <p:spPr bwMode="auto">
            <a:xfrm>
              <a:off x="960" y="2376"/>
              <a:ext cx="1656" cy="1184"/>
            </a:xfrm>
            <a:custGeom>
              <a:avLst/>
              <a:gdLst/>
              <a:ahLst/>
              <a:cxnLst>
                <a:cxn ang="0">
                  <a:pos x="1008" y="1184"/>
                </a:cxn>
                <a:cxn ang="0">
                  <a:pos x="0" y="0"/>
                </a:cxn>
                <a:cxn ang="0">
                  <a:pos x="1296" y="0"/>
                </a:cxn>
                <a:cxn ang="0">
                  <a:pos x="1656" y="432"/>
                </a:cxn>
                <a:cxn ang="0">
                  <a:pos x="1008" y="1184"/>
                </a:cxn>
              </a:cxnLst>
              <a:rect l="0" t="0" r="r" b="b"/>
              <a:pathLst>
                <a:path w="1656" h="1184">
                  <a:moveTo>
                    <a:pt x="1008" y="1184"/>
                  </a:moveTo>
                  <a:lnTo>
                    <a:pt x="0" y="0"/>
                  </a:lnTo>
                  <a:lnTo>
                    <a:pt x="1296" y="0"/>
                  </a:lnTo>
                  <a:lnTo>
                    <a:pt x="1656" y="432"/>
                  </a:lnTo>
                  <a:lnTo>
                    <a:pt x="1008" y="1184"/>
                  </a:lnTo>
                  <a:close/>
                </a:path>
              </a:pathLst>
            </a:custGeom>
            <a:noFill/>
            <a:ln w="12700">
              <a:solidFill>
                <a:srgbClr val="000000"/>
              </a:solidFill>
              <a:prstDash val="solid"/>
              <a:round/>
              <a:headEnd/>
              <a:tailEnd/>
            </a:ln>
          </p:spPr>
          <p:txBody>
            <a:bodyPr/>
            <a:lstStyle/>
            <a:p>
              <a:endParaRPr lang="en-US"/>
            </a:p>
          </p:txBody>
        </p:sp>
      </p:grpSp>
      <p:sp>
        <p:nvSpPr>
          <p:cNvPr id="21" name="Slide Number Placeholder 20"/>
          <p:cNvSpPr>
            <a:spLocks noGrp="1"/>
          </p:cNvSpPr>
          <p:nvPr>
            <p:ph type="sldNum" sz="quarter" idx="12"/>
          </p:nvPr>
        </p:nvSpPr>
        <p:spPr/>
        <p:txBody>
          <a:bodyPr/>
          <a:lstStyle/>
          <a:p>
            <a:fld id="{0DCB9EF9-F072-4F9E-9A3D-18A23E5BECAB}"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Diagram 11"/>
          <p:cNvGraphicFramePr/>
          <p:nvPr/>
        </p:nvGraphicFramePr>
        <p:xfrm>
          <a:off x="457200" y="701656"/>
          <a:ext cx="7498080" cy="640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3555" name="Rectangle 3"/>
          <p:cNvSpPr>
            <a:spLocks noGrp="1" noChangeArrowheads="1"/>
          </p:cNvSpPr>
          <p:nvPr>
            <p:ph idx="1"/>
          </p:nvPr>
        </p:nvSpPr>
        <p:spPr>
          <a:xfrm>
            <a:off x="457200" y="1726456"/>
            <a:ext cx="8229600" cy="4325112"/>
          </a:xfrm>
        </p:spPr>
        <p:txBody>
          <a:bodyPr>
            <a:noAutofit/>
          </a:bodyPr>
          <a:lstStyle/>
          <a:p>
            <a:pPr>
              <a:lnSpc>
                <a:spcPct val="90000"/>
              </a:lnSpc>
              <a:buFontTx/>
              <a:buNone/>
            </a:pPr>
            <a:endParaRPr lang="en-US" sz="1800" dirty="0">
              <a:latin typeface="Arial" pitchFamily="34" charset="0"/>
              <a:cs typeface="Arial" pitchFamily="34" charset="0"/>
            </a:endParaRPr>
          </a:p>
          <a:p>
            <a:pPr>
              <a:lnSpc>
                <a:spcPct val="90000"/>
              </a:lnSpc>
            </a:pPr>
            <a:r>
              <a:rPr lang="en-GB" sz="1800" dirty="0">
                <a:latin typeface="Arial" pitchFamily="34" charset="0"/>
                <a:cs typeface="Arial" pitchFamily="34" charset="0"/>
              </a:rPr>
              <a:t>The survey instrument will generally comprise of 4 types of questions:</a:t>
            </a:r>
          </a:p>
          <a:p>
            <a:pPr lvl="1">
              <a:lnSpc>
                <a:spcPct val="90000"/>
              </a:lnSpc>
              <a:buFontTx/>
              <a:buNone/>
            </a:pPr>
            <a:r>
              <a:rPr lang="en-GB" sz="1600" dirty="0" smtClean="0">
                <a:solidFill>
                  <a:schemeClr val="tx1"/>
                </a:solidFill>
                <a:latin typeface="Arial" pitchFamily="34" charset="0"/>
                <a:cs typeface="Arial" pitchFamily="34" charset="0"/>
              </a:rPr>
              <a:t>(a) open questions</a:t>
            </a:r>
          </a:p>
          <a:p>
            <a:pPr lvl="1">
              <a:lnSpc>
                <a:spcPct val="90000"/>
              </a:lnSpc>
              <a:buFontTx/>
              <a:buNone/>
            </a:pPr>
            <a:r>
              <a:rPr lang="en-GB" sz="1600" dirty="0" smtClean="0">
                <a:solidFill>
                  <a:schemeClr val="tx1"/>
                </a:solidFill>
                <a:latin typeface="Arial" pitchFamily="34" charset="0"/>
                <a:cs typeface="Arial" pitchFamily="34" charset="0"/>
              </a:rPr>
              <a:t>(</a:t>
            </a:r>
            <a:r>
              <a:rPr lang="en-GB" sz="1600" dirty="0">
                <a:solidFill>
                  <a:schemeClr val="tx1"/>
                </a:solidFill>
                <a:latin typeface="Arial" pitchFamily="34" charset="0"/>
                <a:cs typeface="Arial" pitchFamily="34" charset="0"/>
              </a:rPr>
              <a:t>b) scaled questions (</a:t>
            </a:r>
            <a:r>
              <a:rPr lang="en-US" sz="1600" dirty="0" err="1">
                <a:solidFill>
                  <a:schemeClr val="tx1"/>
                </a:solidFill>
                <a:latin typeface="Arial" pitchFamily="34" charset="0"/>
                <a:cs typeface="Arial" pitchFamily="34" charset="0"/>
              </a:rPr>
              <a:t>Likert</a:t>
            </a:r>
            <a:r>
              <a:rPr lang="en-US" sz="1600" dirty="0">
                <a:solidFill>
                  <a:schemeClr val="tx1"/>
                </a:solidFill>
                <a:latin typeface="Arial" pitchFamily="34" charset="0"/>
                <a:cs typeface="Arial" pitchFamily="34" charset="0"/>
              </a:rPr>
              <a:t> scaling : strongly agree / disagree </a:t>
            </a:r>
            <a:r>
              <a:rPr lang="en-US" sz="1600" dirty="0" smtClean="0">
                <a:solidFill>
                  <a:schemeClr val="tx1"/>
                </a:solidFill>
                <a:latin typeface="Arial" pitchFamily="34" charset="0"/>
                <a:cs typeface="Arial" pitchFamily="34" charset="0"/>
              </a:rPr>
              <a:t>moderately agree / disagree)</a:t>
            </a:r>
            <a:endParaRPr lang="en-GB" sz="1600" dirty="0" smtClean="0">
              <a:solidFill>
                <a:schemeClr val="tx1"/>
              </a:solidFill>
              <a:latin typeface="Arial" pitchFamily="34" charset="0"/>
              <a:cs typeface="Arial" pitchFamily="34" charset="0"/>
            </a:endParaRPr>
          </a:p>
          <a:p>
            <a:pPr lvl="1">
              <a:lnSpc>
                <a:spcPct val="90000"/>
              </a:lnSpc>
              <a:buFontTx/>
              <a:buNone/>
            </a:pPr>
            <a:r>
              <a:rPr lang="en-GB" sz="1600" dirty="0" smtClean="0">
                <a:solidFill>
                  <a:schemeClr val="tx1"/>
                </a:solidFill>
                <a:latin typeface="Arial" pitchFamily="34" charset="0"/>
                <a:cs typeface="Arial" pitchFamily="34" charset="0"/>
              </a:rPr>
              <a:t>(c) single choice questions (yes/no answers)</a:t>
            </a:r>
          </a:p>
          <a:p>
            <a:pPr lvl="1">
              <a:lnSpc>
                <a:spcPct val="90000"/>
              </a:lnSpc>
              <a:buFontTx/>
              <a:buNone/>
            </a:pPr>
            <a:r>
              <a:rPr lang="en-GB" sz="1600" dirty="0" smtClean="0">
                <a:solidFill>
                  <a:schemeClr val="tx1"/>
                </a:solidFill>
                <a:latin typeface="Arial" pitchFamily="34" charset="0"/>
                <a:cs typeface="Arial" pitchFamily="34" charset="0"/>
              </a:rPr>
              <a:t>(d) ‘output’ / hard data questions</a:t>
            </a:r>
          </a:p>
          <a:p>
            <a:pPr lvl="1">
              <a:lnSpc>
                <a:spcPct val="90000"/>
              </a:lnSpc>
              <a:buFontTx/>
              <a:buNone/>
            </a:pPr>
            <a:endParaRPr lang="en-GB" sz="1600" dirty="0" smtClean="0">
              <a:solidFill>
                <a:schemeClr val="tx1"/>
              </a:solidFill>
              <a:latin typeface="Arial" pitchFamily="34" charset="0"/>
              <a:cs typeface="Arial" pitchFamily="34" charset="0"/>
            </a:endParaRPr>
          </a:p>
          <a:p>
            <a:pPr>
              <a:lnSpc>
                <a:spcPct val="90000"/>
              </a:lnSpc>
            </a:pPr>
            <a:r>
              <a:rPr lang="en-GB" sz="1800" dirty="0" smtClean="0">
                <a:latin typeface="Arial" pitchFamily="34" charset="0"/>
                <a:cs typeface="Arial" pitchFamily="34" charset="0"/>
              </a:rPr>
              <a:t>The </a:t>
            </a:r>
            <a:r>
              <a:rPr lang="en-GB" sz="1800" dirty="0">
                <a:latin typeface="Arial" pitchFamily="34" charset="0"/>
                <a:cs typeface="Arial" pitchFamily="34" charset="0"/>
              </a:rPr>
              <a:t>questionnaire will aim to capture :</a:t>
            </a:r>
          </a:p>
          <a:p>
            <a:pPr lvl="1">
              <a:lnSpc>
                <a:spcPct val="90000"/>
              </a:lnSpc>
            </a:pPr>
            <a:r>
              <a:rPr lang="en-GB" sz="1600" dirty="0">
                <a:solidFill>
                  <a:schemeClr val="tx1"/>
                </a:solidFill>
                <a:latin typeface="Arial" pitchFamily="34" charset="0"/>
                <a:cs typeface="Arial" pitchFamily="34" charset="0"/>
              </a:rPr>
              <a:t>Standardised data based on the CIS model</a:t>
            </a:r>
          </a:p>
          <a:p>
            <a:pPr lvl="1">
              <a:lnSpc>
                <a:spcPct val="90000"/>
              </a:lnSpc>
            </a:pPr>
            <a:r>
              <a:rPr lang="en-GB" sz="1600" dirty="0">
                <a:solidFill>
                  <a:schemeClr val="tx1"/>
                </a:solidFill>
                <a:latin typeface="Arial" pitchFamily="34" charset="0"/>
                <a:cs typeface="Arial" pitchFamily="34" charset="0"/>
              </a:rPr>
              <a:t>Specific data relevant to RA and RA R&amp;D activity</a:t>
            </a:r>
          </a:p>
          <a:p>
            <a:pPr lvl="1">
              <a:lnSpc>
                <a:spcPct val="90000"/>
              </a:lnSpc>
            </a:pPr>
            <a:r>
              <a:rPr lang="en-GB" sz="1600" dirty="0">
                <a:solidFill>
                  <a:schemeClr val="tx1"/>
                </a:solidFill>
                <a:latin typeface="Arial" pitchFamily="34" charset="0"/>
                <a:cs typeface="Arial" pitchFamily="34" charset="0"/>
              </a:rPr>
              <a:t>Soft data on cultural readiness and factors facilitating </a:t>
            </a:r>
            <a:r>
              <a:rPr lang="en-GB" sz="1600" dirty="0" smtClean="0">
                <a:solidFill>
                  <a:schemeClr val="tx1"/>
                </a:solidFill>
                <a:latin typeface="Arial" pitchFamily="34" charset="0"/>
                <a:cs typeface="Arial" pitchFamily="34" charset="0"/>
              </a:rPr>
              <a:t>innovation</a:t>
            </a:r>
          </a:p>
          <a:p>
            <a:pPr lvl="1">
              <a:lnSpc>
                <a:spcPct val="90000"/>
              </a:lnSpc>
            </a:pPr>
            <a:endParaRPr lang="en-GB" sz="1600" dirty="0" smtClean="0">
              <a:solidFill>
                <a:schemeClr val="tx1"/>
              </a:solidFill>
              <a:latin typeface="Arial" pitchFamily="34" charset="0"/>
              <a:cs typeface="Arial" pitchFamily="34" charset="0"/>
            </a:endParaRPr>
          </a:p>
          <a:p>
            <a:pPr>
              <a:lnSpc>
                <a:spcPct val="90000"/>
              </a:lnSpc>
            </a:pPr>
            <a:r>
              <a:rPr lang="en-GB" sz="1800" dirty="0" smtClean="0">
                <a:latin typeface="Arial" pitchFamily="34" charset="0"/>
                <a:cs typeface="Arial" pitchFamily="34" charset="0"/>
              </a:rPr>
              <a:t>The questionnaire will be comprised of :</a:t>
            </a:r>
          </a:p>
          <a:p>
            <a:pPr lvl="1">
              <a:lnSpc>
                <a:spcPct val="90000"/>
              </a:lnSpc>
            </a:pPr>
            <a:r>
              <a:rPr lang="en-GB" sz="1600" dirty="0" smtClean="0">
                <a:solidFill>
                  <a:schemeClr val="tx1"/>
                </a:solidFill>
                <a:latin typeface="Arial" pitchFamily="34" charset="0"/>
                <a:cs typeface="Arial" pitchFamily="34" charset="0"/>
              </a:rPr>
              <a:t>13 Sections</a:t>
            </a:r>
          </a:p>
          <a:p>
            <a:pPr lvl="1">
              <a:lnSpc>
                <a:spcPct val="90000"/>
              </a:lnSpc>
            </a:pPr>
            <a:r>
              <a:rPr lang="en-GB" sz="1600" dirty="0" smtClean="0">
                <a:solidFill>
                  <a:schemeClr val="tx1"/>
                </a:solidFill>
                <a:latin typeface="Arial" pitchFamily="34" charset="0"/>
                <a:cs typeface="Arial" pitchFamily="34" charset="0"/>
              </a:rPr>
              <a:t>55 Indicators</a:t>
            </a:r>
          </a:p>
          <a:p>
            <a:pPr lvl="1">
              <a:lnSpc>
                <a:spcPct val="90000"/>
              </a:lnSpc>
            </a:pPr>
            <a:endParaRPr lang="en-GB" sz="1600" dirty="0" smtClean="0">
              <a:solidFill>
                <a:schemeClr val="tx1"/>
              </a:solidFill>
              <a:latin typeface="Arial" pitchFamily="34" charset="0"/>
              <a:cs typeface="Arial" pitchFamily="34" charset="0"/>
            </a:endParaRPr>
          </a:p>
          <a:p>
            <a:pPr lvl="1">
              <a:lnSpc>
                <a:spcPct val="90000"/>
              </a:lnSpc>
            </a:pPr>
            <a:endParaRPr lang="en-GB" sz="1600" dirty="0">
              <a:solidFill>
                <a:schemeClr val="tx1"/>
              </a:solidFill>
              <a:latin typeface="Arial" pitchFamily="34" charset="0"/>
              <a:cs typeface="Arial" pitchFamily="34" charset="0"/>
            </a:endParaRPr>
          </a:p>
          <a:p>
            <a:pPr lvl="1">
              <a:lnSpc>
                <a:spcPct val="90000"/>
              </a:lnSpc>
              <a:buFontTx/>
              <a:buNone/>
            </a:pPr>
            <a:endParaRPr lang="en-GB" sz="1600" dirty="0">
              <a:solidFill>
                <a:schemeClr val="tx1"/>
              </a:solidFill>
            </a:endParaRPr>
          </a:p>
          <a:p>
            <a:pPr>
              <a:lnSpc>
                <a:spcPct val="90000"/>
              </a:lnSpc>
            </a:pPr>
            <a:endParaRPr lang="en-US" sz="1800" dirty="0"/>
          </a:p>
        </p:txBody>
      </p:sp>
      <p:grpSp>
        <p:nvGrpSpPr>
          <p:cNvPr id="13" name="Group 4"/>
          <p:cNvGrpSpPr>
            <a:grpSpLocks/>
          </p:cNvGrpSpPr>
          <p:nvPr/>
        </p:nvGrpSpPr>
        <p:grpSpPr bwMode="auto">
          <a:xfrm>
            <a:off x="8156600" y="711185"/>
            <a:ext cx="773112" cy="617537"/>
            <a:chOff x="960" y="1088"/>
            <a:chExt cx="4176" cy="2504"/>
          </a:xfrm>
        </p:grpSpPr>
        <p:sp>
          <p:nvSpPr>
            <p:cNvPr id="14" name="Freeform 5"/>
            <p:cNvSpPr>
              <a:spLocks/>
            </p:cNvSpPr>
            <p:nvPr/>
          </p:nvSpPr>
          <p:spPr bwMode="auto">
            <a:xfrm>
              <a:off x="2024" y="1088"/>
              <a:ext cx="2048" cy="752"/>
            </a:xfrm>
            <a:custGeom>
              <a:avLst/>
              <a:gdLst/>
              <a:ahLst/>
              <a:cxnLst>
                <a:cxn ang="0">
                  <a:pos x="0" y="0"/>
                </a:cxn>
                <a:cxn ang="0">
                  <a:pos x="648" y="752"/>
                </a:cxn>
                <a:cxn ang="0">
                  <a:pos x="1392" y="752"/>
                </a:cxn>
                <a:cxn ang="0">
                  <a:pos x="2048" y="0"/>
                </a:cxn>
                <a:cxn ang="0">
                  <a:pos x="0" y="0"/>
                </a:cxn>
              </a:cxnLst>
              <a:rect l="0" t="0" r="r" b="b"/>
              <a:pathLst>
                <a:path w="2048" h="752">
                  <a:moveTo>
                    <a:pt x="0" y="0"/>
                  </a:moveTo>
                  <a:lnTo>
                    <a:pt x="648" y="752"/>
                  </a:lnTo>
                  <a:lnTo>
                    <a:pt x="1392" y="752"/>
                  </a:lnTo>
                  <a:lnTo>
                    <a:pt x="2048" y="0"/>
                  </a:lnTo>
                  <a:lnTo>
                    <a:pt x="0" y="0"/>
                  </a:lnTo>
                  <a:close/>
                </a:path>
              </a:pathLst>
            </a:custGeom>
            <a:solidFill>
              <a:schemeClr val="bg1"/>
            </a:solidFill>
            <a:ln w="12700">
              <a:solidFill>
                <a:srgbClr val="000000"/>
              </a:solidFill>
              <a:prstDash val="solid"/>
              <a:round/>
              <a:headEnd/>
              <a:tailEnd/>
            </a:ln>
          </p:spPr>
          <p:txBody>
            <a:bodyPr/>
            <a:lstStyle/>
            <a:p>
              <a:endParaRPr lang="en-US" dirty="0">
                <a:solidFill>
                  <a:srgbClr val="FF3300"/>
                </a:solidFill>
              </a:endParaRPr>
            </a:p>
          </p:txBody>
        </p:sp>
        <p:sp>
          <p:nvSpPr>
            <p:cNvPr id="15" name="Freeform 6"/>
            <p:cNvSpPr>
              <a:spLocks/>
            </p:cNvSpPr>
            <p:nvPr/>
          </p:nvSpPr>
          <p:spPr bwMode="auto">
            <a:xfrm>
              <a:off x="3480" y="1120"/>
              <a:ext cx="1656" cy="1184"/>
            </a:xfrm>
            <a:custGeom>
              <a:avLst/>
              <a:gdLst/>
              <a:ahLst/>
              <a:cxnLst>
                <a:cxn ang="0">
                  <a:pos x="648" y="0"/>
                </a:cxn>
                <a:cxn ang="0">
                  <a:pos x="1656" y="1184"/>
                </a:cxn>
                <a:cxn ang="0">
                  <a:pos x="352" y="1184"/>
                </a:cxn>
                <a:cxn ang="0">
                  <a:pos x="0" y="752"/>
                </a:cxn>
                <a:cxn ang="0">
                  <a:pos x="648" y="0"/>
                </a:cxn>
              </a:cxnLst>
              <a:rect l="0" t="0" r="r" b="b"/>
              <a:pathLst>
                <a:path w="1656" h="1184">
                  <a:moveTo>
                    <a:pt x="648" y="0"/>
                  </a:moveTo>
                  <a:lnTo>
                    <a:pt x="1656" y="1184"/>
                  </a:lnTo>
                  <a:lnTo>
                    <a:pt x="352" y="1184"/>
                  </a:lnTo>
                  <a:lnTo>
                    <a:pt x="0" y="752"/>
                  </a:lnTo>
                  <a:lnTo>
                    <a:pt x="648" y="0"/>
                  </a:lnTo>
                  <a:close/>
                </a:path>
              </a:pathLst>
            </a:custGeom>
            <a:noFill/>
            <a:ln w="12700">
              <a:solidFill>
                <a:srgbClr val="000000"/>
              </a:solidFill>
              <a:prstDash val="solid"/>
              <a:round/>
              <a:headEnd/>
              <a:tailEnd/>
            </a:ln>
          </p:spPr>
          <p:txBody>
            <a:bodyPr/>
            <a:lstStyle/>
            <a:p>
              <a:endParaRPr lang="en-US"/>
            </a:p>
          </p:txBody>
        </p:sp>
        <p:sp>
          <p:nvSpPr>
            <p:cNvPr id="16" name="Freeform 7"/>
            <p:cNvSpPr>
              <a:spLocks/>
            </p:cNvSpPr>
            <p:nvPr/>
          </p:nvSpPr>
          <p:spPr bwMode="auto">
            <a:xfrm>
              <a:off x="2024" y="2840"/>
              <a:ext cx="2048" cy="752"/>
            </a:xfrm>
            <a:custGeom>
              <a:avLst/>
              <a:gdLst/>
              <a:ahLst/>
              <a:cxnLst>
                <a:cxn ang="0">
                  <a:pos x="0" y="752"/>
                </a:cxn>
                <a:cxn ang="0">
                  <a:pos x="648" y="0"/>
                </a:cxn>
                <a:cxn ang="0">
                  <a:pos x="1392" y="0"/>
                </a:cxn>
                <a:cxn ang="0">
                  <a:pos x="2048" y="752"/>
                </a:cxn>
                <a:cxn ang="0">
                  <a:pos x="0" y="752"/>
                </a:cxn>
              </a:cxnLst>
              <a:rect l="0" t="0" r="r" b="b"/>
              <a:pathLst>
                <a:path w="2048" h="752">
                  <a:moveTo>
                    <a:pt x="0" y="752"/>
                  </a:moveTo>
                  <a:lnTo>
                    <a:pt x="648" y="0"/>
                  </a:lnTo>
                  <a:lnTo>
                    <a:pt x="1392" y="0"/>
                  </a:lnTo>
                  <a:lnTo>
                    <a:pt x="2048" y="752"/>
                  </a:lnTo>
                  <a:lnTo>
                    <a:pt x="0" y="752"/>
                  </a:lnTo>
                  <a:close/>
                </a:path>
              </a:pathLst>
            </a:custGeom>
            <a:solidFill>
              <a:schemeClr val="tx1">
                <a:lumMod val="75000"/>
                <a:lumOff val="25000"/>
              </a:schemeClr>
            </a:solidFill>
            <a:ln w="12700">
              <a:solidFill>
                <a:srgbClr val="000000"/>
              </a:solidFill>
              <a:prstDash val="solid"/>
              <a:round/>
              <a:headEnd/>
              <a:tailEnd/>
            </a:ln>
          </p:spPr>
          <p:txBody>
            <a:bodyPr/>
            <a:lstStyle/>
            <a:p>
              <a:endParaRPr lang="en-US"/>
            </a:p>
          </p:txBody>
        </p:sp>
        <p:sp>
          <p:nvSpPr>
            <p:cNvPr id="17" name="Freeform 8"/>
            <p:cNvSpPr>
              <a:spLocks/>
            </p:cNvSpPr>
            <p:nvPr/>
          </p:nvSpPr>
          <p:spPr bwMode="auto">
            <a:xfrm>
              <a:off x="960" y="1120"/>
              <a:ext cx="1656" cy="1184"/>
            </a:xfrm>
            <a:custGeom>
              <a:avLst/>
              <a:gdLst/>
              <a:ahLst/>
              <a:cxnLst>
                <a:cxn ang="0">
                  <a:pos x="1008" y="0"/>
                </a:cxn>
                <a:cxn ang="0">
                  <a:pos x="0" y="1184"/>
                </a:cxn>
                <a:cxn ang="0">
                  <a:pos x="1296" y="1184"/>
                </a:cxn>
                <a:cxn ang="0">
                  <a:pos x="1656" y="752"/>
                </a:cxn>
                <a:cxn ang="0">
                  <a:pos x="1008" y="0"/>
                </a:cxn>
              </a:cxnLst>
              <a:rect l="0" t="0" r="r" b="b"/>
              <a:pathLst>
                <a:path w="1656" h="1184">
                  <a:moveTo>
                    <a:pt x="1008" y="0"/>
                  </a:moveTo>
                  <a:lnTo>
                    <a:pt x="0" y="1184"/>
                  </a:lnTo>
                  <a:lnTo>
                    <a:pt x="1296" y="1184"/>
                  </a:lnTo>
                  <a:lnTo>
                    <a:pt x="1656" y="752"/>
                  </a:lnTo>
                  <a:lnTo>
                    <a:pt x="1008" y="0"/>
                  </a:lnTo>
                  <a:close/>
                </a:path>
              </a:pathLst>
            </a:custGeom>
            <a:noFill/>
            <a:ln w="12700">
              <a:solidFill>
                <a:srgbClr val="000000"/>
              </a:solidFill>
              <a:prstDash val="solid"/>
              <a:round/>
              <a:headEnd/>
              <a:tailEnd/>
            </a:ln>
          </p:spPr>
          <p:txBody>
            <a:bodyPr/>
            <a:lstStyle/>
            <a:p>
              <a:endParaRPr lang="en-US"/>
            </a:p>
          </p:txBody>
        </p:sp>
        <p:sp>
          <p:nvSpPr>
            <p:cNvPr id="18" name="Freeform 9"/>
            <p:cNvSpPr>
              <a:spLocks/>
            </p:cNvSpPr>
            <p:nvPr/>
          </p:nvSpPr>
          <p:spPr bwMode="auto">
            <a:xfrm>
              <a:off x="3480" y="2376"/>
              <a:ext cx="1656" cy="1184"/>
            </a:xfrm>
            <a:custGeom>
              <a:avLst/>
              <a:gdLst/>
              <a:ahLst/>
              <a:cxnLst>
                <a:cxn ang="0">
                  <a:pos x="648" y="1184"/>
                </a:cxn>
                <a:cxn ang="0">
                  <a:pos x="1656" y="0"/>
                </a:cxn>
                <a:cxn ang="0">
                  <a:pos x="352" y="0"/>
                </a:cxn>
                <a:cxn ang="0">
                  <a:pos x="0" y="432"/>
                </a:cxn>
                <a:cxn ang="0">
                  <a:pos x="648" y="1184"/>
                </a:cxn>
              </a:cxnLst>
              <a:rect l="0" t="0" r="r" b="b"/>
              <a:pathLst>
                <a:path w="1656" h="1184">
                  <a:moveTo>
                    <a:pt x="648" y="1184"/>
                  </a:moveTo>
                  <a:lnTo>
                    <a:pt x="1656" y="0"/>
                  </a:lnTo>
                  <a:lnTo>
                    <a:pt x="352" y="0"/>
                  </a:lnTo>
                  <a:lnTo>
                    <a:pt x="0" y="432"/>
                  </a:lnTo>
                  <a:lnTo>
                    <a:pt x="648" y="1184"/>
                  </a:lnTo>
                  <a:close/>
                </a:path>
              </a:pathLst>
            </a:custGeom>
            <a:noFill/>
            <a:ln w="12700">
              <a:solidFill>
                <a:srgbClr val="000000"/>
              </a:solidFill>
              <a:prstDash val="solid"/>
              <a:round/>
              <a:headEnd/>
              <a:tailEnd/>
            </a:ln>
          </p:spPr>
          <p:txBody>
            <a:bodyPr/>
            <a:lstStyle/>
            <a:p>
              <a:endParaRPr lang="en-US"/>
            </a:p>
          </p:txBody>
        </p:sp>
        <p:sp>
          <p:nvSpPr>
            <p:cNvPr id="19" name="Freeform 10"/>
            <p:cNvSpPr>
              <a:spLocks/>
            </p:cNvSpPr>
            <p:nvPr/>
          </p:nvSpPr>
          <p:spPr bwMode="auto">
            <a:xfrm>
              <a:off x="960" y="2376"/>
              <a:ext cx="1656" cy="1184"/>
            </a:xfrm>
            <a:custGeom>
              <a:avLst/>
              <a:gdLst/>
              <a:ahLst/>
              <a:cxnLst>
                <a:cxn ang="0">
                  <a:pos x="1008" y="1184"/>
                </a:cxn>
                <a:cxn ang="0">
                  <a:pos x="0" y="0"/>
                </a:cxn>
                <a:cxn ang="0">
                  <a:pos x="1296" y="0"/>
                </a:cxn>
                <a:cxn ang="0">
                  <a:pos x="1656" y="432"/>
                </a:cxn>
                <a:cxn ang="0">
                  <a:pos x="1008" y="1184"/>
                </a:cxn>
              </a:cxnLst>
              <a:rect l="0" t="0" r="r" b="b"/>
              <a:pathLst>
                <a:path w="1656" h="1184">
                  <a:moveTo>
                    <a:pt x="1008" y="1184"/>
                  </a:moveTo>
                  <a:lnTo>
                    <a:pt x="0" y="0"/>
                  </a:lnTo>
                  <a:lnTo>
                    <a:pt x="1296" y="0"/>
                  </a:lnTo>
                  <a:lnTo>
                    <a:pt x="1656" y="432"/>
                  </a:lnTo>
                  <a:lnTo>
                    <a:pt x="1008" y="1184"/>
                  </a:lnTo>
                  <a:close/>
                </a:path>
              </a:pathLst>
            </a:custGeom>
            <a:noFill/>
            <a:ln w="12700">
              <a:solidFill>
                <a:srgbClr val="000000"/>
              </a:solidFill>
              <a:prstDash val="solid"/>
              <a:round/>
              <a:headEnd/>
              <a:tailEnd/>
            </a:ln>
          </p:spPr>
          <p:txBody>
            <a:bodyPr/>
            <a:lstStyle/>
            <a:p>
              <a:endParaRPr lang="en-US"/>
            </a:p>
          </p:txBody>
        </p:sp>
      </p:grpSp>
      <p:sp>
        <p:nvSpPr>
          <p:cNvPr id="21" name="Slide Number Placeholder 20"/>
          <p:cNvSpPr>
            <a:spLocks noGrp="1"/>
          </p:cNvSpPr>
          <p:nvPr>
            <p:ph type="sldNum" sz="quarter" idx="12"/>
          </p:nvPr>
        </p:nvSpPr>
        <p:spPr/>
        <p:txBody>
          <a:bodyPr/>
          <a:lstStyle/>
          <a:p>
            <a:fld id="{0DCB9EF9-F072-4F9E-9A3D-18A23E5BECAB}"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Diagram 24"/>
          <p:cNvGraphicFramePr/>
          <p:nvPr/>
        </p:nvGraphicFramePr>
        <p:xfrm>
          <a:off x="457200" y="701656"/>
          <a:ext cx="7498080" cy="640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0493" name="Freeform 13"/>
          <p:cNvSpPr>
            <a:spLocks/>
          </p:cNvSpPr>
          <p:nvPr/>
        </p:nvSpPr>
        <p:spPr bwMode="auto">
          <a:xfrm>
            <a:off x="2962275" y="1539900"/>
            <a:ext cx="5903913" cy="1008062"/>
          </a:xfrm>
          <a:custGeom>
            <a:avLst/>
            <a:gdLst/>
            <a:ahLst/>
            <a:cxnLst>
              <a:cxn ang="0">
                <a:pos x="4528" y="0"/>
              </a:cxn>
              <a:cxn ang="0">
                <a:pos x="0" y="0"/>
              </a:cxn>
              <a:cxn ang="0">
                <a:pos x="120" y="384"/>
              </a:cxn>
              <a:cxn ang="0">
                <a:pos x="0" y="768"/>
              </a:cxn>
              <a:cxn ang="0">
                <a:pos x="4528" y="768"/>
              </a:cxn>
              <a:cxn ang="0">
                <a:pos x="4528" y="0"/>
              </a:cxn>
            </a:cxnLst>
            <a:rect l="0" t="0" r="r" b="b"/>
            <a:pathLst>
              <a:path w="4528" h="768">
                <a:moveTo>
                  <a:pt x="4528" y="0"/>
                </a:moveTo>
                <a:lnTo>
                  <a:pt x="0" y="0"/>
                </a:lnTo>
                <a:lnTo>
                  <a:pt x="120" y="384"/>
                </a:lnTo>
                <a:lnTo>
                  <a:pt x="0" y="768"/>
                </a:lnTo>
                <a:lnTo>
                  <a:pt x="4528" y="768"/>
                </a:lnTo>
                <a:lnTo>
                  <a:pt x="4528" y="0"/>
                </a:lnTo>
                <a:close/>
              </a:path>
            </a:pathLst>
          </a:custGeom>
          <a:noFill/>
          <a:ln w="12700">
            <a:solidFill>
              <a:srgbClr val="000000"/>
            </a:solidFill>
            <a:prstDash val="solid"/>
            <a:round/>
            <a:headEnd/>
            <a:tailEnd/>
          </a:ln>
        </p:spPr>
        <p:txBody>
          <a:bodyPr/>
          <a:lstStyle/>
          <a:p>
            <a:endParaRPr lang="en-US"/>
          </a:p>
        </p:txBody>
      </p:sp>
      <p:sp>
        <p:nvSpPr>
          <p:cNvPr id="20494" name="AutoShape 14"/>
          <p:cNvSpPr>
            <a:spLocks noChangeArrowheads="1"/>
          </p:cNvSpPr>
          <p:nvPr/>
        </p:nvSpPr>
        <p:spPr bwMode="auto">
          <a:xfrm>
            <a:off x="369888" y="1554187"/>
            <a:ext cx="2630476" cy="977900"/>
          </a:xfrm>
          <a:prstGeom prst="homePlate">
            <a:avLst>
              <a:gd name="adj" fmla="val 17673"/>
            </a:avLst>
          </a:prstGeom>
          <a:solidFill>
            <a:srgbClr val="DDDDDD"/>
          </a:solidFill>
          <a:ln w="6350">
            <a:noFill/>
            <a:miter lim="800000"/>
            <a:headEnd/>
            <a:tailEnd/>
          </a:ln>
          <a:effectLst>
            <a:outerShdw dist="71842" dir="2700000" algn="ctr" rotWithShape="0">
              <a:schemeClr val="bg2"/>
            </a:outerShdw>
          </a:effectLst>
        </p:spPr>
        <p:txBody>
          <a:bodyPr wrap="square" lIns="0" tIns="0" rIns="0" bIns="0" anchor="ctr">
            <a:spAutoFit/>
          </a:bodyPr>
          <a:lstStyle/>
          <a:p>
            <a:pPr algn="ctr"/>
            <a:endParaRPr lang="en-US" sz="1600"/>
          </a:p>
          <a:p>
            <a:pPr algn="ctr"/>
            <a:r>
              <a:rPr lang="en-US" sz="1600"/>
              <a:t>Section 1</a:t>
            </a:r>
          </a:p>
          <a:p>
            <a:pPr algn="ctr"/>
            <a:r>
              <a:rPr lang="en-US" sz="1600"/>
              <a:t>The enterprise</a:t>
            </a:r>
          </a:p>
          <a:p>
            <a:pPr algn="ctr"/>
            <a:endParaRPr lang="en-US" sz="1600"/>
          </a:p>
        </p:txBody>
      </p:sp>
      <p:sp>
        <p:nvSpPr>
          <p:cNvPr id="20496" name="Text Box 16"/>
          <p:cNvSpPr txBox="1">
            <a:spLocks noChangeArrowheads="1"/>
          </p:cNvSpPr>
          <p:nvPr/>
        </p:nvSpPr>
        <p:spPr bwMode="auto">
          <a:xfrm>
            <a:off x="369888" y="1862162"/>
            <a:ext cx="184150" cy="336550"/>
          </a:xfrm>
          <a:prstGeom prst="rect">
            <a:avLst/>
          </a:prstGeom>
          <a:noFill/>
          <a:ln w="9525">
            <a:noFill/>
            <a:miter lim="800000"/>
            <a:headEnd/>
            <a:tailEnd/>
          </a:ln>
          <a:effectLst/>
        </p:spPr>
        <p:txBody>
          <a:bodyPr wrap="none">
            <a:spAutoFit/>
          </a:bodyPr>
          <a:lstStyle/>
          <a:p>
            <a:endParaRPr lang="en-US" sz="1600"/>
          </a:p>
        </p:txBody>
      </p:sp>
      <p:sp>
        <p:nvSpPr>
          <p:cNvPr id="20497" name="Text Box 17"/>
          <p:cNvSpPr txBox="1">
            <a:spLocks noChangeArrowheads="1"/>
          </p:cNvSpPr>
          <p:nvPr/>
        </p:nvSpPr>
        <p:spPr bwMode="auto">
          <a:xfrm>
            <a:off x="3178175" y="1741512"/>
            <a:ext cx="5472113" cy="581025"/>
          </a:xfrm>
          <a:prstGeom prst="rect">
            <a:avLst/>
          </a:prstGeom>
          <a:noFill/>
          <a:ln w="9525">
            <a:noFill/>
            <a:miter lim="800000"/>
            <a:headEnd/>
            <a:tailEnd/>
          </a:ln>
          <a:effectLst/>
        </p:spPr>
        <p:txBody>
          <a:bodyPr>
            <a:spAutoFit/>
          </a:bodyPr>
          <a:lstStyle/>
          <a:p>
            <a:r>
              <a:rPr lang="en-US" sz="1600" b="1" dirty="0"/>
              <a:t>‘What is the firm’s profile?”</a:t>
            </a:r>
            <a:r>
              <a:rPr lang="en-US" sz="1600" dirty="0"/>
              <a:t> : Industry, # employees, Ownership, active markets, hard data on activity…</a:t>
            </a:r>
          </a:p>
        </p:txBody>
      </p:sp>
      <p:sp>
        <p:nvSpPr>
          <p:cNvPr id="20509" name="Freeform 29"/>
          <p:cNvSpPr>
            <a:spLocks/>
          </p:cNvSpPr>
          <p:nvPr/>
        </p:nvSpPr>
        <p:spPr bwMode="auto">
          <a:xfrm>
            <a:off x="2962275" y="2638450"/>
            <a:ext cx="5903913" cy="1223962"/>
          </a:xfrm>
          <a:custGeom>
            <a:avLst/>
            <a:gdLst/>
            <a:ahLst/>
            <a:cxnLst>
              <a:cxn ang="0">
                <a:pos x="4528" y="0"/>
              </a:cxn>
              <a:cxn ang="0">
                <a:pos x="0" y="0"/>
              </a:cxn>
              <a:cxn ang="0">
                <a:pos x="120" y="384"/>
              </a:cxn>
              <a:cxn ang="0">
                <a:pos x="0" y="768"/>
              </a:cxn>
              <a:cxn ang="0">
                <a:pos x="4528" y="768"/>
              </a:cxn>
              <a:cxn ang="0">
                <a:pos x="4528" y="0"/>
              </a:cxn>
            </a:cxnLst>
            <a:rect l="0" t="0" r="r" b="b"/>
            <a:pathLst>
              <a:path w="4528" h="768">
                <a:moveTo>
                  <a:pt x="4528" y="0"/>
                </a:moveTo>
                <a:lnTo>
                  <a:pt x="0" y="0"/>
                </a:lnTo>
                <a:lnTo>
                  <a:pt x="120" y="384"/>
                </a:lnTo>
                <a:lnTo>
                  <a:pt x="0" y="768"/>
                </a:lnTo>
                <a:lnTo>
                  <a:pt x="4528" y="768"/>
                </a:lnTo>
                <a:lnTo>
                  <a:pt x="4528" y="0"/>
                </a:lnTo>
                <a:close/>
              </a:path>
            </a:pathLst>
          </a:custGeom>
          <a:noFill/>
          <a:ln w="12700">
            <a:solidFill>
              <a:srgbClr val="000000"/>
            </a:solidFill>
            <a:prstDash val="solid"/>
            <a:round/>
            <a:headEnd/>
            <a:tailEnd/>
          </a:ln>
        </p:spPr>
        <p:txBody>
          <a:bodyPr/>
          <a:lstStyle/>
          <a:p>
            <a:endParaRPr lang="en-US"/>
          </a:p>
        </p:txBody>
      </p:sp>
      <p:sp>
        <p:nvSpPr>
          <p:cNvPr id="20510" name="AutoShape 30"/>
          <p:cNvSpPr>
            <a:spLocks noChangeArrowheads="1"/>
          </p:cNvSpPr>
          <p:nvPr/>
        </p:nvSpPr>
        <p:spPr bwMode="auto">
          <a:xfrm>
            <a:off x="369888" y="2638450"/>
            <a:ext cx="2630476" cy="1222375"/>
          </a:xfrm>
          <a:prstGeom prst="homePlate">
            <a:avLst>
              <a:gd name="adj" fmla="val 14139"/>
            </a:avLst>
          </a:prstGeom>
          <a:solidFill>
            <a:srgbClr val="DDDDDD"/>
          </a:solidFill>
          <a:ln w="6350">
            <a:noFill/>
            <a:miter lim="800000"/>
            <a:headEnd/>
            <a:tailEnd/>
          </a:ln>
          <a:effectLst>
            <a:outerShdw dist="71842" dir="2700000" algn="ctr" rotWithShape="0">
              <a:schemeClr val="bg2"/>
            </a:outerShdw>
          </a:effectLst>
        </p:spPr>
        <p:txBody>
          <a:bodyPr wrap="square" lIns="0" tIns="0" rIns="0" bIns="0" anchor="ctr">
            <a:spAutoFit/>
          </a:bodyPr>
          <a:lstStyle/>
          <a:p>
            <a:pPr algn="ctr"/>
            <a:endParaRPr lang="en-US" sz="1600" dirty="0"/>
          </a:p>
          <a:p>
            <a:pPr algn="ctr"/>
            <a:r>
              <a:rPr lang="en-US" sz="1600" dirty="0"/>
              <a:t>Sections 2 and 3:</a:t>
            </a:r>
          </a:p>
          <a:p>
            <a:pPr algn="ctr"/>
            <a:r>
              <a:rPr lang="en-US" sz="1600" dirty="0"/>
              <a:t>Product and process innovation</a:t>
            </a:r>
          </a:p>
          <a:p>
            <a:pPr algn="ctr"/>
            <a:endParaRPr lang="en-US" sz="1600" dirty="0"/>
          </a:p>
        </p:txBody>
      </p:sp>
      <p:sp>
        <p:nvSpPr>
          <p:cNvPr id="20512" name="Text Box 32"/>
          <p:cNvSpPr txBox="1">
            <a:spLocks noChangeArrowheads="1"/>
          </p:cNvSpPr>
          <p:nvPr/>
        </p:nvSpPr>
        <p:spPr bwMode="auto">
          <a:xfrm>
            <a:off x="3178175" y="2703537"/>
            <a:ext cx="5472113" cy="1069975"/>
          </a:xfrm>
          <a:prstGeom prst="rect">
            <a:avLst/>
          </a:prstGeom>
          <a:noFill/>
          <a:ln w="9525">
            <a:noFill/>
            <a:miter lim="800000"/>
            <a:headEnd/>
            <a:tailEnd/>
          </a:ln>
          <a:effectLst/>
        </p:spPr>
        <p:txBody>
          <a:bodyPr>
            <a:spAutoFit/>
          </a:bodyPr>
          <a:lstStyle/>
          <a:p>
            <a:r>
              <a:rPr lang="en-US" sz="1600" b="1" dirty="0"/>
              <a:t>“What innovations did the firm develop?”: </a:t>
            </a:r>
            <a:r>
              <a:rPr lang="en-US" sz="1600" dirty="0"/>
              <a:t>List and types of innovations: where they were developed, are they new to the firm or new to Armenia, where are they applied, % in activity</a:t>
            </a:r>
          </a:p>
        </p:txBody>
      </p:sp>
      <p:sp>
        <p:nvSpPr>
          <p:cNvPr id="20519" name="Freeform 39"/>
          <p:cNvSpPr>
            <a:spLocks/>
          </p:cNvSpPr>
          <p:nvPr/>
        </p:nvSpPr>
        <p:spPr bwMode="auto">
          <a:xfrm>
            <a:off x="2962275" y="4010050"/>
            <a:ext cx="5903913" cy="985837"/>
          </a:xfrm>
          <a:custGeom>
            <a:avLst/>
            <a:gdLst/>
            <a:ahLst/>
            <a:cxnLst>
              <a:cxn ang="0">
                <a:pos x="4528" y="0"/>
              </a:cxn>
              <a:cxn ang="0">
                <a:pos x="0" y="0"/>
              </a:cxn>
              <a:cxn ang="0">
                <a:pos x="120" y="384"/>
              </a:cxn>
              <a:cxn ang="0">
                <a:pos x="0" y="768"/>
              </a:cxn>
              <a:cxn ang="0">
                <a:pos x="4528" y="768"/>
              </a:cxn>
              <a:cxn ang="0">
                <a:pos x="4528" y="0"/>
              </a:cxn>
            </a:cxnLst>
            <a:rect l="0" t="0" r="r" b="b"/>
            <a:pathLst>
              <a:path w="4528" h="768">
                <a:moveTo>
                  <a:pt x="4528" y="0"/>
                </a:moveTo>
                <a:lnTo>
                  <a:pt x="0" y="0"/>
                </a:lnTo>
                <a:lnTo>
                  <a:pt x="120" y="384"/>
                </a:lnTo>
                <a:lnTo>
                  <a:pt x="0" y="768"/>
                </a:lnTo>
                <a:lnTo>
                  <a:pt x="4528" y="768"/>
                </a:lnTo>
                <a:lnTo>
                  <a:pt x="4528" y="0"/>
                </a:lnTo>
                <a:close/>
              </a:path>
            </a:pathLst>
          </a:custGeom>
          <a:noFill/>
          <a:ln w="12700">
            <a:solidFill>
              <a:srgbClr val="000000"/>
            </a:solidFill>
            <a:prstDash val="solid"/>
            <a:round/>
            <a:headEnd/>
            <a:tailEnd/>
          </a:ln>
        </p:spPr>
        <p:txBody>
          <a:bodyPr/>
          <a:lstStyle/>
          <a:p>
            <a:endParaRPr lang="en-US"/>
          </a:p>
        </p:txBody>
      </p:sp>
      <p:sp>
        <p:nvSpPr>
          <p:cNvPr id="20520" name="AutoShape 40"/>
          <p:cNvSpPr>
            <a:spLocks noChangeArrowheads="1"/>
          </p:cNvSpPr>
          <p:nvPr/>
        </p:nvSpPr>
        <p:spPr bwMode="auto">
          <a:xfrm>
            <a:off x="369888" y="3987825"/>
            <a:ext cx="2559038" cy="977900"/>
          </a:xfrm>
          <a:prstGeom prst="homePlate">
            <a:avLst>
              <a:gd name="adj" fmla="val 17673"/>
            </a:avLst>
          </a:prstGeom>
          <a:solidFill>
            <a:srgbClr val="DDDDDD"/>
          </a:solidFill>
          <a:ln w="6350">
            <a:noFill/>
            <a:miter lim="800000"/>
            <a:headEnd/>
            <a:tailEnd/>
          </a:ln>
          <a:effectLst>
            <a:outerShdw dist="71842" dir="2700000" algn="ctr" rotWithShape="0">
              <a:schemeClr val="bg2"/>
            </a:outerShdw>
          </a:effectLst>
        </p:spPr>
        <p:txBody>
          <a:bodyPr wrap="square" lIns="0" tIns="0" rIns="0" bIns="0" anchor="ctr">
            <a:spAutoFit/>
          </a:bodyPr>
          <a:lstStyle/>
          <a:p>
            <a:pPr algn="ctr"/>
            <a:endParaRPr lang="en-US" sz="1600"/>
          </a:p>
          <a:p>
            <a:pPr algn="ctr"/>
            <a:r>
              <a:rPr lang="en-US" sz="1600"/>
              <a:t>Section 4:</a:t>
            </a:r>
          </a:p>
          <a:p>
            <a:pPr algn="ctr"/>
            <a:r>
              <a:rPr lang="en-US" sz="1600"/>
              <a:t>Innovation expenditure</a:t>
            </a:r>
          </a:p>
          <a:p>
            <a:pPr algn="ctr"/>
            <a:endParaRPr lang="en-US" sz="1600"/>
          </a:p>
        </p:txBody>
      </p:sp>
      <p:sp>
        <p:nvSpPr>
          <p:cNvPr id="20521" name="Text Box 41"/>
          <p:cNvSpPr txBox="1">
            <a:spLocks noChangeArrowheads="1"/>
          </p:cNvSpPr>
          <p:nvPr/>
        </p:nvSpPr>
        <p:spPr bwMode="auto">
          <a:xfrm>
            <a:off x="3178175" y="4051325"/>
            <a:ext cx="5472113" cy="825500"/>
          </a:xfrm>
          <a:prstGeom prst="rect">
            <a:avLst/>
          </a:prstGeom>
          <a:noFill/>
          <a:ln w="9525">
            <a:noFill/>
            <a:miter lim="800000"/>
            <a:headEnd/>
            <a:tailEnd/>
          </a:ln>
          <a:effectLst/>
        </p:spPr>
        <p:txBody>
          <a:bodyPr>
            <a:spAutoFit/>
          </a:bodyPr>
          <a:lstStyle/>
          <a:p>
            <a:r>
              <a:rPr lang="en-US" sz="1600" b="1"/>
              <a:t>“How did the firm invest in innovation?”</a:t>
            </a:r>
            <a:r>
              <a:rPr lang="en-US" sz="1600"/>
              <a:t> : Analysis of split between In-house RD, External, Acquisition of expertise/ patents / machinery / technology, Pulic funding</a:t>
            </a:r>
          </a:p>
        </p:txBody>
      </p:sp>
      <p:sp>
        <p:nvSpPr>
          <p:cNvPr id="20522" name="Freeform 42"/>
          <p:cNvSpPr>
            <a:spLocks/>
          </p:cNvSpPr>
          <p:nvPr/>
        </p:nvSpPr>
        <p:spPr bwMode="auto">
          <a:xfrm>
            <a:off x="2962275" y="5159400"/>
            <a:ext cx="5903913" cy="1447800"/>
          </a:xfrm>
          <a:custGeom>
            <a:avLst/>
            <a:gdLst/>
            <a:ahLst/>
            <a:cxnLst>
              <a:cxn ang="0">
                <a:pos x="4528" y="0"/>
              </a:cxn>
              <a:cxn ang="0">
                <a:pos x="0" y="0"/>
              </a:cxn>
              <a:cxn ang="0">
                <a:pos x="120" y="384"/>
              </a:cxn>
              <a:cxn ang="0">
                <a:pos x="0" y="768"/>
              </a:cxn>
              <a:cxn ang="0">
                <a:pos x="4528" y="768"/>
              </a:cxn>
              <a:cxn ang="0">
                <a:pos x="4528" y="0"/>
              </a:cxn>
            </a:cxnLst>
            <a:rect l="0" t="0" r="r" b="b"/>
            <a:pathLst>
              <a:path w="4528" h="768">
                <a:moveTo>
                  <a:pt x="4528" y="0"/>
                </a:moveTo>
                <a:lnTo>
                  <a:pt x="0" y="0"/>
                </a:lnTo>
                <a:lnTo>
                  <a:pt x="120" y="384"/>
                </a:lnTo>
                <a:lnTo>
                  <a:pt x="0" y="768"/>
                </a:lnTo>
                <a:lnTo>
                  <a:pt x="4528" y="768"/>
                </a:lnTo>
                <a:lnTo>
                  <a:pt x="4528" y="0"/>
                </a:lnTo>
                <a:close/>
              </a:path>
            </a:pathLst>
          </a:custGeom>
          <a:noFill/>
          <a:ln w="12700">
            <a:solidFill>
              <a:srgbClr val="000000"/>
            </a:solidFill>
            <a:prstDash val="solid"/>
            <a:round/>
            <a:headEnd/>
            <a:tailEnd/>
          </a:ln>
        </p:spPr>
        <p:txBody>
          <a:bodyPr/>
          <a:lstStyle/>
          <a:p>
            <a:endParaRPr lang="en-US"/>
          </a:p>
        </p:txBody>
      </p:sp>
      <p:sp>
        <p:nvSpPr>
          <p:cNvPr id="20523" name="AutoShape 43"/>
          <p:cNvSpPr>
            <a:spLocks noChangeArrowheads="1"/>
          </p:cNvSpPr>
          <p:nvPr/>
        </p:nvSpPr>
        <p:spPr bwMode="auto">
          <a:xfrm>
            <a:off x="369888" y="5140350"/>
            <a:ext cx="2630476" cy="1466850"/>
          </a:xfrm>
          <a:prstGeom prst="homePlate">
            <a:avLst>
              <a:gd name="adj" fmla="val 11782"/>
            </a:avLst>
          </a:prstGeom>
          <a:solidFill>
            <a:srgbClr val="DDDDDD"/>
          </a:solidFill>
          <a:ln w="6350">
            <a:noFill/>
            <a:miter lim="800000"/>
            <a:headEnd/>
            <a:tailEnd/>
          </a:ln>
          <a:effectLst>
            <a:outerShdw dist="71842" dir="2700000" algn="ctr" rotWithShape="0">
              <a:schemeClr val="bg2"/>
            </a:outerShdw>
          </a:effectLst>
        </p:spPr>
        <p:txBody>
          <a:bodyPr wrap="square" lIns="0" tIns="0" rIns="0" bIns="0" anchor="ctr">
            <a:spAutoFit/>
          </a:bodyPr>
          <a:lstStyle/>
          <a:p>
            <a:pPr algn="ctr"/>
            <a:endParaRPr lang="en-US" sz="1600"/>
          </a:p>
          <a:p>
            <a:pPr algn="ctr"/>
            <a:endParaRPr lang="en-US" sz="1600"/>
          </a:p>
          <a:p>
            <a:pPr algn="ctr"/>
            <a:r>
              <a:rPr lang="en-US" sz="1600"/>
              <a:t>Sections 5 &amp; 6:</a:t>
            </a:r>
          </a:p>
          <a:p>
            <a:pPr algn="ctr"/>
            <a:r>
              <a:rPr lang="en-US" sz="1600"/>
              <a:t>Focus on R&amp;D and patents</a:t>
            </a:r>
          </a:p>
          <a:p>
            <a:pPr algn="ctr"/>
            <a:endParaRPr lang="en-US" sz="1600"/>
          </a:p>
          <a:p>
            <a:pPr algn="ctr"/>
            <a:endParaRPr lang="en-US" sz="1600"/>
          </a:p>
        </p:txBody>
      </p:sp>
      <p:sp>
        <p:nvSpPr>
          <p:cNvPr id="20524" name="Text Box 44"/>
          <p:cNvSpPr txBox="1">
            <a:spLocks noChangeArrowheads="1"/>
          </p:cNvSpPr>
          <p:nvPr/>
        </p:nvSpPr>
        <p:spPr bwMode="auto">
          <a:xfrm>
            <a:off x="3249613" y="5326087"/>
            <a:ext cx="5472112" cy="1069975"/>
          </a:xfrm>
          <a:prstGeom prst="rect">
            <a:avLst/>
          </a:prstGeom>
          <a:noFill/>
          <a:ln w="9525">
            <a:noFill/>
            <a:miter lim="800000"/>
            <a:headEnd/>
            <a:tailEnd/>
          </a:ln>
          <a:effectLst/>
        </p:spPr>
        <p:txBody>
          <a:bodyPr>
            <a:spAutoFit/>
          </a:bodyPr>
          <a:lstStyle/>
          <a:p>
            <a:r>
              <a:rPr lang="en-US" sz="1600" b="1" dirty="0"/>
              <a:t>“What type of R&amp;D is available?”</a:t>
            </a:r>
            <a:r>
              <a:rPr lang="en-US" sz="1600" dirty="0"/>
              <a:t> : Types and fields of R&amp;D, Size and split of teams</a:t>
            </a:r>
          </a:p>
          <a:p>
            <a:r>
              <a:rPr lang="en-US" sz="1600" b="1" dirty="0"/>
              <a:t>‘What is level of patent activity?”</a:t>
            </a:r>
            <a:r>
              <a:rPr lang="en-US" sz="1600" dirty="0"/>
              <a:t> : Patents filed, granted, acquired, technological fields</a:t>
            </a:r>
          </a:p>
        </p:txBody>
      </p:sp>
      <p:grpSp>
        <p:nvGrpSpPr>
          <p:cNvPr id="26" name="Group 4"/>
          <p:cNvGrpSpPr>
            <a:grpSpLocks/>
          </p:cNvGrpSpPr>
          <p:nvPr/>
        </p:nvGrpSpPr>
        <p:grpSpPr bwMode="auto">
          <a:xfrm>
            <a:off x="8156600" y="711185"/>
            <a:ext cx="773112" cy="617537"/>
            <a:chOff x="960" y="1088"/>
            <a:chExt cx="4176" cy="2504"/>
          </a:xfrm>
        </p:grpSpPr>
        <p:sp>
          <p:nvSpPr>
            <p:cNvPr id="27" name="Freeform 5"/>
            <p:cNvSpPr>
              <a:spLocks/>
            </p:cNvSpPr>
            <p:nvPr/>
          </p:nvSpPr>
          <p:spPr bwMode="auto">
            <a:xfrm>
              <a:off x="2024" y="1088"/>
              <a:ext cx="2048" cy="752"/>
            </a:xfrm>
            <a:custGeom>
              <a:avLst/>
              <a:gdLst/>
              <a:ahLst/>
              <a:cxnLst>
                <a:cxn ang="0">
                  <a:pos x="0" y="0"/>
                </a:cxn>
                <a:cxn ang="0">
                  <a:pos x="648" y="752"/>
                </a:cxn>
                <a:cxn ang="0">
                  <a:pos x="1392" y="752"/>
                </a:cxn>
                <a:cxn ang="0">
                  <a:pos x="2048" y="0"/>
                </a:cxn>
                <a:cxn ang="0">
                  <a:pos x="0" y="0"/>
                </a:cxn>
              </a:cxnLst>
              <a:rect l="0" t="0" r="r" b="b"/>
              <a:pathLst>
                <a:path w="2048" h="752">
                  <a:moveTo>
                    <a:pt x="0" y="0"/>
                  </a:moveTo>
                  <a:lnTo>
                    <a:pt x="648" y="752"/>
                  </a:lnTo>
                  <a:lnTo>
                    <a:pt x="1392" y="752"/>
                  </a:lnTo>
                  <a:lnTo>
                    <a:pt x="2048" y="0"/>
                  </a:lnTo>
                  <a:lnTo>
                    <a:pt x="0" y="0"/>
                  </a:lnTo>
                  <a:close/>
                </a:path>
              </a:pathLst>
            </a:custGeom>
            <a:solidFill>
              <a:schemeClr val="bg1"/>
            </a:solidFill>
            <a:ln w="12700">
              <a:solidFill>
                <a:srgbClr val="000000"/>
              </a:solidFill>
              <a:prstDash val="solid"/>
              <a:round/>
              <a:headEnd/>
              <a:tailEnd/>
            </a:ln>
          </p:spPr>
          <p:txBody>
            <a:bodyPr/>
            <a:lstStyle/>
            <a:p>
              <a:endParaRPr lang="en-US" dirty="0">
                <a:solidFill>
                  <a:srgbClr val="FF3300"/>
                </a:solidFill>
              </a:endParaRPr>
            </a:p>
          </p:txBody>
        </p:sp>
        <p:sp>
          <p:nvSpPr>
            <p:cNvPr id="28" name="Freeform 6"/>
            <p:cNvSpPr>
              <a:spLocks/>
            </p:cNvSpPr>
            <p:nvPr/>
          </p:nvSpPr>
          <p:spPr bwMode="auto">
            <a:xfrm>
              <a:off x="3480" y="1120"/>
              <a:ext cx="1656" cy="1184"/>
            </a:xfrm>
            <a:custGeom>
              <a:avLst/>
              <a:gdLst/>
              <a:ahLst/>
              <a:cxnLst>
                <a:cxn ang="0">
                  <a:pos x="648" y="0"/>
                </a:cxn>
                <a:cxn ang="0">
                  <a:pos x="1656" y="1184"/>
                </a:cxn>
                <a:cxn ang="0">
                  <a:pos x="352" y="1184"/>
                </a:cxn>
                <a:cxn ang="0">
                  <a:pos x="0" y="752"/>
                </a:cxn>
                <a:cxn ang="0">
                  <a:pos x="648" y="0"/>
                </a:cxn>
              </a:cxnLst>
              <a:rect l="0" t="0" r="r" b="b"/>
              <a:pathLst>
                <a:path w="1656" h="1184">
                  <a:moveTo>
                    <a:pt x="648" y="0"/>
                  </a:moveTo>
                  <a:lnTo>
                    <a:pt x="1656" y="1184"/>
                  </a:lnTo>
                  <a:lnTo>
                    <a:pt x="352" y="1184"/>
                  </a:lnTo>
                  <a:lnTo>
                    <a:pt x="0" y="752"/>
                  </a:lnTo>
                  <a:lnTo>
                    <a:pt x="648" y="0"/>
                  </a:lnTo>
                  <a:close/>
                </a:path>
              </a:pathLst>
            </a:custGeom>
            <a:noFill/>
            <a:ln w="12700">
              <a:solidFill>
                <a:srgbClr val="000000"/>
              </a:solidFill>
              <a:prstDash val="solid"/>
              <a:round/>
              <a:headEnd/>
              <a:tailEnd/>
            </a:ln>
          </p:spPr>
          <p:txBody>
            <a:bodyPr/>
            <a:lstStyle/>
            <a:p>
              <a:endParaRPr lang="en-US"/>
            </a:p>
          </p:txBody>
        </p:sp>
        <p:sp>
          <p:nvSpPr>
            <p:cNvPr id="29" name="Freeform 7"/>
            <p:cNvSpPr>
              <a:spLocks/>
            </p:cNvSpPr>
            <p:nvPr/>
          </p:nvSpPr>
          <p:spPr bwMode="auto">
            <a:xfrm>
              <a:off x="2024" y="2840"/>
              <a:ext cx="2048" cy="752"/>
            </a:xfrm>
            <a:custGeom>
              <a:avLst/>
              <a:gdLst/>
              <a:ahLst/>
              <a:cxnLst>
                <a:cxn ang="0">
                  <a:pos x="0" y="752"/>
                </a:cxn>
                <a:cxn ang="0">
                  <a:pos x="648" y="0"/>
                </a:cxn>
                <a:cxn ang="0">
                  <a:pos x="1392" y="0"/>
                </a:cxn>
                <a:cxn ang="0">
                  <a:pos x="2048" y="752"/>
                </a:cxn>
                <a:cxn ang="0">
                  <a:pos x="0" y="752"/>
                </a:cxn>
              </a:cxnLst>
              <a:rect l="0" t="0" r="r" b="b"/>
              <a:pathLst>
                <a:path w="2048" h="752">
                  <a:moveTo>
                    <a:pt x="0" y="752"/>
                  </a:moveTo>
                  <a:lnTo>
                    <a:pt x="648" y="0"/>
                  </a:lnTo>
                  <a:lnTo>
                    <a:pt x="1392" y="0"/>
                  </a:lnTo>
                  <a:lnTo>
                    <a:pt x="2048" y="752"/>
                  </a:lnTo>
                  <a:lnTo>
                    <a:pt x="0" y="752"/>
                  </a:lnTo>
                  <a:close/>
                </a:path>
              </a:pathLst>
            </a:custGeom>
            <a:noFill/>
            <a:ln w="12700">
              <a:solidFill>
                <a:srgbClr val="000000"/>
              </a:solidFill>
              <a:prstDash val="solid"/>
              <a:round/>
              <a:headEnd/>
              <a:tailEnd/>
            </a:ln>
          </p:spPr>
          <p:txBody>
            <a:bodyPr/>
            <a:lstStyle/>
            <a:p>
              <a:endParaRPr lang="en-US"/>
            </a:p>
          </p:txBody>
        </p:sp>
        <p:sp>
          <p:nvSpPr>
            <p:cNvPr id="30" name="Freeform 8"/>
            <p:cNvSpPr>
              <a:spLocks/>
            </p:cNvSpPr>
            <p:nvPr/>
          </p:nvSpPr>
          <p:spPr bwMode="auto">
            <a:xfrm>
              <a:off x="960" y="1120"/>
              <a:ext cx="1656" cy="1184"/>
            </a:xfrm>
            <a:custGeom>
              <a:avLst/>
              <a:gdLst/>
              <a:ahLst/>
              <a:cxnLst>
                <a:cxn ang="0">
                  <a:pos x="1008" y="0"/>
                </a:cxn>
                <a:cxn ang="0">
                  <a:pos x="0" y="1184"/>
                </a:cxn>
                <a:cxn ang="0">
                  <a:pos x="1296" y="1184"/>
                </a:cxn>
                <a:cxn ang="0">
                  <a:pos x="1656" y="752"/>
                </a:cxn>
                <a:cxn ang="0">
                  <a:pos x="1008" y="0"/>
                </a:cxn>
              </a:cxnLst>
              <a:rect l="0" t="0" r="r" b="b"/>
              <a:pathLst>
                <a:path w="1656" h="1184">
                  <a:moveTo>
                    <a:pt x="1008" y="0"/>
                  </a:moveTo>
                  <a:lnTo>
                    <a:pt x="0" y="1184"/>
                  </a:lnTo>
                  <a:lnTo>
                    <a:pt x="1296" y="1184"/>
                  </a:lnTo>
                  <a:lnTo>
                    <a:pt x="1656" y="752"/>
                  </a:lnTo>
                  <a:lnTo>
                    <a:pt x="1008" y="0"/>
                  </a:lnTo>
                  <a:close/>
                </a:path>
              </a:pathLst>
            </a:custGeom>
            <a:noFill/>
            <a:ln w="12700">
              <a:solidFill>
                <a:srgbClr val="000000"/>
              </a:solidFill>
              <a:prstDash val="solid"/>
              <a:round/>
              <a:headEnd/>
              <a:tailEnd/>
            </a:ln>
          </p:spPr>
          <p:txBody>
            <a:bodyPr/>
            <a:lstStyle/>
            <a:p>
              <a:endParaRPr lang="en-US"/>
            </a:p>
          </p:txBody>
        </p:sp>
        <p:sp>
          <p:nvSpPr>
            <p:cNvPr id="31" name="Freeform 9"/>
            <p:cNvSpPr>
              <a:spLocks/>
            </p:cNvSpPr>
            <p:nvPr/>
          </p:nvSpPr>
          <p:spPr bwMode="auto">
            <a:xfrm>
              <a:off x="3480" y="2376"/>
              <a:ext cx="1656" cy="1184"/>
            </a:xfrm>
            <a:custGeom>
              <a:avLst/>
              <a:gdLst/>
              <a:ahLst/>
              <a:cxnLst>
                <a:cxn ang="0">
                  <a:pos x="648" y="1184"/>
                </a:cxn>
                <a:cxn ang="0">
                  <a:pos x="1656" y="0"/>
                </a:cxn>
                <a:cxn ang="0">
                  <a:pos x="352" y="0"/>
                </a:cxn>
                <a:cxn ang="0">
                  <a:pos x="0" y="432"/>
                </a:cxn>
                <a:cxn ang="0">
                  <a:pos x="648" y="1184"/>
                </a:cxn>
              </a:cxnLst>
              <a:rect l="0" t="0" r="r" b="b"/>
              <a:pathLst>
                <a:path w="1656" h="1184">
                  <a:moveTo>
                    <a:pt x="648" y="1184"/>
                  </a:moveTo>
                  <a:lnTo>
                    <a:pt x="1656" y="0"/>
                  </a:lnTo>
                  <a:lnTo>
                    <a:pt x="352" y="0"/>
                  </a:lnTo>
                  <a:lnTo>
                    <a:pt x="0" y="432"/>
                  </a:lnTo>
                  <a:lnTo>
                    <a:pt x="648" y="1184"/>
                  </a:lnTo>
                  <a:close/>
                </a:path>
              </a:pathLst>
            </a:custGeom>
            <a:noFill/>
            <a:ln w="12700">
              <a:solidFill>
                <a:srgbClr val="000000"/>
              </a:solidFill>
              <a:prstDash val="solid"/>
              <a:round/>
              <a:headEnd/>
              <a:tailEnd/>
            </a:ln>
          </p:spPr>
          <p:txBody>
            <a:bodyPr/>
            <a:lstStyle/>
            <a:p>
              <a:endParaRPr lang="en-US"/>
            </a:p>
          </p:txBody>
        </p:sp>
        <p:sp>
          <p:nvSpPr>
            <p:cNvPr id="32" name="Freeform 10"/>
            <p:cNvSpPr>
              <a:spLocks/>
            </p:cNvSpPr>
            <p:nvPr/>
          </p:nvSpPr>
          <p:spPr bwMode="auto">
            <a:xfrm>
              <a:off x="960" y="2376"/>
              <a:ext cx="1656" cy="1184"/>
            </a:xfrm>
            <a:custGeom>
              <a:avLst/>
              <a:gdLst/>
              <a:ahLst/>
              <a:cxnLst>
                <a:cxn ang="0">
                  <a:pos x="1008" y="1184"/>
                </a:cxn>
                <a:cxn ang="0">
                  <a:pos x="0" y="0"/>
                </a:cxn>
                <a:cxn ang="0">
                  <a:pos x="1296" y="0"/>
                </a:cxn>
                <a:cxn ang="0">
                  <a:pos x="1656" y="432"/>
                </a:cxn>
                <a:cxn ang="0">
                  <a:pos x="1008" y="1184"/>
                </a:cxn>
              </a:cxnLst>
              <a:rect l="0" t="0" r="r" b="b"/>
              <a:pathLst>
                <a:path w="1656" h="1184">
                  <a:moveTo>
                    <a:pt x="1008" y="1184"/>
                  </a:moveTo>
                  <a:lnTo>
                    <a:pt x="0" y="0"/>
                  </a:lnTo>
                  <a:lnTo>
                    <a:pt x="1296" y="0"/>
                  </a:lnTo>
                  <a:lnTo>
                    <a:pt x="1656" y="432"/>
                  </a:lnTo>
                  <a:lnTo>
                    <a:pt x="1008" y="1184"/>
                  </a:lnTo>
                  <a:close/>
                </a:path>
              </a:pathLst>
            </a:custGeom>
            <a:solidFill>
              <a:schemeClr val="tx1">
                <a:lumMod val="75000"/>
                <a:lumOff val="25000"/>
              </a:schemeClr>
            </a:solidFill>
            <a:ln w="12700">
              <a:solidFill>
                <a:srgbClr val="000000"/>
              </a:solidFill>
              <a:prstDash val="solid"/>
              <a:round/>
              <a:headEnd/>
              <a:tailEnd/>
            </a:ln>
          </p:spPr>
          <p:txBody>
            <a:bodyPr/>
            <a:lstStyle/>
            <a:p>
              <a:endParaRPr lang="en-US"/>
            </a:p>
          </p:txBody>
        </p:sp>
      </p:grpSp>
      <p:sp>
        <p:nvSpPr>
          <p:cNvPr id="34" name="Slide Number Placeholder 33"/>
          <p:cNvSpPr>
            <a:spLocks noGrp="1"/>
          </p:cNvSpPr>
          <p:nvPr>
            <p:ph type="sldNum" sz="quarter" idx="12"/>
          </p:nvPr>
        </p:nvSpPr>
        <p:spPr/>
        <p:txBody>
          <a:bodyPr/>
          <a:lstStyle/>
          <a:p>
            <a:fld id="{0DCB9EF9-F072-4F9E-9A3D-18A23E5BECAB}"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Freeform 5"/>
          <p:cNvSpPr>
            <a:spLocks/>
          </p:cNvSpPr>
          <p:nvPr/>
        </p:nvSpPr>
        <p:spPr bwMode="auto">
          <a:xfrm>
            <a:off x="487334" y="2132006"/>
            <a:ext cx="3949700" cy="3808419"/>
          </a:xfrm>
          <a:custGeom>
            <a:avLst/>
            <a:gdLst/>
            <a:ahLst/>
            <a:cxnLst>
              <a:cxn ang="0">
                <a:pos x="2488" y="2008"/>
              </a:cxn>
              <a:cxn ang="0">
                <a:pos x="2488" y="0"/>
              </a:cxn>
              <a:cxn ang="0">
                <a:pos x="1240" y="104"/>
              </a:cxn>
              <a:cxn ang="0">
                <a:pos x="0" y="0"/>
              </a:cxn>
              <a:cxn ang="0">
                <a:pos x="0" y="2008"/>
              </a:cxn>
              <a:cxn ang="0">
                <a:pos x="2488" y="2008"/>
              </a:cxn>
            </a:cxnLst>
            <a:rect l="0" t="0" r="r" b="b"/>
            <a:pathLst>
              <a:path w="2488" h="2008">
                <a:moveTo>
                  <a:pt x="2488" y="2008"/>
                </a:moveTo>
                <a:lnTo>
                  <a:pt x="2488" y="0"/>
                </a:lnTo>
                <a:lnTo>
                  <a:pt x="1240" y="104"/>
                </a:lnTo>
                <a:lnTo>
                  <a:pt x="0" y="0"/>
                </a:lnTo>
                <a:lnTo>
                  <a:pt x="0" y="2008"/>
                </a:lnTo>
                <a:lnTo>
                  <a:pt x="2488" y="2008"/>
                </a:lnTo>
                <a:close/>
              </a:path>
            </a:pathLst>
          </a:custGeom>
          <a:noFill/>
          <a:ln w="12700">
            <a:solidFill>
              <a:srgbClr val="000000"/>
            </a:solidFill>
            <a:prstDash val="solid"/>
            <a:round/>
            <a:headEnd/>
            <a:tailEnd/>
          </a:ln>
        </p:spPr>
        <p:txBody>
          <a:bodyPr/>
          <a:lstStyle/>
          <a:p>
            <a:endParaRPr lang="en-US" dirty="0"/>
          </a:p>
        </p:txBody>
      </p:sp>
      <p:sp>
        <p:nvSpPr>
          <p:cNvPr id="3078" name="AutoShape 6"/>
          <p:cNvSpPr>
            <a:spLocks noChangeArrowheads="1"/>
          </p:cNvSpPr>
          <p:nvPr/>
        </p:nvSpPr>
        <p:spPr bwMode="auto">
          <a:xfrm rot="5400000">
            <a:off x="2116932" y="-92878"/>
            <a:ext cx="661988" cy="3959225"/>
          </a:xfrm>
          <a:prstGeom prst="homePlate">
            <a:avLst>
              <a:gd name="adj" fmla="val 34255"/>
            </a:avLst>
          </a:prstGeom>
          <a:solidFill>
            <a:schemeClr val="accent2">
              <a:lumMod val="20000"/>
              <a:lumOff val="80000"/>
            </a:schemeClr>
          </a:solidFill>
          <a:ln w="6350">
            <a:noFill/>
            <a:miter lim="800000"/>
            <a:headEnd/>
            <a:tailEnd/>
          </a:ln>
          <a:effectLst>
            <a:outerShdw dist="53882" dir="2700000" algn="ctr" rotWithShape="0">
              <a:schemeClr val="bg2"/>
            </a:outerShdw>
          </a:effectLst>
        </p:spPr>
        <p:txBody>
          <a:bodyPr rot="10800000" vert="eaVert" lIns="0" tIns="0" rIns="0" bIns="0" anchor="ctr">
            <a:spAutoFit/>
          </a:bodyPr>
          <a:lstStyle/>
          <a:p>
            <a:pPr algn="ctr"/>
            <a:r>
              <a:rPr lang="en-US" b="1" dirty="0"/>
              <a:t>Project</a:t>
            </a:r>
          </a:p>
          <a:p>
            <a:pPr algn="ctr"/>
            <a:r>
              <a:rPr lang="en-US" b="1" dirty="0"/>
              <a:t>Objectives</a:t>
            </a:r>
            <a:endParaRPr lang="en-US" dirty="0"/>
          </a:p>
        </p:txBody>
      </p:sp>
      <p:sp>
        <p:nvSpPr>
          <p:cNvPr id="3079" name="Freeform 7"/>
          <p:cNvSpPr>
            <a:spLocks/>
          </p:cNvSpPr>
          <p:nvPr/>
        </p:nvSpPr>
        <p:spPr bwMode="auto">
          <a:xfrm>
            <a:off x="4824413" y="2132006"/>
            <a:ext cx="3949700" cy="3808419"/>
          </a:xfrm>
          <a:custGeom>
            <a:avLst/>
            <a:gdLst/>
            <a:ahLst/>
            <a:cxnLst>
              <a:cxn ang="0">
                <a:pos x="2488" y="2008"/>
              </a:cxn>
              <a:cxn ang="0">
                <a:pos x="2488" y="0"/>
              </a:cxn>
              <a:cxn ang="0">
                <a:pos x="1240" y="104"/>
              </a:cxn>
              <a:cxn ang="0">
                <a:pos x="0" y="0"/>
              </a:cxn>
              <a:cxn ang="0">
                <a:pos x="0" y="2008"/>
              </a:cxn>
              <a:cxn ang="0">
                <a:pos x="2488" y="2008"/>
              </a:cxn>
            </a:cxnLst>
            <a:rect l="0" t="0" r="r" b="b"/>
            <a:pathLst>
              <a:path w="2488" h="2008">
                <a:moveTo>
                  <a:pt x="2488" y="2008"/>
                </a:moveTo>
                <a:lnTo>
                  <a:pt x="2488" y="0"/>
                </a:lnTo>
                <a:lnTo>
                  <a:pt x="1240" y="104"/>
                </a:lnTo>
                <a:lnTo>
                  <a:pt x="0" y="0"/>
                </a:lnTo>
                <a:lnTo>
                  <a:pt x="0" y="2008"/>
                </a:lnTo>
                <a:lnTo>
                  <a:pt x="2488" y="2008"/>
                </a:lnTo>
                <a:close/>
              </a:path>
            </a:pathLst>
          </a:custGeom>
          <a:noFill/>
          <a:ln w="12700">
            <a:solidFill>
              <a:srgbClr val="000000"/>
            </a:solidFill>
            <a:prstDash val="solid"/>
            <a:round/>
            <a:headEnd/>
            <a:tailEnd/>
          </a:ln>
        </p:spPr>
        <p:txBody>
          <a:bodyPr/>
          <a:lstStyle/>
          <a:p>
            <a:endParaRPr lang="en-US" dirty="0"/>
          </a:p>
        </p:txBody>
      </p:sp>
      <p:sp>
        <p:nvSpPr>
          <p:cNvPr id="3080" name="AutoShape 8"/>
          <p:cNvSpPr>
            <a:spLocks noChangeArrowheads="1"/>
          </p:cNvSpPr>
          <p:nvPr/>
        </p:nvSpPr>
        <p:spPr bwMode="auto">
          <a:xfrm rot="5400000">
            <a:off x="6469857" y="-86524"/>
            <a:ext cx="661987" cy="3959225"/>
          </a:xfrm>
          <a:prstGeom prst="homePlate">
            <a:avLst>
              <a:gd name="adj" fmla="val 34255"/>
            </a:avLst>
          </a:prstGeom>
          <a:solidFill>
            <a:schemeClr val="accent2">
              <a:lumMod val="20000"/>
              <a:lumOff val="80000"/>
            </a:schemeClr>
          </a:solidFill>
          <a:ln w="6350">
            <a:noFill/>
            <a:miter lim="800000"/>
            <a:headEnd/>
            <a:tailEnd/>
          </a:ln>
          <a:effectLst>
            <a:outerShdw dist="53882" dir="2700000" algn="ctr" rotWithShape="0">
              <a:schemeClr val="bg2"/>
            </a:outerShdw>
          </a:effectLst>
        </p:spPr>
        <p:txBody>
          <a:bodyPr rot="10800000" vert="eaVert" lIns="0" tIns="0" rIns="0" bIns="0" anchor="ctr">
            <a:spAutoFit/>
          </a:bodyPr>
          <a:lstStyle/>
          <a:p>
            <a:pPr algn="ctr"/>
            <a:r>
              <a:rPr lang="en-US" b="1" dirty="0"/>
              <a:t>Final</a:t>
            </a:r>
          </a:p>
          <a:p>
            <a:pPr algn="ctr"/>
            <a:r>
              <a:rPr lang="en-US" b="1" dirty="0"/>
              <a:t>Deliverables</a:t>
            </a:r>
            <a:endParaRPr lang="en-US" dirty="0"/>
          </a:p>
        </p:txBody>
      </p:sp>
      <p:sp>
        <p:nvSpPr>
          <p:cNvPr id="3081" name="Rectangle 9"/>
          <p:cNvSpPr>
            <a:spLocks noChangeArrowheads="1"/>
          </p:cNvSpPr>
          <p:nvPr/>
        </p:nvSpPr>
        <p:spPr bwMode="auto">
          <a:xfrm>
            <a:off x="557213" y="2359021"/>
            <a:ext cx="3816350" cy="3539430"/>
          </a:xfrm>
          <a:prstGeom prst="rect">
            <a:avLst/>
          </a:prstGeom>
          <a:noFill/>
          <a:ln w="9525">
            <a:noFill/>
            <a:miter lim="800000"/>
            <a:headEnd/>
            <a:tailEnd/>
          </a:ln>
          <a:effectLst/>
        </p:spPr>
        <p:txBody>
          <a:bodyPr wrap="square">
            <a:spAutoFit/>
          </a:bodyPr>
          <a:lstStyle/>
          <a:p>
            <a:r>
              <a:rPr lang="en-US" sz="1400" b="1" dirty="0">
                <a:latin typeface="Arial" pitchFamily="34" charset="0"/>
                <a:cs typeface="Arial" pitchFamily="34" charset="0"/>
              </a:rPr>
              <a:t>Define Technology Innovation (TI) and its components</a:t>
            </a:r>
          </a:p>
          <a:p>
            <a:endParaRPr lang="en-US" sz="1400" b="1" dirty="0">
              <a:latin typeface="Arial" pitchFamily="34" charset="0"/>
              <a:cs typeface="Arial" pitchFamily="34" charset="0"/>
            </a:endParaRPr>
          </a:p>
          <a:p>
            <a:r>
              <a:rPr lang="en-US" sz="1400" b="1" dirty="0">
                <a:latin typeface="Arial" pitchFamily="34" charset="0"/>
                <a:cs typeface="Arial" pitchFamily="34" charset="0"/>
              </a:rPr>
              <a:t>Identify relevant methodology to measure TI in firms</a:t>
            </a:r>
          </a:p>
          <a:p>
            <a:endParaRPr lang="en-US" sz="1400" b="1" dirty="0">
              <a:latin typeface="Arial" pitchFamily="34" charset="0"/>
              <a:cs typeface="Arial" pitchFamily="34" charset="0"/>
            </a:endParaRPr>
          </a:p>
          <a:p>
            <a:r>
              <a:rPr lang="en-US" sz="1400" b="1" dirty="0">
                <a:latin typeface="Arial" pitchFamily="34" charset="0"/>
                <a:cs typeface="Arial" pitchFamily="34" charset="0"/>
              </a:rPr>
              <a:t>Identify Priority economy sectors for assessment survey</a:t>
            </a:r>
          </a:p>
          <a:p>
            <a:endParaRPr lang="en-US" sz="1400" b="1" dirty="0">
              <a:latin typeface="Arial" pitchFamily="34" charset="0"/>
              <a:cs typeface="Arial" pitchFamily="34" charset="0"/>
            </a:endParaRPr>
          </a:p>
          <a:p>
            <a:r>
              <a:rPr lang="en-US" sz="1400" b="1" dirty="0">
                <a:latin typeface="Arial" pitchFamily="34" charset="0"/>
                <a:cs typeface="Arial" pitchFamily="34" charset="0"/>
              </a:rPr>
              <a:t>Develop sample design and identify principles of selection</a:t>
            </a:r>
          </a:p>
          <a:p>
            <a:endParaRPr lang="en-US" sz="1400" b="1" dirty="0">
              <a:latin typeface="Arial" pitchFamily="34" charset="0"/>
              <a:cs typeface="Arial" pitchFamily="34" charset="0"/>
            </a:endParaRPr>
          </a:p>
          <a:p>
            <a:r>
              <a:rPr lang="en-US" sz="1400" b="1" dirty="0">
                <a:latin typeface="Arial" pitchFamily="34" charset="0"/>
                <a:cs typeface="Arial" pitchFamily="34" charset="0"/>
              </a:rPr>
              <a:t>Design survey instruments</a:t>
            </a:r>
          </a:p>
          <a:p>
            <a:endParaRPr lang="en-US" sz="1400" b="1" dirty="0">
              <a:latin typeface="Arial" pitchFamily="34" charset="0"/>
              <a:cs typeface="Arial" pitchFamily="34" charset="0"/>
            </a:endParaRPr>
          </a:p>
          <a:p>
            <a:r>
              <a:rPr lang="en-US" sz="1400" b="1" dirty="0">
                <a:latin typeface="Arial" pitchFamily="34" charset="0"/>
                <a:cs typeface="Arial" pitchFamily="34" charset="0"/>
              </a:rPr>
              <a:t>Implement pilot interviews with 30-40 companies</a:t>
            </a:r>
          </a:p>
        </p:txBody>
      </p:sp>
      <p:sp>
        <p:nvSpPr>
          <p:cNvPr id="3082" name="Rectangle 10"/>
          <p:cNvSpPr>
            <a:spLocks noChangeArrowheads="1"/>
          </p:cNvSpPr>
          <p:nvPr/>
        </p:nvSpPr>
        <p:spPr bwMode="auto">
          <a:xfrm>
            <a:off x="4889500" y="2351102"/>
            <a:ext cx="3816350" cy="2462213"/>
          </a:xfrm>
          <a:prstGeom prst="rect">
            <a:avLst/>
          </a:prstGeom>
          <a:noFill/>
          <a:ln w="9525">
            <a:noFill/>
            <a:miter lim="800000"/>
            <a:headEnd/>
            <a:tailEnd/>
          </a:ln>
          <a:effectLst/>
        </p:spPr>
        <p:txBody>
          <a:bodyPr>
            <a:spAutoFit/>
          </a:bodyPr>
          <a:lstStyle/>
          <a:p>
            <a:r>
              <a:rPr lang="en-US" sz="1400" b="1" i="1" dirty="0">
                <a:latin typeface="Arial" pitchFamily="34" charset="0"/>
                <a:cs typeface="Arial" pitchFamily="34" charset="0"/>
              </a:rPr>
              <a:t>Definition</a:t>
            </a:r>
            <a:r>
              <a:rPr lang="en-US" sz="1400" dirty="0">
                <a:latin typeface="Arial" pitchFamily="34" charset="0"/>
                <a:cs typeface="Arial" pitchFamily="34" charset="0"/>
              </a:rPr>
              <a:t> of Technology Innovation</a:t>
            </a:r>
          </a:p>
          <a:p>
            <a:endParaRPr lang="en-US" sz="1400" dirty="0">
              <a:latin typeface="Arial" pitchFamily="34" charset="0"/>
              <a:cs typeface="Arial" pitchFamily="34" charset="0"/>
            </a:endParaRPr>
          </a:p>
          <a:p>
            <a:r>
              <a:rPr lang="en-US" sz="1400" dirty="0">
                <a:latin typeface="Arial" pitchFamily="34" charset="0"/>
                <a:cs typeface="Arial" pitchFamily="34" charset="0"/>
              </a:rPr>
              <a:t>Detailed </a:t>
            </a:r>
            <a:r>
              <a:rPr lang="en-US" sz="1400" b="1" i="1" dirty="0">
                <a:latin typeface="Arial" pitchFamily="34" charset="0"/>
                <a:cs typeface="Arial" pitchFamily="34" charset="0"/>
              </a:rPr>
              <a:t>methodological framework</a:t>
            </a:r>
            <a:r>
              <a:rPr lang="en-US" sz="1400" dirty="0">
                <a:latin typeface="Arial" pitchFamily="34" charset="0"/>
                <a:cs typeface="Arial" pitchFamily="34" charset="0"/>
              </a:rPr>
              <a:t> for conducting survey</a:t>
            </a:r>
          </a:p>
          <a:p>
            <a:endParaRPr lang="en-US" sz="1400" dirty="0">
              <a:latin typeface="Arial" pitchFamily="34" charset="0"/>
              <a:cs typeface="Arial" pitchFamily="34" charset="0"/>
            </a:endParaRPr>
          </a:p>
          <a:p>
            <a:r>
              <a:rPr lang="en-US" sz="1400" b="1" i="1" dirty="0">
                <a:latin typeface="Arial" pitchFamily="34" charset="0"/>
                <a:cs typeface="Arial" pitchFamily="34" charset="0"/>
              </a:rPr>
              <a:t>Recommendation</a:t>
            </a:r>
            <a:r>
              <a:rPr lang="en-US" sz="1400" dirty="0">
                <a:latin typeface="Arial" pitchFamily="34" charset="0"/>
                <a:cs typeface="Arial" pitchFamily="34" charset="0"/>
              </a:rPr>
              <a:t> on priority economic </a:t>
            </a:r>
            <a:r>
              <a:rPr lang="en-US" sz="1400" b="1" i="1" dirty="0">
                <a:latin typeface="Arial" pitchFamily="34" charset="0"/>
                <a:cs typeface="Arial" pitchFamily="34" charset="0"/>
              </a:rPr>
              <a:t>sectors</a:t>
            </a:r>
            <a:r>
              <a:rPr lang="en-US" sz="1400" dirty="0">
                <a:latin typeface="Arial" pitchFamily="34" charset="0"/>
                <a:cs typeface="Arial" pitchFamily="34" charset="0"/>
              </a:rPr>
              <a:t> to conduct survey</a:t>
            </a:r>
          </a:p>
          <a:p>
            <a:endParaRPr lang="en-US" sz="1400" dirty="0">
              <a:latin typeface="Arial" pitchFamily="34" charset="0"/>
              <a:cs typeface="Arial" pitchFamily="34" charset="0"/>
            </a:endParaRPr>
          </a:p>
          <a:p>
            <a:r>
              <a:rPr lang="en-US" sz="1400" dirty="0">
                <a:latin typeface="Arial" pitchFamily="34" charset="0"/>
                <a:cs typeface="Arial" pitchFamily="34" charset="0"/>
              </a:rPr>
              <a:t>Survey instruments (</a:t>
            </a:r>
            <a:r>
              <a:rPr lang="en-US" sz="1400" b="1" i="1" dirty="0">
                <a:latin typeface="Arial" pitchFamily="34" charset="0"/>
                <a:cs typeface="Arial" pitchFamily="34" charset="0"/>
              </a:rPr>
              <a:t>Questionnaire</a:t>
            </a:r>
            <a:r>
              <a:rPr lang="en-US" sz="1400" dirty="0">
                <a:latin typeface="Arial" pitchFamily="34" charset="0"/>
                <a:cs typeface="Arial" pitchFamily="34" charset="0"/>
              </a:rPr>
              <a:t>)</a:t>
            </a:r>
          </a:p>
          <a:p>
            <a:endParaRPr lang="en-US" sz="1400" dirty="0">
              <a:latin typeface="Arial" pitchFamily="34" charset="0"/>
              <a:cs typeface="Arial" pitchFamily="34" charset="0"/>
            </a:endParaRPr>
          </a:p>
          <a:p>
            <a:r>
              <a:rPr lang="en-US" sz="1400" dirty="0">
                <a:latin typeface="Arial" pitchFamily="34" charset="0"/>
                <a:cs typeface="Arial" pitchFamily="34" charset="0"/>
              </a:rPr>
              <a:t>Technical report on </a:t>
            </a:r>
            <a:r>
              <a:rPr lang="en-US" sz="1400" b="1" i="1" dirty="0">
                <a:latin typeface="Arial" pitchFamily="34" charset="0"/>
                <a:cs typeface="Arial" pitchFamily="34" charset="0"/>
              </a:rPr>
              <a:t>pre-test results</a:t>
            </a:r>
          </a:p>
        </p:txBody>
      </p:sp>
      <p:sp>
        <p:nvSpPr>
          <p:cNvPr id="3083" name="Text Box 11"/>
          <p:cNvSpPr txBox="1">
            <a:spLocks noChangeArrowheads="1"/>
          </p:cNvSpPr>
          <p:nvPr/>
        </p:nvSpPr>
        <p:spPr bwMode="auto">
          <a:xfrm>
            <a:off x="376238" y="6473825"/>
            <a:ext cx="1116012" cy="274638"/>
          </a:xfrm>
          <a:prstGeom prst="rect">
            <a:avLst/>
          </a:prstGeom>
          <a:noFill/>
          <a:ln w="9525">
            <a:noFill/>
            <a:miter lim="800000"/>
            <a:headEnd/>
            <a:tailEnd/>
          </a:ln>
          <a:effectLst/>
        </p:spPr>
        <p:txBody>
          <a:bodyPr wrap="none">
            <a:spAutoFit/>
          </a:bodyPr>
          <a:lstStyle/>
          <a:p>
            <a:r>
              <a:rPr lang="en-US" sz="1200" i="1" dirty="0"/>
              <a:t>Source : TOR</a:t>
            </a:r>
          </a:p>
        </p:txBody>
      </p:sp>
      <p:graphicFrame>
        <p:nvGraphicFramePr>
          <p:cNvPr id="16" name="Diagram 15"/>
          <p:cNvGraphicFramePr/>
          <p:nvPr/>
        </p:nvGraphicFramePr>
        <p:xfrm>
          <a:off x="457200" y="701656"/>
          <a:ext cx="8229600" cy="640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2" name="Slide Number Placeholder 21"/>
          <p:cNvSpPr>
            <a:spLocks noGrp="1"/>
          </p:cNvSpPr>
          <p:nvPr>
            <p:ph type="sldNum" sz="quarter" idx="12"/>
          </p:nvPr>
        </p:nvSpPr>
        <p:spPr/>
        <p:txBody>
          <a:bodyPr/>
          <a:lstStyle/>
          <a:p>
            <a:fld id="{0DCB9EF9-F072-4F9E-9A3D-18A23E5BECAB}"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729" name="Group 33"/>
          <p:cNvGrpSpPr>
            <a:grpSpLocks/>
          </p:cNvGrpSpPr>
          <p:nvPr/>
        </p:nvGrpSpPr>
        <p:grpSpPr bwMode="auto">
          <a:xfrm>
            <a:off x="179388" y="1531938"/>
            <a:ext cx="8523287" cy="914400"/>
            <a:chOff x="113" y="741"/>
            <a:chExt cx="5369" cy="649"/>
          </a:xfrm>
        </p:grpSpPr>
        <p:sp>
          <p:nvSpPr>
            <p:cNvPr id="29710" name="Freeform 14"/>
            <p:cNvSpPr>
              <a:spLocks/>
            </p:cNvSpPr>
            <p:nvPr/>
          </p:nvSpPr>
          <p:spPr bwMode="auto">
            <a:xfrm>
              <a:off x="1746" y="754"/>
              <a:ext cx="3736" cy="636"/>
            </a:xfrm>
            <a:custGeom>
              <a:avLst/>
              <a:gdLst/>
              <a:ahLst/>
              <a:cxnLst>
                <a:cxn ang="0">
                  <a:pos x="4528" y="0"/>
                </a:cxn>
                <a:cxn ang="0">
                  <a:pos x="0" y="0"/>
                </a:cxn>
                <a:cxn ang="0">
                  <a:pos x="120" y="384"/>
                </a:cxn>
                <a:cxn ang="0">
                  <a:pos x="0" y="768"/>
                </a:cxn>
                <a:cxn ang="0">
                  <a:pos x="4528" y="768"/>
                </a:cxn>
                <a:cxn ang="0">
                  <a:pos x="4528" y="0"/>
                </a:cxn>
              </a:cxnLst>
              <a:rect l="0" t="0" r="r" b="b"/>
              <a:pathLst>
                <a:path w="4528" h="768">
                  <a:moveTo>
                    <a:pt x="4528" y="0"/>
                  </a:moveTo>
                  <a:lnTo>
                    <a:pt x="0" y="0"/>
                  </a:lnTo>
                  <a:lnTo>
                    <a:pt x="120" y="384"/>
                  </a:lnTo>
                  <a:lnTo>
                    <a:pt x="0" y="768"/>
                  </a:lnTo>
                  <a:lnTo>
                    <a:pt x="4528" y="768"/>
                  </a:lnTo>
                  <a:lnTo>
                    <a:pt x="4528" y="0"/>
                  </a:lnTo>
                  <a:close/>
                </a:path>
              </a:pathLst>
            </a:custGeom>
            <a:noFill/>
            <a:ln w="12700">
              <a:solidFill>
                <a:srgbClr val="000000"/>
              </a:solidFill>
              <a:prstDash val="solid"/>
              <a:round/>
              <a:headEnd/>
              <a:tailEnd/>
            </a:ln>
          </p:spPr>
          <p:txBody>
            <a:bodyPr/>
            <a:lstStyle/>
            <a:p>
              <a:endParaRPr lang="en-US"/>
            </a:p>
          </p:txBody>
        </p:sp>
        <p:sp>
          <p:nvSpPr>
            <p:cNvPr id="29711" name="AutoShape 15"/>
            <p:cNvSpPr>
              <a:spLocks noChangeArrowheads="1"/>
            </p:cNvSpPr>
            <p:nvPr/>
          </p:nvSpPr>
          <p:spPr bwMode="auto">
            <a:xfrm>
              <a:off x="113" y="741"/>
              <a:ext cx="1678" cy="616"/>
            </a:xfrm>
            <a:prstGeom prst="homePlate">
              <a:avLst>
                <a:gd name="adj" fmla="val 17202"/>
              </a:avLst>
            </a:prstGeom>
            <a:solidFill>
              <a:srgbClr val="DDDDDD"/>
            </a:solidFill>
            <a:ln w="6350">
              <a:noFill/>
              <a:miter lim="800000"/>
              <a:headEnd/>
              <a:tailEnd/>
            </a:ln>
            <a:effectLst>
              <a:outerShdw dist="71842" dir="2700000" algn="ctr" rotWithShape="0">
                <a:schemeClr val="bg2"/>
              </a:outerShdw>
            </a:effectLst>
          </p:spPr>
          <p:txBody>
            <a:bodyPr lIns="0" tIns="0" rIns="0" bIns="0" anchor="ctr">
              <a:spAutoFit/>
            </a:bodyPr>
            <a:lstStyle/>
            <a:p>
              <a:pPr algn="ctr"/>
              <a:endParaRPr lang="en-US" sz="1600" dirty="0"/>
            </a:p>
            <a:p>
              <a:pPr algn="ctr"/>
              <a:r>
                <a:rPr lang="en-US" sz="1600" dirty="0"/>
                <a:t>Section 7:</a:t>
              </a:r>
            </a:p>
            <a:p>
              <a:pPr algn="ctr"/>
              <a:r>
                <a:rPr lang="en-US" sz="1600" dirty="0"/>
                <a:t>Cooperation and information</a:t>
              </a:r>
            </a:p>
            <a:p>
              <a:pPr algn="ctr"/>
              <a:endParaRPr lang="en-US" sz="1600" dirty="0"/>
            </a:p>
          </p:txBody>
        </p:sp>
        <p:sp>
          <p:nvSpPr>
            <p:cNvPr id="29712" name="Text Box 16"/>
            <p:cNvSpPr txBox="1">
              <a:spLocks noChangeArrowheads="1"/>
            </p:cNvSpPr>
            <p:nvPr/>
          </p:nvSpPr>
          <p:spPr bwMode="auto">
            <a:xfrm>
              <a:off x="1882" y="789"/>
              <a:ext cx="3447" cy="520"/>
            </a:xfrm>
            <a:prstGeom prst="rect">
              <a:avLst/>
            </a:prstGeom>
            <a:noFill/>
            <a:ln w="9525">
              <a:noFill/>
              <a:miter lim="800000"/>
              <a:headEnd/>
              <a:tailEnd/>
            </a:ln>
            <a:effectLst/>
          </p:spPr>
          <p:txBody>
            <a:bodyPr>
              <a:spAutoFit/>
            </a:bodyPr>
            <a:lstStyle/>
            <a:p>
              <a:r>
                <a:rPr lang="en-US" sz="1600" b="1"/>
                <a:t>“Is open innovation developed in the firm?”: </a:t>
              </a:r>
              <a:r>
                <a:rPr lang="en-US" sz="1600"/>
                <a:t>Importance of sources of information by type, Geographical distribution of sources, examples.</a:t>
              </a:r>
            </a:p>
          </p:txBody>
        </p:sp>
      </p:grpSp>
      <p:grpSp>
        <p:nvGrpSpPr>
          <p:cNvPr id="29728" name="Group 32"/>
          <p:cNvGrpSpPr>
            <a:grpSpLocks/>
          </p:cNvGrpSpPr>
          <p:nvPr/>
        </p:nvGrpSpPr>
        <p:grpSpPr bwMode="auto">
          <a:xfrm>
            <a:off x="179388" y="2512630"/>
            <a:ext cx="8523287" cy="811109"/>
            <a:chOff x="113" y="1418"/>
            <a:chExt cx="5369" cy="616"/>
          </a:xfrm>
        </p:grpSpPr>
        <p:sp>
          <p:nvSpPr>
            <p:cNvPr id="29713" name="Freeform 17"/>
            <p:cNvSpPr>
              <a:spLocks/>
            </p:cNvSpPr>
            <p:nvPr/>
          </p:nvSpPr>
          <p:spPr bwMode="auto">
            <a:xfrm>
              <a:off x="1746" y="1434"/>
              <a:ext cx="3736" cy="590"/>
            </a:xfrm>
            <a:custGeom>
              <a:avLst/>
              <a:gdLst/>
              <a:ahLst/>
              <a:cxnLst>
                <a:cxn ang="0">
                  <a:pos x="4528" y="0"/>
                </a:cxn>
                <a:cxn ang="0">
                  <a:pos x="0" y="0"/>
                </a:cxn>
                <a:cxn ang="0">
                  <a:pos x="120" y="384"/>
                </a:cxn>
                <a:cxn ang="0">
                  <a:pos x="0" y="768"/>
                </a:cxn>
                <a:cxn ang="0">
                  <a:pos x="4528" y="768"/>
                </a:cxn>
                <a:cxn ang="0">
                  <a:pos x="4528" y="0"/>
                </a:cxn>
              </a:cxnLst>
              <a:rect l="0" t="0" r="r" b="b"/>
              <a:pathLst>
                <a:path w="4528" h="768">
                  <a:moveTo>
                    <a:pt x="4528" y="0"/>
                  </a:moveTo>
                  <a:lnTo>
                    <a:pt x="0" y="0"/>
                  </a:lnTo>
                  <a:lnTo>
                    <a:pt x="120" y="384"/>
                  </a:lnTo>
                  <a:lnTo>
                    <a:pt x="0" y="768"/>
                  </a:lnTo>
                  <a:lnTo>
                    <a:pt x="4528" y="768"/>
                  </a:lnTo>
                  <a:lnTo>
                    <a:pt x="4528" y="0"/>
                  </a:lnTo>
                  <a:close/>
                </a:path>
              </a:pathLst>
            </a:custGeom>
            <a:noFill/>
            <a:ln w="12700">
              <a:solidFill>
                <a:srgbClr val="000000"/>
              </a:solidFill>
              <a:prstDash val="solid"/>
              <a:round/>
              <a:headEnd/>
              <a:tailEnd/>
            </a:ln>
          </p:spPr>
          <p:txBody>
            <a:bodyPr/>
            <a:lstStyle/>
            <a:p>
              <a:endParaRPr lang="en-US"/>
            </a:p>
          </p:txBody>
        </p:sp>
        <p:sp>
          <p:nvSpPr>
            <p:cNvPr id="29714" name="AutoShape 18"/>
            <p:cNvSpPr>
              <a:spLocks noChangeArrowheads="1"/>
            </p:cNvSpPr>
            <p:nvPr/>
          </p:nvSpPr>
          <p:spPr bwMode="auto">
            <a:xfrm>
              <a:off x="113" y="1418"/>
              <a:ext cx="1678" cy="616"/>
            </a:xfrm>
            <a:prstGeom prst="homePlate">
              <a:avLst>
                <a:gd name="adj" fmla="val 17202"/>
              </a:avLst>
            </a:prstGeom>
            <a:solidFill>
              <a:srgbClr val="DDDDDD"/>
            </a:solidFill>
            <a:ln w="6350">
              <a:noFill/>
              <a:miter lim="800000"/>
              <a:headEnd/>
              <a:tailEnd/>
            </a:ln>
            <a:effectLst>
              <a:outerShdw dist="71842" dir="2700000" algn="ctr" rotWithShape="0">
                <a:schemeClr val="bg2"/>
              </a:outerShdw>
            </a:effectLst>
          </p:spPr>
          <p:txBody>
            <a:bodyPr lIns="0" tIns="0" rIns="0" bIns="0" anchor="ctr">
              <a:spAutoFit/>
            </a:bodyPr>
            <a:lstStyle/>
            <a:p>
              <a:pPr algn="ctr"/>
              <a:endParaRPr lang="en-US" sz="1600" dirty="0"/>
            </a:p>
            <a:p>
              <a:pPr algn="ctr"/>
              <a:r>
                <a:rPr lang="en-US" sz="1600" dirty="0"/>
                <a:t>Section 8:</a:t>
              </a:r>
            </a:p>
            <a:p>
              <a:pPr algn="ctr"/>
              <a:r>
                <a:rPr lang="en-US" sz="1600" dirty="0"/>
                <a:t>Innovation objectives</a:t>
              </a:r>
            </a:p>
            <a:p>
              <a:pPr algn="ctr"/>
              <a:endParaRPr lang="en-US" sz="1600" dirty="0"/>
            </a:p>
          </p:txBody>
        </p:sp>
        <p:sp>
          <p:nvSpPr>
            <p:cNvPr id="29715" name="Text Box 19"/>
            <p:cNvSpPr txBox="1">
              <a:spLocks noChangeArrowheads="1"/>
            </p:cNvSpPr>
            <p:nvPr/>
          </p:nvSpPr>
          <p:spPr bwMode="auto">
            <a:xfrm>
              <a:off x="1882" y="1525"/>
              <a:ext cx="3447" cy="366"/>
            </a:xfrm>
            <a:prstGeom prst="rect">
              <a:avLst/>
            </a:prstGeom>
            <a:noFill/>
            <a:ln w="9525">
              <a:noFill/>
              <a:miter lim="800000"/>
              <a:headEnd/>
              <a:tailEnd/>
            </a:ln>
            <a:effectLst/>
          </p:spPr>
          <p:txBody>
            <a:bodyPr>
              <a:spAutoFit/>
            </a:bodyPr>
            <a:lstStyle/>
            <a:p>
              <a:r>
                <a:rPr lang="en-US" sz="1600" b="1" dirty="0"/>
                <a:t>“Why do firms innovate?”</a:t>
              </a:r>
              <a:r>
                <a:rPr lang="en-US" sz="1600" dirty="0"/>
                <a:t> : Ranking of different reasons and relevance for the future</a:t>
              </a:r>
            </a:p>
          </p:txBody>
        </p:sp>
      </p:grpSp>
      <p:grpSp>
        <p:nvGrpSpPr>
          <p:cNvPr id="29727" name="Group 31"/>
          <p:cNvGrpSpPr>
            <a:grpSpLocks/>
          </p:cNvGrpSpPr>
          <p:nvPr/>
        </p:nvGrpSpPr>
        <p:grpSpPr bwMode="auto">
          <a:xfrm>
            <a:off x="166688" y="3416300"/>
            <a:ext cx="8529638" cy="798336"/>
            <a:chOff x="89" y="2089"/>
            <a:chExt cx="5373" cy="616"/>
          </a:xfrm>
        </p:grpSpPr>
        <p:sp>
          <p:nvSpPr>
            <p:cNvPr id="29716" name="Freeform 20"/>
            <p:cNvSpPr>
              <a:spLocks/>
            </p:cNvSpPr>
            <p:nvPr/>
          </p:nvSpPr>
          <p:spPr bwMode="auto">
            <a:xfrm>
              <a:off x="1776" y="2103"/>
              <a:ext cx="3686" cy="601"/>
            </a:xfrm>
            <a:custGeom>
              <a:avLst/>
              <a:gdLst/>
              <a:ahLst/>
              <a:cxnLst>
                <a:cxn ang="0">
                  <a:pos x="4528" y="0"/>
                </a:cxn>
                <a:cxn ang="0">
                  <a:pos x="0" y="0"/>
                </a:cxn>
                <a:cxn ang="0">
                  <a:pos x="120" y="384"/>
                </a:cxn>
                <a:cxn ang="0">
                  <a:pos x="0" y="768"/>
                </a:cxn>
                <a:cxn ang="0">
                  <a:pos x="4528" y="768"/>
                </a:cxn>
                <a:cxn ang="0">
                  <a:pos x="4528" y="0"/>
                </a:cxn>
              </a:cxnLst>
              <a:rect l="0" t="0" r="r" b="b"/>
              <a:pathLst>
                <a:path w="4528" h="768">
                  <a:moveTo>
                    <a:pt x="4528" y="0"/>
                  </a:moveTo>
                  <a:lnTo>
                    <a:pt x="0" y="0"/>
                  </a:lnTo>
                  <a:lnTo>
                    <a:pt x="120" y="384"/>
                  </a:lnTo>
                  <a:lnTo>
                    <a:pt x="0" y="768"/>
                  </a:lnTo>
                  <a:lnTo>
                    <a:pt x="4528" y="768"/>
                  </a:lnTo>
                  <a:lnTo>
                    <a:pt x="4528" y="0"/>
                  </a:lnTo>
                  <a:close/>
                </a:path>
              </a:pathLst>
            </a:custGeom>
            <a:noFill/>
            <a:ln w="12700">
              <a:solidFill>
                <a:srgbClr val="000000"/>
              </a:solidFill>
              <a:prstDash val="solid"/>
              <a:round/>
              <a:headEnd/>
              <a:tailEnd/>
            </a:ln>
          </p:spPr>
          <p:txBody>
            <a:bodyPr/>
            <a:lstStyle/>
            <a:p>
              <a:endParaRPr lang="en-US"/>
            </a:p>
          </p:txBody>
        </p:sp>
        <p:sp>
          <p:nvSpPr>
            <p:cNvPr id="29717" name="AutoShape 21"/>
            <p:cNvSpPr>
              <a:spLocks noChangeArrowheads="1"/>
            </p:cNvSpPr>
            <p:nvPr/>
          </p:nvSpPr>
          <p:spPr bwMode="auto">
            <a:xfrm>
              <a:off x="89" y="2089"/>
              <a:ext cx="1723" cy="616"/>
            </a:xfrm>
            <a:prstGeom prst="homePlate">
              <a:avLst>
                <a:gd name="adj" fmla="val 17663"/>
              </a:avLst>
            </a:prstGeom>
            <a:solidFill>
              <a:srgbClr val="DDDDDD"/>
            </a:solidFill>
            <a:ln w="6350">
              <a:noFill/>
              <a:miter lim="800000"/>
              <a:headEnd/>
              <a:tailEnd/>
            </a:ln>
            <a:effectLst>
              <a:outerShdw dist="71842" dir="2700000" algn="ctr" rotWithShape="0">
                <a:schemeClr val="bg2"/>
              </a:outerShdw>
            </a:effectLst>
          </p:spPr>
          <p:txBody>
            <a:bodyPr lIns="0" tIns="0" rIns="0" bIns="0" anchor="ctr">
              <a:spAutoFit/>
            </a:bodyPr>
            <a:lstStyle/>
            <a:p>
              <a:pPr algn="ctr"/>
              <a:endParaRPr lang="en-US" sz="1600" dirty="0"/>
            </a:p>
            <a:p>
              <a:pPr algn="ctr"/>
              <a:r>
                <a:rPr lang="en-US" sz="1600" dirty="0"/>
                <a:t>Section 9:</a:t>
              </a:r>
            </a:p>
            <a:p>
              <a:pPr algn="ctr"/>
              <a:r>
                <a:rPr lang="en-US" sz="1600" dirty="0"/>
                <a:t>Innovation protection</a:t>
              </a:r>
            </a:p>
            <a:p>
              <a:pPr algn="ctr"/>
              <a:endParaRPr lang="en-US" sz="1600" dirty="0"/>
            </a:p>
          </p:txBody>
        </p:sp>
        <p:sp>
          <p:nvSpPr>
            <p:cNvPr id="29718" name="Text Box 22"/>
            <p:cNvSpPr txBox="1">
              <a:spLocks noChangeArrowheads="1"/>
            </p:cNvSpPr>
            <p:nvPr/>
          </p:nvSpPr>
          <p:spPr bwMode="auto">
            <a:xfrm>
              <a:off x="1927" y="2194"/>
              <a:ext cx="3447" cy="366"/>
            </a:xfrm>
            <a:prstGeom prst="rect">
              <a:avLst/>
            </a:prstGeom>
            <a:noFill/>
            <a:ln w="9525">
              <a:noFill/>
              <a:miter lim="800000"/>
              <a:headEnd/>
              <a:tailEnd/>
            </a:ln>
            <a:effectLst/>
          </p:spPr>
          <p:txBody>
            <a:bodyPr>
              <a:spAutoFit/>
            </a:bodyPr>
            <a:lstStyle/>
            <a:p>
              <a:r>
                <a:rPr lang="en-US" sz="1600" b="1" dirty="0"/>
                <a:t>“How do firms protect their innovations?”</a:t>
              </a:r>
              <a:r>
                <a:rPr lang="en-US" sz="1600" dirty="0"/>
                <a:t> : Ranking of different methods</a:t>
              </a:r>
            </a:p>
          </p:txBody>
        </p:sp>
      </p:grpSp>
      <p:grpSp>
        <p:nvGrpSpPr>
          <p:cNvPr id="29726" name="Group 30"/>
          <p:cNvGrpSpPr>
            <a:grpSpLocks/>
          </p:cNvGrpSpPr>
          <p:nvPr/>
        </p:nvGrpSpPr>
        <p:grpSpPr bwMode="auto">
          <a:xfrm>
            <a:off x="179388" y="4276725"/>
            <a:ext cx="8523287" cy="1223963"/>
            <a:chOff x="113" y="2750"/>
            <a:chExt cx="5369" cy="771"/>
          </a:xfrm>
        </p:grpSpPr>
        <p:sp>
          <p:nvSpPr>
            <p:cNvPr id="29720" name="Freeform 24"/>
            <p:cNvSpPr>
              <a:spLocks/>
            </p:cNvSpPr>
            <p:nvPr/>
          </p:nvSpPr>
          <p:spPr bwMode="auto">
            <a:xfrm>
              <a:off x="1746" y="2750"/>
              <a:ext cx="3736" cy="771"/>
            </a:xfrm>
            <a:custGeom>
              <a:avLst/>
              <a:gdLst/>
              <a:ahLst/>
              <a:cxnLst>
                <a:cxn ang="0">
                  <a:pos x="4528" y="0"/>
                </a:cxn>
                <a:cxn ang="0">
                  <a:pos x="0" y="0"/>
                </a:cxn>
                <a:cxn ang="0">
                  <a:pos x="120" y="384"/>
                </a:cxn>
                <a:cxn ang="0">
                  <a:pos x="0" y="768"/>
                </a:cxn>
                <a:cxn ang="0">
                  <a:pos x="4528" y="768"/>
                </a:cxn>
                <a:cxn ang="0">
                  <a:pos x="4528" y="0"/>
                </a:cxn>
              </a:cxnLst>
              <a:rect l="0" t="0" r="r" b="b"/>
              <a:pathLst>
                <a:path w="4528" h="768">
                  <a:moveTo>
                    <a:pt x="4528" y="0"/>
                  </a:moveTo>
                  <a:lnTo>
                    <a:pt x="0" y="0"/>
                  </a:lnTo>
                  <a:lnTo>
                    <a:pt x="120" y="384"/>
                  </a:lnTo>
                  <a:lnTo>
                    <a:pt x="0" y="768"/>
                  </a:lnTo>
                  <a:lnTo>
                    <a:pt x="4528" y="768"/>
                  </a:lnTo>
                  <a:lnTo>
                    <a:pt x="4528" y="0"/>
                  </a:lnTo>
                  <a:close/>
                </a:path>
              </a:pathLst>
            </a:custGeom>
            <a:noFill/>
            <a:ln w="12700">
              <a:solidFill>
                <a:srgbClr val="000000"/>
              </a:solidFill>
              <a:prstDash val="solid"/>
              <a:round/>
              <a:headEnd/>
              <a:tailEnd/>
            </a:ln>
          </p:spPr>
          <p:txBody>
            <a:bodyPr/>
            <a:lstStyle/>
            <a:p>
              <a:endParaRPr lang="en-US"/>
            </a:p>
          </p:txBody>
        </p:sp>
        <p:sp>
          <p:nvSpPr>
            <p:cNvPr id="29721" name="AutoShape 25"/>
            <p:cNvSpPr>
              <a:spLocks noChangeArrowheads="1"/>
            </p:cNvSpPr>
            <p:nvPr/>
          </p:nvSpPr>
          <p:spPr bwMode="auto">
            <a:xfrm>
              <a:off x="113" y="2750"/>
              <a:ext cx="1678" cy="770"/>
            </a:xfrm>
            <a:prstGeom prst="homePlate">
              <a:avLst>
                <a:gd name="adj" fmla="val 13761"/>
              </a:avLst>
            </a:prstGeom>
            <a:solidFill>
              <a:srgbClr val="DDDDDD"/>
            </a:solidFill>
            <a:ln w="6350">
              <a:noFill/>
              <a:miter lim="800000"/>
              <a:headEnd/>
              <a:tailEnd/>
            </a:ln>
            <a:effectLst>
              <a:outerShdw dist="71842" dir="2700000" algn="ctr" rotWithShape="0">
                <a:schemeClr val="bg2"/>
              </a:outerShdw>
            </a:effectLst>
          </p:spPr>
          <p:txBody>
            <a:bodyPr lIns="0" tIns="0" rIns="0" bIns="0" anchor="ctr">
              <a:spAutoFit/>
            </a:bodyPr>
            <a:lstStyle/>
            <a:p>
              <a:pPr algn="ctr"/>
              <a:endParaRPr lang="en-US" sz="1600" dirty="0"/>
            </a:p>
            <a:p>
              <a:pPr algn="ctr"/>
              <a:r>
                <a:rPr lang="en-US" sz="1600" dirty="0"/>
                <a:t>Sections 10, 11, 12:</a:t>
              </a:r>
            </a:p>
            <a:p>
              <a:pPr algn="ctr"/>
              <a:r>
                <a:rPr lang="en-US" sz="1600" dirty="0"/>
                <a:t>Innovation constraints</a:t>
              </a:r>
            </a:p>
            <a:p>
              <a:pPr algn="ctr"/>
              <a:endParaRPr lang="en-US" sz="1600" dirty="0"/>
            </a:p>
            <a:p>
              <a:pPr algn="ctr"/>
              <a:endParaRPr lang="en-US" sz="1600" dirty="0"/>
            </a:p>
          </p:txBody>
        </p:sp>
        <p:sp>
          <p:nvSpPr>
            <p:cNvPr id="29722" name="Text Box 26"/>
            <p:cNvSpPr txBox="1">
              <a:spLocks noChangeArrowheads="1"/>
            </p:cNvSpPr>
            <p:nvPr/>
          </p:nvSpPr>
          <p:spPr bwMode="auto">
            <a:xfrm>
              <a:off x="1882" y="2799"/>
              <a:ext cx="3447" cy="674"/>
            </a:xfrm>
            <a:prstGeom prst="rect">
              <a:avLst/>
            </a:prstGeom>
            <a:noFill/>
            <a:ln w="9525">
              <a:noFill/>
              <a:miter lim="800000"/>
              <a:headEnd/>
              <a:tailEnd/>
            </a:ln>
            <a:effectLst/>
          </p:spPr>
          <p:txBody>
            <a:bodyPr>
              <a:spAutoFit/>
            </a:bodyPr>
            <a:lstStyle/>
            <a:p>
              <a:r>
                <a:rPr lang="en-US" sz="1600" b="1" dirty="0"/>
                <a:t>“What prevents firms from innovating?” </a:t>
              </a:r>
              <a:r>
                <a:rPr lang="en-US" sz="1600" dirty="0"/>
                <a:t>Analysis of reasons for abandoning innovation, ranking of hindering factors for innovation, reasons for non existence of innovation</a:t>
              </a:r>
            </a:p>
          </p:txBody>
        </p:sp>
      </p:grpSp>
      <p:grpSp>
        <p:nvGrpSpPr>
          <p:cNvPr id="29730" name="Group 34"/>
          <p:cNvGrpSpPr>
            <a:grpSpLocks/>
          </p:cNvGrpSpPr>
          <p:nvPr/>
        </p:nvGrpSpPr>
        <p:grpSpPr bwMode="auto">
          <a:xfrm>
            <a:off x="179388" y="5580063"/>
            <a:ext cx="8523287" cy="1000125"/>
            <a:chOff x="142" y="3612"/>
            <a:chExt cx="5369" cy="630"/>
          </a:xfrm>
        </p:grpSpPr>
        <p:sp>
          <p:nvSpPr>
            <p:cNvPr id="29723" name="Freeform 27"/>
            <p:cNvSpPr>
              <a:spLocks/>
            </p:cNvSpPr>
            <p:nvPr/>
          </p:nvSpPr>
          <p:spPr bwMode="auto">
            <a:xfrm>
              <a:off x="1775" y="3653"/>
              <a:ext cx="3736" cy="589"/>
            </a:xfrm>
            <a:custGeom>
              <a:avLst/>
              <a:gdLst/>
              <a:ahLst/>
              <a:cxnLst>
                <a:cxn ang="0">
                  <a:pos x="4528" y="0"/>
                </a:cxn>
                <a:cxn ang="0">
                  <a:pos x="0" y="0"/>
                </a:cxn>
                <a:cxn ang="0">
                  <a:pos x="120" y="384"/>
                </a:cxn>
                <a:cxn ang="0">
                  <a:pos x="0" y="768"/>
                </a:cxn>
                <a:cxn ang="0">
                  <a:pos x="4528" y="768"/>
                </a:cxn>
                <a:cxn ang="0">
                  <a:pos x="4528" y="0"/>
                </a:cxn>
              </a:cxnLst>
              <a:rect l="0" t="0" r="r" b="b"/>
              <a:pathLst>
                <a:path w="4528" h="768">
                  <a:moveTo>
                    <a:pt x="4528" y="0"/>
                  </a:moveTo>
                  <a:lnTo>
                    <a:pt x="0" y="0"/>
                  </a:lnTo>
                  <a:lnTo>
                    <a:pt x="120" y="384"/>
                  </a:lnTo>
                  <a:lnTo>
                    <a:pt x="0" y="768"/>
                  </a:lnTo>
                  <a:lnTo>
                    <a:pt x="4528" y="768"/>
                  </a:lnTo>
                  <a:lnTo>
                    <a:pt x="4528" y="0"/>
                  </a:lnTo>
                  <a:close/>
                </a:path>
              </a:pathLst>
            </a:custGeom>
            <a:noFill/>
            <a:ln w="12700">
              <a:solidFill>
                <a:srgbClr val="000000"/>
              </a:solidFill>
              <a:prstDash val="solid"/>
              <a:round/>
              <a:headEnd/>
              <a:tailEnd/>
            </a:ln>
          </p:spPr>
          <p:txBody>
            <a:bodyPr/>
            <a:lstStyle/>
            <a:p>
              <a:endParaRPr lang="en-US"/>
            </a:p>
          </p:txBody>
        </p:sp>
        <p:sp>
          <p:nvSpPr>
            <p:cNvPr id="29724" name="AutoShape 28"/>
            <p:cNvSpPr>
              <a:spLocks noChangeArrowheads="1"/>
            </p:cNvSpPr>
            <p:nvPr/>
          </p:nvSpPr>
          <p:spPr bwMode="auto">
            <a:xfrm>
              <a:off x="142" y="3612"/>
              <a:ext cx="1678" cy="616"/>
            </a:xfrm>
            <a:prstGeom prst="homePlate">
              <a:avLst>
                <a:gd name="adj" fmla="val 17202"/>
              </a:avLst>
            </a:prstGeom>
            <a:solidFill>
              <a:srgbClr val="DDDDDD"/>
            </a:solidFill>
            <a:ln w="6350">
              <a:noFill/>
              <a:miter lim="800000"/>
              <a:headEnd/>
              <a:tailEnd/>
            </a:ln>
            <a:effectLst>
              <a:outerShdw dist="71842" dir="2700000" algn="ctr" rotWithShape="0">
                <a:schemeClr val="bg2"/>
              </a:outerShdw>
            </a:effectLst>
          </p:spPr>
          <p:txBody>
            <a:bodyPr lIns="0" tIns="0" rIns="0" bIns="0" anchor="ctr">
              <a:spAutoFit/>
            </a:bodyPr>
            <a:lstStyle/>
            <a:p>
              <a:pPr algn="ctr"/>
              <a:endParaRPr lang="en-US" sz="1600" dirty="0"/>
            </a:p>
            <a:p>
              <a:pPr algn="ctr"/>
              <a:r>
                <a:rPr lang="en-US" sz="1600" dirty="0"/>
                <a:t>Section 13:</a:t>
              </a:r>
            </a:p>
            <a:p>
              <a:pPr algn="ctr"/>
              <a:r>
                <a:rPr lang="en-US" sz="1600" dirty="0"/>
                <a:t>Cultural readiness</a:t>
              </a:r>
            </a:p>
            <a:p>
              <a:pPr algn="ctr"/>
              <a:endParaRPr lang="en-US" sz="1600" dirty="0"/>
            </a:p>
          </p:txBody>
        </p:sp>
        <p:sp>
          <p:nvSpPr>
            <p:cNvPr id="29725" name="Text Box 29"/>
            <p:cNvSpPr txBox="1">
              <a:spLocks noChangeArrowheads="1"/>
            </p:cNvSpPr>
            <p:nvPr/>
          </p:nvSpPr>
          <p:spPr bwMode="auto">
            <a:xfrm>
              <a:off x="1911" y="3713"/>
              <a:ext cx="3447" cy="366"/>
            </a:xfrm>
            <a:prstGeom prst="rect">
              <a:avLst/>
            </a:prstGeom>
            <a:noFill/>
            <a:ln w="9525">
              <a:noFill/>
              <a:miter lim="800000"/>
              <a:headEnd/>
              <a:tailEnd/>
            </a:ln>
            <a:effectLst/>
          </p:spPr>
          <p:txBody>
            <a:bodyPr>
              <a:spAutoFit/>
            </a:bodyPr>
            <a:lstStyle/>
            <a:p>
              <a:r>
                <a:rPr lang="en-US" sz="1600" b="1" dirty="0"/>
                <a:t>“Do firms have the right mindset to innovate?”</a:t>
              </a:r>
              <a:r>
                <a:rPr lang="en-US" sz="1600" dirty="0"/>
                <a:t> </a:t>
              </a:r>
            </a:p>
            <a:p>
              <a:r>
                <a:rPr lang="en-US" sz="1600" dirty="0"/>
                <a:t>Soft analysis of perception of innovation readiness</a:t>
              </a:r>
            </a:p>
          </p:txBody>
        </p:sp>
      </p:grpSp>
      <p:graphicFrame>
        <p:nvGraphicFramePr>
          <p:cNvPr id="32" name="Diagram 31"/>
          <p:cNvGraphicFramePr/>
          <p:nvPr/>
        </p:nvGraphicFramePr>
        <p:xfrm>
          <a:off x="457200" y="701656"/>
          <a:ext cx="7498080" cy="640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33" name="Group 4"/>
          <p:cNvGrpSpPr>
            <a:grpSpLocks/>
          </p:cNvGrpSpPr>
          <p:nvPr/>
        </p:nvGrpSpPr>
        <p:grpSpPr bwMode="auto">
          <a:xfrm>
            <a:off x="8156600" y="711185"/>
            <a:ext cx="773112" cy="617537"/>
            <a:chOff x="960" y="1088"/>
            <a:chExt cx="4176" cy="2504"/>
          </a:xfrm>
        </p:grpSpPr>
        <p:sp>
          <p:nvSpPr>
            <p:cNvPr id="34" name="Freeform 5"/>
            <p:cNvSpPr>
              <a:spLocks/>
            </p:cNvSpPr>
            <p:nvPr/>
          </p:nvSpPr>
          <p:spPr bwMode="auto">
            <a:xfrm>
              <a:off x="2024" y="1088"/>
              <a:ext cx="2048" cy="752"/>
            </a:xfrm>
            <a:custGeom>
              <a:avLst/>
              <a:gdLst/>
              <a:ahLst/>
              <a:cxnLst>
                <a:cxn ang="0">
                  <a:pos x="0" y="0"/>
                </a:cxn>
                <a:cxn ang="0">
                  <a:pos x="648" y="752"/>
                </a:cxn>
                <a:cxn ang="0">
                  <a:pos x="1392" y="752"/>
                </a:cxn>
                <a:cxn ang="0">
                  <a:pos x="2048" y="0"/>
                </a:cxn>
                <a:cxn ang="0">
                  <a:pos x="0" y="0"/>
                </a:cxn>
              </a:cxnLst>
              <a:rect l="0" t="0" r="r" b="b"/>
              <a:pathLst>
                <a:path w="2048" h="752">
                  <a:moveTo>
                    <a:pt x="0" y="0"/>
                  </a:moveTo>
                  <a:lnTo>
                    <a:pt x="648" y="752"/>
                  </a:lnTo>
                  <a:lnTo>
                    <a:pt x="1392" y="752"/>
                  </a:lnTo>
                  <a:lnTo>
                    <a:pt x="2048" y="0"/>
                  </a:lnTo>
                  <a:lnTo>
                    <a:pt x="0" y="0"/>
                  </a:lnTo>
                  <a:close/>
                </a:path>
              </a:pathLst>
            </a:custGeom>
            <a:solidFill>
              <a:schemeClr val="bg1"/>
            </a:solidFill>
            <a:ln w="12700">
              <a:solidFill>
                <a:srgbClr val="000000"/>
              </a:solidFill>
              <a:prstDash val="solid"/>
              <a:round/>
              <a:headEnd/>
              <a:tailEnd/>
            </a:ln>
          </p:spPr>
          <p:txBody>
            <a:bodyPr/>
            <a:lstStyle/>
            <a:p>
              <a:endParaRPr lang="en-US" dirty="0">
                <a:solidFill>
                  <a:srgbClr val="FF3300"/>
                </a:solidFill>
              </a:endParaRPr>
            </a:p>
          </p:txBody>
        </p:sp>
        <p:sp>
          <p:nvSpPr>
            <p:cNvPr id="35" name="Freeform 6"/>
            <p:cNvSpPr>
              <a:spLocks/>
            </p:cNvSpPr>
            <p:nvPr/>
          </p:nvSpPr>
          <p:spPr bwMode="auto">
            <a:xfrm>
              <a:off x="3480" y="1120"/>
              <a:ext cx="1656" cy="1184"/>
            </a:xfrm>
            <a:custGeom>
              <a:avLst/>
              <a:gdLst/>
              <a:ahLst/>
              <a:cxnLst>
                <a:cxn ang="0">
                  <a:pos x="648" y="0"/>
                </a:cxn>
                <a:cxn ang="0">
                  <a:pos x="1656" y="1184"/>
                </a:cxn>
                <a:cxn ang="0">
                  <a:pos x="352" y="1184"/>
                </a:cxn>
                <a:cxn ang="0">
                  <a:pos x="0" y="752"/>
                </a:cxn>
                <a:cxn ang="0">
                  <a:pos x="648" y="0"/>
                </a:cxn>
              </a:cxnLst>
              <a:rect l="0" t="0" r="r" b="b"/>
              <a:pathLst>
                <a:path w="1656" h="1184">
                  <a:moveTo>
                    <a:pt x="648" y="0"/>
                  </a:moveTo>
                  <a:lnTo>
                    <a:pt x="1656" y="1184"/>
                  </a:lnTo>
                  <a:lnTo>
                    <a:pt x="352" y="1184"/>
                  </a:lnTo>
                  <a:lnTo>
                    <a:pt x="0" y="752"/>
                  </a:lnTo>
                  <a:lnTo>
                    <a:pt x="648" y="0"/>
                  </a:lnTo>
                  <a:close/>
                </a:path>
              </a:pathLst>
            </a:custGeom>
            <a:noFill/>
            <a:ln w="12700">
              <a:solidFill>
                <a:srgbClr val="000000"/>
              </a:solidFill>
              <a:prstDash val="solid"/>
              <a:round/>
              <a:headEnd/>
              <a:tailEnd/>
            </a:ln>
          </p:spPr>
          <p:txBody>
            <a:bodyPr/>
            <a:lstStyle/>
            <a:p>
              <a:endParaRPr lang="en-US"/>
            </a:p>
          </p:txBody>
        </p:sp>
        <p:sp>
          <p:nvSpPr>
            <p:cNvPr id="36" name="Freeform 7"/>
            <p:cNvSpPr>
              <a:spLocks/>
            </p:cNvSpPr>
            <p:nvPr/>
          </p:nvSpPr>
          <p:spPr bwMode="auto">
            <a:xfrm>
              <a:off x="2024" y="2840"/>
              <a:ext cx="2048" cy="752"/>
            </a:xfrm>
            <a:custGeom>
              <a:avLst/>
              <a:gdLst/>
              <a:ahLst/>
              <a:cxnLst>
                <a:cxn ang="0">
                  <a:pos x="0" y="752"/>
                </a:cxn>
                <a:cxn ang="0">
                  <a:pos x="648" y="0"/>
                </a:cxn>
                <a:cxn ang="0">
                  <a:pos x="1392" y="0"/>
                </a:cxn>
                <a:cxn ang="0">
                  <a:pos x="2048" y="752"/>
                </a:cxn>
                <a:cxn ang="0">
                  <a:pos x="0" y="752"/>
                </a:cxn>
              </a:cxnLst>
              <a:rect l="0" t="0" r="r" b="b"/>
              <a:pathLst>
                <a:path w="2048" h="752">
                  <a:moveTo>
                    <a:pt x="0" y="752"/>
                  </a:moveTo>
                  <a:lnTo>
                    <a:pt x="648" y="0"/>
                  </a:lnTo>
                  <a:lnTo>
                    <a:pt x="1392" y="0"/>
                  </a:lnTo>
                  <a:lnTo>
                    <a:pt x="2048" y="752"/>
                  </a:lnTo>
                  <a:lnTo>
                    <a:pt x="0" y="752"/>
                  </a:lnTo>
                  <a:close/>
                </a:path>
              </a:pathLst>
            </a:custGeom>
            <a:noFill/>
            <a:ln w="12700">
              <a:solidFill>
                <a:srgbClr val="000000"/>
              </a:solidFill>
              <a:prstDash val="solid"/>
              <a:round/>
              <a:headEnd/>
              <a:tailEnd/>
            </a:ln>
          </p:spPr>
          <p:txBody>
            <a:bodyPr/>
            <a:lstStyle/>
            <a:p>
              <a:endParaRPr lang="en-US"/>
            </a:p>
          </p:txBody>
        </p:sp>
        <p:sp>
          <p:nvSpPr>
            <p:cNvPr id="37" name="Freeform 8"/>
            <p:cNvSpPr>
              <a:spLocks/>
            </p:cNvSpPr>
            <p:nvPr/>
          </p:nvSpPr>
          <p:spPr bwMode="auto">
            <a:xfrm>
              <a:off x="960" y="1120"/>
              <a:ext cx="1656" cy="1184"/>
            </a:xfrm>
            <a:custGeom>
              <a:avLst/>
              <a:gdLst/>
              <a:ahLst/>
              <a:cxnLst>
                <a:cxn ang="0">
                  <a:pos x="1008" y="0"/>
                </a:cxn>
                <a:cxn ang="0">
                  <a:pos x="0" y="1184"/>
                </a:cxn>
                <a:cxn ang="0">
                  <a:pos x="1296" y="1184"/>
                </a:cxn>
                <a:cxn ang="0">
                  <a:pos x="1656" y="752"/>
                </a:cxn>
                <a:cxn ang="0">
                  <a:pos x="1008" y="0"/>
                </a:cxn>
              </a:cxnLst>
              <a:rect l="0" t="0" r="r" b="b"/>
              <a:pathLst>
                <a:path w="1656" h="1184">
                  <a:moveTo>
                    <a:pt x="1008" y="0"/>
                  </a:moveTo>
                  <a:lnTo>
                    <a:pt x="0" y="1184"/>
                  </a:lnTo>
                  <a:lnTo>
                    <a:pt x="1296" y="1184"/>
                  </a:lnTo>
                  <a:lnTo>
                    <a:pt x="1656" y="752"/>
                  </a:lnTo>
                  <a:lnTo>
                    <a:pt x="1008" y="0"/>
                  </a:lnTo>
                  <a:close/>
                </a:path>
              </a:pathLst>
            </a:custGeom>
            <a:noFill/>
            <a:ln w="12700">
              <a:solidFill>
                <a:srgbClr val="000000"/>
              </a:solidFill>
              <a:prstDash val="solid"/>
              <a:round/>
              <a:headEnd/>
              <a:tailEnd/>
            </a:ln>
          </p:spPr>
          <p:txBody>
            <a:bodyPr/>
            <a:lstStyle/>
            <a:p>
              <a:endParaRPr lang="en-US"/>
            </a:p>
          </p:txBody>
        </p:sp>
        <p:sp>
          <p:nvSpPr>
            <p:cNvPr id="38" name="Freeform 9"/>
            <p:cNvSpPr>
              <a:spLocks/>
            </p:cNvSpPr>
            <p:nvPr/>
          </p:nvSpPr>
          <p:spPr bwMode="auto">
            <a:xfrm>
              <a:off x="3480" y="2376"/>
              <a:ext cx="1656" cy="1184"/>
            </a:xfrm>
            <a:custGeom>
              <a:avLst/>
              <a:gdLst/>
              <a:ahLst/>
              <a:cxnLst>
                <a:cxn ang="0">
                  <a:pos x="648" y="1184"/>
                </a:cxn>
                <a:cxn ang="0">
                  <a:pos x="1656" y="0"/>
                </a:cxn>
                <a:cxn ang="0">
                  <a:pos x="352" y="0"/>
                </a:cxn>
                <a:cxn ang="0">
                  <a:pos x="0" y="432"/>
                </a:cxn>
                <a:cxn ang="0">
                  <a:pos x="648" y="1184"/>
                </a:cxn>
              </a:cxnLst>
              <a:rect l="0" t="0" r="r" b="b"/>
              <a:pathLst>
                <a:path w="1656" h="1184">
                  <a:moveTo>
                    <a:pt x="648" y="1184"/>
                  </a:moveTo>
                  <a:lnTo>
                    <a:pt x="1656" y="0"/>
                  </a:lnTo>
                  <a:lnTo>
                    <a:pt x="352" y="0"/>
                  </a:lnTo>
                  <a:lnTo>
                    <a:pt x="0" y="432"/>
                  </a:lnTo>
                  <a:lnTo>
                    <a:pt x="648" y="1184"/>
                  </a:lnTo>
                  <a:close/>
                </a:path>
              </a:pathLst>
            </a:custGeom>
            <a:noFill/>
            <a:ln w="12700">
              <a:solidFill>
                <a:srgbClr val="000000"/>
              </a:solidFill>
              <a:prstDash val="solid"/>
              <a:round/>
              <a:headEnd/>
              <a:tailEnd/>
            </a:ln>
          </p:spPr>
          <p:txBody>
            <a:bodyPr/>
            <a:lstStyle/>
            <a:p>
              <a:endParaRPr lang="en-US"/>
            </a:p>
          </p:txBody>
        </p:sp>
        <p:sp>
          <p:nvSpPr>
            <p:cNvPr id="39" name="Freeform 10"/>
            <p:cNvSpPr>
              <a:spLocks/>
            </p:cNvSpPr>
            <p:nvPr/>
          </p:nvSpPr>
          <p:spPr bwMode="auto">
            <a:xfrm>
              <a:off x="960" y="2376"/>
              <a:ext cx="1656" cy="1184"/>
            </a:xfrm>
            <a:custGeom>
              <a:avLst/>
              <a:gdLst/>
              <a:ahLst/>
              <a:cxnLst>
                <a:cxn ang="0">
                  <a:pos x="1008" y="1184"/>
                </a:cxn>
                <a:cxn ang="0">
                  <a:pos x="0" y="0"/>
                </a:cxn>
                <a:cxn ang="0">
                  <a:pos x="1296" y="0"/>
                </a:cxn>
                <a:cxn ang="0">
                  <a:pos x="1656" y="432"/>
                </a:cxn>
                <a:cxn ang="0">
                  <a:pos x="1008" y="1184"/>
                </a:cxn>
              </a:cxnLst>
              <a:rect l="0" t="0" r="r" b="b"/>
              <a:pathLst>
                <a:path w="1656" h="1184">
                  <a:moveTo>
                    <a:pt x="1008" y="1184"/>
                  </a:moveTo>
                  <a:lnTo>
                    <a:pt x="0" y="0"/>
                  </a:lnTo>
                  <a:lnTo>
                    <a:pt x="1296" y="0"/>
                  </a:lnTo>
                  <a:lnTo>
                    <a:pt x="1656" y="432"/>
                  </a:lnTo>
                  <a:lnTo>
                    <a:pt x="1008" y="1184"/>
                  </a:lnTo>
                  <a:close/>
                </a:path>
              </a:pathLst>
            </a:custGeom>
            <a:solidFill>
              <a:schemeClr val="tx1">
                <a:lumMod val="75000"/>
                <a:lumOff val="25000"/>
              </a:schemeClr>
            </a:solidFill>
            <a:ln w="12700">
              <a:solidFill>
                <a:srgbClr val="000000"/>
              </a:solidFill>
              <a:prstDash val="solid"/>
              <a:round/>
              <a:headEnd/>
              <a:tailEnd/>
            </a:ln>
          </p:spPr>
          <p:txBody>
            <a:bodyPr/>
            <a:lstStyle/>
            <a:p>
              <a:endParaRPr lang="en-US"/>
            </a:p>
          </p:txBody>
        </p:sp>
      </p:grpSp>
      <p:sp>
        <p:nvSpPr>
          <p:cNvPr id="41" name="Slide Number Placeholder 40"/>
          <p:cNvSpPr>
            <a:spLocks noGrp="1"/>
          </p:cNvSpPr>
          <p:nvPr>
            <p:ph type="sldNum" sz="quarter" idx="12"/>
          </p:nvPr>
        </p:nvSpPr>
        <p:spPr/>
        <p:txBody>
          <a:bodyPr/>
          <a:lstStyle/>
          <a:p>
            <a:fld id="{0DCB9EF9-F072-4F9E-9A3D-18A23E5BECAB}"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933" name="Group 45"/>
          <p:cNvGraphicFramePr>
            <a:graphicFrameLocks noGrp="1"/>
          </p:cNvGraphicFramePr>
          <p:nvPr>
            <p:ph type="tbl" idx="1"/>
          </p:nvPr>
        </p:nvGraphicFramePr>
        <p:xfrm>
          <a:off x="468313" y="2284428"/>
          <a:ext cx="8229600" cy="3533797"/>
        </p:xfrm>
        <a:graphic>
          <a:graphicData uri="http://schemas.openxmlformats.org/drawingml/2006/table">
            <a:tbl>
              <a:tblPr/>
              <a:tblGrid>
                <a:gridCol w="2743200"/>
                <a:gridCol w="2743200"/>
                <a:gridCol w="2743200"/>
              </a:tblGrid>
              <a:tr h="5345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Hard Data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Survey Data</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8157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Section 1</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Section 2, 3</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Section 4</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rPr>
                        <a:t>Section 5, 6</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rPr>
                        <a:t>Section 7</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rPr>
                        <a:t>Section 8</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rPr>
                        <a:t>Section 9</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rPr>
                        <a:t>Section 10, 11, 12</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charset="0"/>
                        </a:rPr>
                        <a:t>Section 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3</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7</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9</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5</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5</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6</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4</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5</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7934" name="Text Box 46"/>
          <p:cNvSpPr txBox="1">
            <a:spLocks noChangeArrowheads="1"/>
          </p:cNvSpPr>
          <p:nvPr/>
        </p:nvSpPr>
        <p:spPr bwMode="auto">
          <a:xfrm>
            <a:off x="3244850" y="1655778"/>
            <a:ext cx="2852063" cy="369332"/>
          </a:xfrm>
          <a:prstGeom prst="rect">
            <a:avLst/>
          </a:prstGeom>
          <a:noFill/>
          <a:ln w="9525">
            <a:noFill/>
            <a:miter lim="800000"/>
            <a:headEnd/>
            <a:tailEnd/>
          </a:ln>
          <a:effectLst/>
        </p:spPr>
        <p:txBody>
          <a:bodyPr wrap="none">
            <a:spAutoFit/>
          </a:bodyPr>
          <a:lstStyle/>
          <a:p>
            <a:r>
              <a:rPr lang="en-US" b="1" dirty="0"/>
              <a:t>- Number of indicators - </a:t>
            </a:r>
          </a:p>
        </p:txBody>
      </p:sp>
      <p:graphicFrame>
        <p:nvGraphicFramePr>
          <p:cNvPr id="35" name="Diagram 34"/>
          <p:cNvGraphicFramePr/>
          <p:nvPr/>
        </p:nvGraphicFramePr>
        <p:xfrm>
          <a:off x="457200" y="701656"/>
          <a:ext cx="7498080" cy="640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36" name="Group 4"/>
          <p:cNvGrpSpPr>
            <a:grpSpLocks/>
          </p:cNvGrpSpPr>
          <p:nvPr/>
        </p:nvGrpSpPr>
        <p:grpSpPr bwMode="auto">
          <a:xfrm>
            <a:off x="8156600" y="711185"/>
            <a:ext cx="773112" cy="617537"/>
            <a:chOff x="960" y="1088"/>
            <a:chExt cx="4176" cy="2504"/>
          </a:xfrm>
        </p:grpSpPr>
        <p:sp>
          <p:nvSpPr>
            <p:cNvPr id="37" name="Freeform 5"/>
            <p:cNvSpPr>
              <a:spLocks/>
            </p:cNvSpPr>
            <p:nvPr/>
          </p:nvSpPr>
          <p:spPr bwMode="auto">
            <a:xfrm>
              <a:off x="2024" y="1088"/>
              <a:ext cx="2048" cy="752"/>
            </a:xfrm>
            <a:custGeom>
              <a:avLst/>
              <a:gdLst/>
              <a:ahLst/>
              <a:cxnLst>
                <a:cxn ang="0">
                  <a:pos x="0" y="0"/>
                </a:cxn>
                <a:cxn ang="0">
                  <a:pos x="648" y="752"/>
                </a:cxn>
                <a:cxn ang="0">
                  <a:pos x="1392" y="752"/>
                </a:cxn>
                <a:cxn ang="0">
                  <a:pos x="2048" y="0"/>
                </a:cxn>
                <a:cxn ang="0">
                  <a:pos x="0" y="0"/>
                </a:cxn>
              </a:cxnLst>
              <a:rect l="0" t="0" r="r" b="b"/>
              <a:pathLst>
                <a:path w="2048" h="752">
                  <a:moveTo>
                    <a:pt x="0" y="0"/>
                  </a:moveTo>
                  <a:lnTo>
                    <a:pt x="648" y="752"/>
                  </a:lnTo>
                  <a:lnTo>
                    <a:pt x="1392" y="752"/>
                  </a:lnTo>
                  <a:lnTo>
                    <a:pt x="2048" y="0"/>
                  </a:lnTo>
                  <a:lnTo>
                    <a:pt x="0" y="0"/>
                  </a:lnTo>
                  <a:close/>
                </a:path>
              </a:pathLst>
            </a:custGeom>
            <a:solidFill>
              <a:schemeClr val="bg1"/>
            </a:solidFill>
            <a:ln w="12700">
              <a:solidFill>
                <a:srgbClr val="000000"/>
              </a:solidFill>
              <a:prstDash val="solid"/>
              <a:round/>
              <a:headEnd/>
              <a:tailEnd/>
            </a:ln>
          </p:spPr>
          <p:txBody>
            <a:bodyPr/>
            <a:lstStyle/>
            <a:p>
              <a:endParaRPr lang="en-US" dirty="0">
                <a:solidFill>
                  <a:srgbClr val="FF3300"/>
                </a:solidFill>
              </a:endParaRPr>
            </a:p>
          </p:txBody>
        </p:sp>
        <p:sp>
          <p:nvSpPr>
            <p:cNvPr id="38" name="Freeform 6"/>
            <p:cNvSpPr>
              <a:spLocks/>
            </p:cNvSpPr>
            <p:nvPr/>
          </p:nvSpPr>
          <p:spPr bwMode="auto">
            <a:xfrm>
              <a:off x="3480" y="1120"/>
              <a:ext cx="1656" cy="1184"/>
            </a:xfrm>
            <a:custGeom>
              <a:avLst/>
              <a:gdLst/>
              <a:ahLst/>
              <a:cxnLst>
                <a:cxn ang="0">
                  <a:pos x="648" y="0"/>
                </a:cxn>
                <a:cxn ang="0">
                  <a:pos x="1656" y="1184"/>
                </a:cxn>
                <a:cxn ang="0">
                  <a:pos x="352" y="1184"/>
                </a:cxn>
                <a:cxn ang="0">
                  <a:pos x="0" y="752"/>
                </a:cxn>
                <a:cxn ang="0">
                  <a:pos x="648" y="0"/>
                </a:cxn>
              </a:cxnLst>
              <a:rect l="0" t="0" r="r" b="b"/>
              <a:pathLst>
                <a:path w="1656" h="1184">
                  <a:moveTo>
                    <a:pt x="648" y="0"/>
                  </a:moveTo>
                  <a:lnTo>
                    <a:pt x="1656" y="1184"/>
                  </a:lnTo>
                  <a:lnTo>
                    <a:pt x="352" y="1184"/>
                  </a:lnTo>
                  <a:lnTo>
                    <a:pt x="0" y="752"/>
                  </a:lnTo>
                  <a:lnTo>
                    <a:pt x="648" y="0"/>
                  </a:lnTo>
                  <a:close/>
                </a:path>
              </a:pathLst>
            </a:custGeom>
            <a:noFill/>
            <a:ln w="12700">
              <a:solidFill>
                <a:srgbClr val="000000"/>
              </a:solidFill>
              <a:prstDash val="solid"/>
              <a:round/>
              <a:headEnd/>
              <a:tailEnd/>
            </a:ln>
          </p:spPr>
          <p:txBody>
            <a:bodyPr/>
            <a:lstStyle/>
            <a:p>
              <a:endParaRPr lang="en-US"/>
            </a:p>
          </p:txBody>
        </p:sp>
        <p:sp>
          <p:nvSpPr>
            <p:cNvPr id="39" name="Freeform 7"/>
            <p:cNvSpPr>
              <a:spLocks/>
            </p:cNvSpPr>
            <p:nvPr/>
          </p:nvSpPr>
          <p:spPr bwMode="auto">
            <a:xfrm>
              <a:off x="2024" y="2840"/>
              <a:ext cx="2048" cy="752"/>
            </a:xfrm>
            <a:custGeom>
              <a:avLst/>
              <a:gdLst/>
              <a:ahLst/>
              <a:cxnLst>
                <a:cxn ang="0">
                  <a:pos x="0" y="752"/>
                </a:cxn>
                <a:cxn ang="0">
                  <a:pos x="648" y="0"/>
                </a:cxn>
                <a:cxn ang="0">
                  <a:pos x="1392" y="0"/>
                </a:cxn>
                <a:cxn ang="0">
                  <a:pos x="2048" y="752"/>
                </a:cxn>
                <a:cxn ang="0">
                  <a:pos x="0" y="752"/>
                </a:cxn>
              </a:cxnLst>
              <a:rect l="0" t="0" r="r" b="b"/>
              <a:pathLst>
                <a:path w="2048" h="752">
                  <a:moveTo>
                    <a:pt x="0" y="752"/>
                  </a:moveTo>
                  <a:lnTo>
                    <a:pt x="648" y="0"/>
                  </a:lnTo>
                  <a:lnTo>
                    <a:pt x="1392" y="0"/>
                  </a:lnTo>
                  <a:lnTo>
                    <a:pt x="2048" y="752"/>
                  </a:lnTo>
                  <a:lnTo>
                    <a:pt x="0" y="752"/>
                  </a:lnTo>
                  <a:close/>
                </a:path>
              </a:pathLst>
            </a:custGeom>
            <a:noFill/>
            <a:ln w="12700">
              <a:solidFill>
                <a:srgbClr val="000000"/>
              </a:solidFill>
              <a:prstDash val="solid"/>
              <a:round/>
              <a:headEnd/>
              <a:tailEnd/>
            </a:ln>
          </p:spPr>
          <p:txBody>
            <a:bodyPr/>
            <a:lstStyle/>
            <a:p>
              <a:endParaRPr lang="en-US"/>
            </a:p>
          </p:txBody>
        </p:sp>
        <p:sp>
          <p:nvSpPr>
            <p:cNvPr id="40" name="Freeform 8"/>
            <p:cNvSpPr>
              <a:spLocks/>
            </p:cNvSpPr>
            <p:nvPr/>
          </p:nvSpPr>
          <p:spPr bwMode="auto">
            <a:xfrm>
              <a:off x="960" y="1120"/>
              <a:ext cx="1656" cy="1184"/>
            </a:xfrm>
            <a:custGeom>
              <a:avLst/>
              <a:gdLst/>
              <a:ahLst/>
              <a:cxnLst>
                <a:cxn ang="0">
                  <a:pos x="1008" y="0"/>
                </a:cxn>
                <a:cxn ang="0">
                  <a:pos x="0" y="1184"/>
                </a:cxn>
                <a:cxn ang="0">
                  <a:pos x="1296" y="1184"/>
                </a:cxn>
                <a:cxn ang="0">
                  <a:pos x="1656" y="752"/>
                </a:cxn>
                <a:cxn ang="0">
                  <a:pos x="1008" y="0"/>
                </a:cxn>
              </a:cxnLst>
              <a:rect l="0" t="0" r="r" b="b"/>
              <a:pathLst>
                <a:path w="1656" h="1184">
                  <a:moveTo>
                    <a:pt x="1008" y="0"/>
                  </a:moveTo>
                  <a:lnTo>
                    <a:pt x="0" y="1184"/>
                  </a:lnTo>
                  <a:lnTo>
                    <a:pt x="1296" y="1184"/>
                  </a:lnTo>
                  <a:lnTo>
                    <a:pt x="1656" y="752"/>
                  </a:lnTo>
                  <a:lnTo>
                    <a:pt x="1008" y="0"/>
                  </a:lnTo>
                  <a:close/>
                </a:path>
              </a:pathLst>
            </a:custGeom>
            <a:noFill/>
            <a:ln w="12700">
              <a:solidFill>
                <a:srgbClr val="000000"/>
              </a:solidFill>
              <a:prstDash val="solid"/>
              <a:round/>
              <a:headEnd/>
              <a:tailEnd/>
            </a:ln>
          </p:spPr>
          <p:txBody>
            <a:bodyPr/>
            <a:lstStyle/>
            <a:p>
              <a:endParaRPr lang="en-US"/>
            </a:p>
          </p:txBody>
        </p:sp>
        <p:sp>
          <p:nvSpPr>
            <p:cNvPr id="41" name="Freeform 9"/>
            <p:cNvSpPr>
              <a:spLocks/>
            </p:cNvSpPr>
            <p:nvPr/>
          </p:nvSpPr>
          <p:spPr bwMode="auto">
            <a:xfrm>
              <a:off x="3480" y="2376"/>
              <a:ext cx="1656" cy="1184"/>
            </a:xfrm>
            <a:custGeom>
              <a:avLst/>
              <a:gdLst/>
              <a:ahLst/>
              <a:cxnLst>
                <a:cxn ang="0">
                  <a:pos x="648" y="1184"/>
                </a:cxn>
                <a:cxn ang="0">
                  <a:pos x="1656" y="0"/>
                </a:cxn>
                <a:cxn ang="0">
                  <a:pos x="352" y="0"/>
                </a:cxn>
                <a:cxn ang="0">
                  <a:pos x="0" y="432"/>
                </a:cxn>
                <a:cxn ang="0">
                  <a:pos x="648" y="1184"/>
                </a:cxn>
              </a:cxnLst>
              <a:rect l="0" t="0" r="r" b="b"/>
              <a:pathLst>
                <a:path w="1656" h="1184">
                  <a:moveTo>
                    <a:pt x="648" y="1184"/>
                  </a:moveTo>
                  <a:lnTo>
                    <a:pt x="1656" y="0"/>
                  </a:lnTo>
                  <a:lnTo>
                    <a:pt x="352" y="0"/>
                  </a:lnTo>
                  <a:lnTo>
                    <a:pt x="0" y="432"/>
                  </a:lnTo>
                  <a:lnTo>
                    <a:pt x="648" y="1184"/>
                  </a:lnTo>
                  <a:close/>
                </a:path>
              </a:pathLst>
            </a:custGeom>
            <a:noFill/>
            <a:ln w="12700">
              <a:solidFill>
                <a:srgbClr val="000000"/>
              </a:solidFill>
              <a:prstDash val="solid"/>
              <a:round/>
              <a:headEnd/>
              <a:tailEnd/>
            </a:ln>
          </p:spPr>
          <p:txBody>
            <a:bodyPr/>
            <a:lstStyle/>
            <a:p>
              <a:endParaRPr lang="en-US"/>
            </a:p>
          </p:txBody>
        </p:sp>
        <p:sp>
          <p:nvSpPr>
            <p:cNvPr id="42" name="Freeform 10"/>
            <p:cNvSpPr>
              <a:spLocks/>
            </p:cNvSpPr>
            <p:nvPr/>
          </p:nvSpPr>
          <p:spPr bwMode="auto">
            <a:xfrm>
              <a:off x="960" y="2376"/>
              <a:ext cx="1656" cy="1184"/>
            </a:xfrm>
            <a:custGeom>
              <a:avLst/>
              <a:gdLst/>
              <a:ahLst/>
              <a:cxnLst>
                <a:cxn ang="0">
                  <a:pos x="1008" y="1184"/>
                </a:cxn>
                <a:cxn ang="0">
                  <a:pos x="0" y="0"/>
                </a:cxn>
                <a:cxn ang="0">
                  <a:pos x="1296" y="0"/>
                </a:cxn>
                <a:cxn ang="0">
                  <a:pos x="1656" y="432"/>
                </a:cxn>
                <a:cxn ang="0">
                  <a:pos x="1008" y="1184"/>
                </a:cxn>
              </a:cxnLst>
              <a:rect l="0" t="0" r="r" b="b"/>
              <a:pathLst>
                <a:path w="1656" h="1184">
                  <a:moveTo>
                    <a:pt x="1008" y="1184"/>
                  </a:moveTo>
                  <a:lnTo>
                    <a:pt x="0" y="0"/>
                  </a:lnTo>
                  <a:lnTo>
                    <a:pt x="1296" y="0"/>
                  </a:lnTo>
                  <a:lnTo>
                    <a:pt x="1656" y="432"/>
                  </a:lnTo>
                  <a:lnTo>
                    <a:pt x="1008" y="1184"/>
                  </a:lnTo>
                  <a:close/>
                </a:path>
              </a:pathLst>
            </a:custGeom>
            <a:solidFill>
              <a:schemeClr val="tx1">
                <a:lumMod val="75000"/>
                <a:lumOff val="25000"/>
              </a:schemeClr>
            </a:solidFill>
            <a:ln w="12700">
              <a:solidFill>
                <a:srgbClr val="000000"/>
              </a:solidFill>
              <a:prstDash val="solid"/>
              <a:round/>
              <a:headEnd/>
              <a:tailEnd/>
            </a:ln>
          </p:spPr>
          <p:txBody>
            <a:bodyPr/>
            <a:lstStyle/>
            <a:p>
              <a:endParaRPr lang="en-US"/>
            </a:p>
          </p:txBody>
        </p:sp>
      </p:grpSp>
      <p:sp>
        <p:nvSpPr>
          <p:cNvPr id="43" name="Rectangle 19"/>
          <p:cNvSpPr>
            <a:spLocks noChangeArrowheads="1"/>
          </p:cNvSpPr>
          <p:nvPr/>
        </p:nvSpPr>
        <p:spPr bwMode="auto">
          <a:xfrm>
            <a:off x="3857620" y="5929330"/>
            <a:ext cx="1439863" cy="576262"/>
          </a:xfrm>
          <a:prstGeom prst="rect">
            <a:avLst/>
          </a:prstGeom>
          <a:solidFill>
            <a:srgbClr val="DDDDDD"/>
          </a:solidFill>
          <a:ln w="12700">
            <a:noFill/>
            <a:miter lim="800000"/>
            <a:headEnd/>
            <a:tailEnd/>
          </a:ln>
          <a:effectLst>
            <a:outerShdw dist="71842" dir="2700000" algn="ctr" rotWithShape="0">
              <a:srgbClr val="808080"/>
            </a:outerShdw>
          </a:effectLst>
        </p:spPr>
        <p:txBody>
          <a:bodyPr/>
          <a:lstStyle/>
          <a:p>
            <a:pPr algn="ctr"/>
            <a:r>
              <a:rPr lang="en-US" sz="1400" b="1" dirty="0" smtClean="0"/>
              <a:t>TOTAL</a:t>
            </a:r>
          </a:p>
          <a:p>
            <a:pPr algn="ctr"/>
            <a:r>
              <a:rPr lang="en-US" sz="1400" b="1" dirty="0" smtClean="0"/>
              <a:t>21</a:t>
            </a:r>
          </a:p>
        </p:txBody>
      </p:sp>
      <p:sp>
        <p:nvSpPr>
          <p:cNvPr id="44" name="Rectangle 19"/>
          <p:cNvSpPr>
            <a:spLocks noChangeArrowheads="1"/>
          </p:cNvSpPr>
          <p:nvPr/>
        </p:nvSpPr>
        <p:spPr bwMode="auto">
          <a:xfrm>
            <a:off x="6632599" y="5929330"/>
            <a:ext cx="1439863" cy="576262"/>
          </a:xfrm>
          <a:prstGeom prst="rect">
            <a:avLst/>
          </a:prstGeom>
          <a:solidFill>
            <a:srgbClr val="DDDDDD"/>
          </a:solidFill>
          <a:ln w="12700">
            <a:noFill/>
            <a:miter lim="800000"/>
            <a:headEnd/>
            <a:tailEnd/>
          </a:ln>
          <a:effectLst>
            <a:outerShdw dist="71842" dir="2700000" algn="ctr" rotWithShape="0">
              <a:srgbClr val="808080"/>
            </a:outerShdw>
          </a:effectLst>
        </p:spPr>
        <p:txBody>
          <a:bodyPr/>
          <a:lstStyle/>
          <a:p>
            <a:pPr algn="ctr"/>
            <a:r>
              <a:rPr lang="en-US" sz="1400" b="1" dirty="0" smtClean="0"/>
              <a:t>TOTAL</a:t>
            </a:r>
          </a:p>
          <a:p>
            <a:pPr algn="ctr"/>
            <a:r>
              <a:rPr lang="en-US" sz="1400" b="1" dirty="0" smtClean="0"/>
              <a:t>34</a:t>
            </a:r>
          </a:p>
        </p:txBody>
      </p:sp>
      <p:sp>
        <p:nvSpPr>
          <p:cNvPr id="46" name="Slide Number Placeholder 45"/>
          <p:cNvSpPr>
            <a:spLocks noGrp="1"/>
          </p:cNvSpPr>
          <p:nvPr>
            <p:ph type="sldNum" sz="quarter" idx="12"/>
          </p:nvPr>
        </p:nvSpPr>
        <p:spPr/>
        <p:txBody>
          <a:bodyPr/>
          <a:lstStyle/>
          <a:p>
            <a:fld id="{769D7D53-E4D0-42FD-A85F-DC510D7357F6}" type="slidenum">
              <a:rPr lang="en-US" smtClean="0"/>
              <a:pPr/>
              <a:t>21</a:t>
            </a:fld>
            <a:endParaRPr lang="en-US"/>
          </a:p>
        </p:txBody>
      </p:sp>
      <p:sp>
        <p:nvSpPr>
          <p:cNvPr id="15" name="Slide Number Placeholder 21"/>
          <p:cNvSpPr txBox="1">
            <a:spLocks/>
          </p:cNvSpPr>
          <p:nvPr/>
        </p:nvSpPr>
        <p:spPr>
          <a:xfrm>
            <a:off x="8174736" y="2272"/>
            <a:ext cx="762000" cy="365760"/>
          </a:xfrm>
          <a:prstGeom prst="rect">
            <a:avLst/>
          </a:prstGeom>
        </p:spPr>
        <p:txBody>
          <a:bodyPr vert="horz" anchor="b"/>
          <a:lstStyle/>
          <a:p>
            <a:pPr marL="0" marR="0" lvl="0" indent="0" algn="r" defTabSz="914400" rtl="0" eaLnBrk="1" fontAlgn="base" latinLnBrk="0" hangingPunct="1">
              <a:lnSpc>
                <a:spcPct val="100000"/>
              </a:lnSpc>
              <a:spcBef>
                <a:spcPct val="0"/>
              </a:spcBef>
              <a:spcAft>
                <a:spcPct val="0"/>
              </a:spcAft>
              <a:buClrTx/>
              <a:buSzTx/>
              <a:buFontTx/>
              <a:buNone/>
              <a:tabLst/>
              <a:defRPr/>
            </a:pPr>
            <a:fld id="{0DCB9EF9-F072-4F9E-9A3D-18A23E5BECAB}" type="slidenum">
              <a:rPr kumimoji="0" lang="en-US" sz="1800" b="0" i="0" u="none" strike="noStrike" kern="1200" cap="none" spc="0" normalizeH="0" baseline="0" noProof="0" smtClean="0">
                <a:ln>
                  <a:noFill/>
                </a:ln>
                <a:solidFill>
                  <a:srgbClr val="FFFFFF"/>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sz="1800" b="0" i="0" u="none" strike="noStrike" kern="1200" cap="none" spc="0" normalizeH="0" baseline="0" noProof="0" dirty="0">
              <a:ln>
                <a:noFill/>
              </a:ln>
              <a:solidFill>
                <a:srgbClr val="FFFFFF"/>
              </a:solidFill>
              <a:effectLst/>
              <a:uLnTx/>
              <a:uFillTx/>
              <a:latin typeface="Arial" charset="0"/>
              <a:ea typeface="+mn-ea"/>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4837113" y="5518361"/>
            <a:ext cx="3263900" cy="914400"/>
          </a:xfrm>
          <a:prstGeom prst="rect">
            <a:avLst/>
          </a:prstGeom>
          <a:solidFill>
            <a:schemeClr val="bg1"/>
          </a:solidFill>
          <a:ln w="6350">
            <a:solidFill>
              <a:schemeClr val="tx1"/>
            </a:solidFill>
            <a:miter lim="800000"/>
            <a:headEnd/>
            <a:tailEnd/>
          </a:ln>
          <a:effectLst>
            <a:outerShdw dist="71842" dir="2700000" algn="ctr" rotWithShape="0">
              <a:schemeClr val="bg2"/>
            </a:outerShdw>
          </a:effectLst>
        </p:spPr>
        <p:txBody>
          <a:bodyPr lIns="0" tIns="0" rIns="0" bIns="0" anchor="ctr">
            <a:spAutoFit/>
          </a:bodyPr>
          <a:lstStyle/>
          <a:p>
            <a:pPr algn="ctr"/>
            <a:endParaRPr lang="en-US" dirty="0"/>
          </a:p>
          <a:p>
            <a:pPr algn="ctr"/>
            <a:endParaRPr lang="en-US" sz="800" dirty="0" smtClean="0"/>
          </a:p>
          <a:p>
            <a:pPr algn="ctr"/>
            <a:r>
              <a:rPr lang="en-US" dirty="0" smtClean="0"/>
              <a:t>DEMAND </a:t>
            </a:r>
            <a:r>
              <a:rPr lang="en-US" dirty="0"/>
              <a:t>SIDE</a:t>
            </a:r>
          </a:p>
          <a:p>
            <a:pPr algn="ctr"/>
            <a:endParaRPr lang="en-US" dirty="0"/>
          </a:p>
          <a:p>
            <a:pPr algn="ctr"/>
            <a:endParaRPr lang="en-US" dirty="0"/>
          </a:p>
        </p:txBody>
      </p:sp>
      <p:sp>
        <p:nvSpPr>
          <p:cNvPr id="33802" name="Rectangle 10"/>
          <p:cNvSpPr>
            <a:spLocks noChangeArrowheads="1"/>
          </p:cNvSpPr>
          <p:nvPr/>
        </p:nvSpPr>
        <p:spPr bwMode="auto">
          <a:xfrm>
            <a:off x="2438400" y="5530106"/>
            <a:ext cx="2194560" cy="914400"/>
          </a:xfrm>
          <a:prstGeom prst="rect">
            <a:avLst/>
          </a:prstGeom>
          <a:solidFill>
            <a:schemeClr val="bg1"/>
          </a:solidFill>
          <a:ln w="6350">
            <a:solidFill>
              <a:schemeClr val="tx1"/>
            </a:solidFill>
            <a:miter lim="800000"/>
            <a:headEnd/>
            <a:tailEnd/>
          </a:ln>
          <a:effectLst>
            <a:outerShdw dist="71842" dir="2700000" algn="ctr" rotWithShape="0">
              <a:schemeClr val="bg2"/>
            </a:outerShdw>
          </a:effectLst>
        </p:spPr>
        <p:txBody>
          <a:bodyPr wrap="square" lIns="0" tIns="0" rIns="0" bIns="0" anchor="ctr">
            <a:spAutoFit/>
          </a:bodyPr>
          <a:lstStyle/>
          <a:p>
            <a:pPr algn="ctr"/>
            <a:endParaRPr lang="en-US"/>
          </a:p>
          <a:p>
            <a:pPr algn="ctr"/>
            <a:r>
              <a:rPr lang="en-US"/>
              <a:t>SUPPLY</a:t>
            </a:r>
          </a:p>
          <a:p>
            <a:pPr algn="ctr"/>
            <a:r>
              <a:rPr lang="en-US"/>
              <a:t>SIDE</a:t>
            </a:r>
          </a:p>
          <a:p>
            <a:pPr algn="ctr"/>
            <a:endParaRPr lang="en-US"/>
          </a:p>
        </p:txBody>
      </p:sp>
      <p:sp>
        <p:nvSpPr>
          <p:cNvPr id="33803" name="AutoShape 11"/>
          <p:cNvSpPr>
            <a:spLocks noChangeArrowheads="1"/>
          </p:cNvSpPr>
          <p:nvPr/>
        </p:nvSpPr>
        <p:spPr bwMode="auto">
          <a:xfrm>
            <a:off x="539750" y="4343400"/>
            <a:ext cx="6464300" cy="800100"/>
          </a:xfrm>
          <a:prstGeom prst="homePlate">
            <a:avLst>
              <a:gd name="adj" fmla="val 31495"/>
            </a:avLst>
          </a:prstGeom>
          <a:solidFill>
            <a:schemeClr val="bg1"/>
          </a:solidFill>
          <a:ln w="6350">
            <a:noFill/>
            <a:miter lim="800000"/>
            <a:headEnd/>
            <a:tailEnd/>
          </a:ln>
          <a:effectLst/>
        </p:spPr>
        <p:txBody>
          <a:bodyPr lIns="0" tIns="0" rIns="0" bIns="0" anchor="ctr">
            <a:spAutoFit/>
          </a:bodyPr>
          <a:lstStyle/>
          <a:p>
            <a:endParaRPr lang="en-US"/>
          </a:p>
        </p:txBody>
      </p:sp>
      <p:sp>
        <p:nvSpPr>
          <p:cNvPr id="33804" name="AutoShape 12"/>
          <p:cNvSpPr>
            <a:spLocks noChangeArrowheads="1"/>
          </p:cNvSpPr>
          <p:nvPr/>
        </p:nvSpPr>
        <p:spPr bwMode="auto">
          <a:xfrm>
            <a:off x="539750" y="3365500"/>
            <a:ext cx="6464300" cy="800100"/>
          </a:xfrm>
          <a:prstGeom prst="homePlate">
            <a:avLst>
              <a:gd name="adj" fmla="val 31495"/>
            </a:avLst>
          </a:prstGeom>
          <a:solidFill>
            <a:schemeClr val="bg1"/>
          </a:solidFill>
          <a:ln w="6350">
            <a:noFill/>
            <a:miter lim="800000"/>
            <a:headEnd/>
            <a:tailEnd/>
          </a:ln>
          <a:effectLst/>
        </p:spPr>
        <p:txBody>
          <a:bodyPr lIns="0" tIns="0" rIns="0" bIns="0" anchor="ctr">
            <a:spAutoFit/>
          </a:bodyPr>
          <a:lstStyle/>
          <a:p>
            <a:endParaRPr lang="en-US"/>
          </a:p>
        </p:txBody>
      </p:sp>
      <p:sp>
        <p:nvSpPr>
          <p:cNvPr id="33805" name="AutoShape 13"/>
          <p:cNvSpPr>
            <a:spLocks noChangeArrowheads="1"/>
          </p:cNvSpPr>
          <p:nvPr/>
        </p:nvSpPr>
        <p:spPr bwMode="auto">
          <a:xfrm>
            <a:off x="539750" y="2387600"/>
            <a:ext cx="6464300" cy="800100"/>
          </a:xfrm>
          <a:prstGeom prst="homePlate">
            <a:avLst>
              <a:gd name="adj" fmla="val 31495"/>
            </a:avLst>
          </a:prstGeom>
          <a:solidFill>
            <a:schemeClr val="bg1"/>
          </a:solidFill>
          <a:ln w="6350">
            <a:noFill/>
            <a:miter lim="800000"/>
            <a:headEnd/>
            <a:tailEnd/>
          </a:ln>
          <a:effectLst/>
        </p:spPr>
        <p:txBody>
          <a:bodyPr lIns="0" tIns="0" rIns="0" bIns="0" anchor="ctr">
            <a:spAutoFit/>
          </a:bodyPr>
          <a:lstStyle/>
          <a:p>
            <a:endParaRPr lang="en-US"/>
          </a:p>
        </p:txBody>
      </p:sp>
      <p:sp>
        <p:nvSpPr>
          <p:cNvPr id="33806" name="Rectangle 14"/>
          <p:cNvSpPr>
            <a:spLocks noChangeArrowheads="1"/>
          </p:cNvSpPr>
          <p:nvPr/>
        </p:nvSpPr>
        <p:spPr bwMode="auto">
          <a:xfrm>
            <a:off x="2428875" y="1651000"/>
            <a:ext cx="1009650" cy="444500"/>
          </a:xfrm>
          <a:prstGeom prst="rect">
            <a:avLst/>
          </a:prstGeom>
          <a:solidFill>
            <a:srgbClr val="DDDDDD"/>
          </a:solidFill>
          <a:ln w="12700">
            <a:noFill/>
            <a:miter lim="800000"/>
            <a:headEnd/>
            <a:tailEnd/>
          </a:ln>
          <a:effectLst>
            <a:outerShdw dist="71842" dir="2700000" algn="ctr" rotWithShape="0">
              <a:srgbClr val="808080"/>
            </a:outerShdw>
          </a:effectLst>
        </p:spPr>
        <p:txBody>
          <a:bodyPr/>
          <a:lstStyle/>
          <a:p>
            <a:pPr algn="ctr"/>
            <a:r>
              <a:rPr lang="en-US"/>
              <a:t>RD Inst.</a:t>
            </a:r>
          </a:p>
        </p:txBody>
      </p:sp>
      <p:sp>
        <p:nvSpPr>
          <p:cNvPr id="33807" name="AutoShape 15"/>
          <p:cNvSpPr>
            <a:spLocks noChangeArrowheads="1"/>
          </p:cNvSpPr>
          <p:nvPr/>
        </p:nvSpPr>
        <p:spPr bwMode="auto">
          <a:xfrm rot="5400000">
            <a:off x="1257301" y="3392487"/>
            <a:ext cx="3352800" cy="1000125"/>
          </a:xfrm>
          <a:prstGeom prst="homePlate">
            <a:avLst>
              <a:gd name="adj" fmla="val 25888"/>
            </a:avLst>
          </a:prstGeom>
          <a:solidFill>
            <a:srgbClr val="DDDDDD"/>
          </a:solidFill>
          <a:ln w="12700">
            <a:noFill/>
            <a:miter lim="800000"/>
            <a:headEnd/>
            <a:tailEnd/>
          </a:ln>
          <a:effectLst>
            <a:outerShdw dist="71842" dir="2700000" algn="ctr" rotWithShape="0">
              <a:srgbClr val="808080"/>
            </a:outerShdw>
          </a:effectLst>
        </p:spPr>
        <p:txBody>
          <a:bodyPr/>
          <a:lstStyle/>
          <a:p>
            <a:endParaRPr lang="en-US"/>
          </a:p>
        </p:txBody>
      </p:sp>
      <p:grpSp>
        <p:nvGrpSpPr>
          <p:cNvPr id="33808" name="Group 16"/>
          <p:cNvGrpSpPr>
            <a:grpSpLocks/>
          </p:cNvGrpSpPr>
          <p:nvPr/>
        </p:nvGrpSpPr>
        <p:grpSpPr bwMode="auto">
          <a:xfrm>
            <a:off x="3592513" y="1651000"/>
            <a:ext cx="1009650" cy="3917950"/>
            <a:chOff x="648" y="896"/>
            <a:chExt cx="880" cy="2468"/>
          </a:xfrm>
        </p:grpSpPr>
        <p:sp>
          <p:nvSpPr>
            <p:cNvPr id="33809" name="Rectangle 17"/>
            <p:cNvSpPr>
              <a:spLocks noChangeArrowheads="1"/>
            </p:cNvSpPr>
            <p:nvPr/>
          </p:nvSpPr>
          <p:spPr bwMode="auto">
            <a:xfrm>
              <a:off x="648" y="896"/>
              <a:ext cx="880" cy="280"/>
            </a:xfrm>
            <a:prstGeom prst="rect">
              <a:avLst/>
            </a:prstGeom>
            <a:solidFill>
              <a:srgbClr val="DDDDDD"/>
            </a:solidFill>
            <a:ln w="12700">
              <a:noFill/>
              <a:miter lim="800000"/>
              <a:headEnd/>
              <a:tailEnd/>
            </a:ln>
            <a:effectLst>
              <a:outerShdw dist="71842" dir="2700000" algn="ctr" rotWithShape="0">
                <a:srgbClr val="808080"/>
              </a:outerShdw>
            </a:effectLst>
          </p:spPr>
          <p:txBody>
            <a:bodyPr/>
            <a:lstStyle/>
            <a:p>
              <a:r>
                <a:rPr lang="en-US"/>
                <a:t>…</a:t>
              </a:r>
            </a:p>
          </p:txBody>
        </p:sp>
        <p:sp>
          <p:nvSpPr>
            <p:cNvPr id="33810" name="AutoShape 18"/>
            <p:cNvSpPr>
              <a:spLocks noChangeArrowheads="1"/>
            </p:cNvSpPr>
            <p:nvPr/>
          </p:nvSpPr>
          <p:spPr bwMode="auto">
            <a:xfrm rot="27000000">
              <a:off x="32" y="1872"/>
              <a:ext cx="2112" cy="872"/>
            </a:xfrm>
            <a:prstGeom prst="homePlate">
              <a:avLst>
                <a:gd name="adj" fmla="val 18703"/>
              </a:avLst>
            </a:prstGeom>
            <a:solidFill>
              <a:srgbClr val="DDDDDD"/>
            </a:solidFill>
            <a:ln w="12700">
              <a:noFill/>
              <a:miter lim="800000"/>
              <a:headEnd/>
              <a:tailEnd/>
            </a:ln>
            <a:effectLst>
              <a:outerShdw dist="71842" dir="2700000" algn="ctr" rotWithShape="0">
                <a:srgbClr val="808080"/>
              </a:outerShdw>
            </a:effectLst>
          </p:spPr>
          <p:txBody>
            <a:bodyPr/>
            <a:lstStyle/>
            <a:p>
              <a:endParaRPr lang="en-US"/>
            </a:p>
          </p:txBody>
        </p:sp>
      </p:grpSp>
      <p:grpSp>
        <p:nvGrpSpPr>
          <p:cNvPr id="33811" name="Group 19"/>
          <p:cNvGrpSpPr>
            <a:grpSpLocks/>
          </p:cNvGrpSpPr>
          <p:nvPr/>
        </p:nvGrpSpPr>
        <p:grpSpPr bwMode="auto">
          <a:xfrm>
            <a:off x="4756150" y="1651000"/>
            <a:ext cx="1009650" cy="3917950"/>
            <a:chOff x="648" y="896"/>
            <a:chExt cx="880" cy="2468"/>
          </a:xfrm>
        </p:grpSpPr>
        <p:sp>
          <p:nvSpPr>
            <p:cNvPr id="33812" name="Rectangle 20"/>
            <p:cNvSpPr>
              <a:spLocks noChangeArrowheads="1"/>
            </p:cNvSpPr>
            <p:nvPr/>
          </p:nvSpPr>
          <p:spPr bwMode="auto">
            <a:xfrm>
              <a:off x="648" y="896"/>
              <a:ext cx="880" cy="280"/>
            </a:xfrm>
            <a:prstGeom prst="rect">
              <a:avLst/>
            </a:prstGeom>
            <a:solidFill>
              <a:srgbClr val="DDDDDD"/>
            </a:solidFill>
            <a:ln w="12700">
              <a:noFill/>
              <a:miter lim="800000"/>
              <a:headEnd/>
              <a:tailEnd/>
            </a:ln>
            <a:effectLst>
              <a:outerShdw dist="71842" dir="2700000" algn="ctr" rotWithShape="0">
                <a:srgbClr val="808080"/>
              </a:outerShdw>
            </a:effectLst>
          </p:spPr>
          <p:txBody>
            <a:bodyPr/>
            <a:lstStyle/>
            <a:p>
              <a:pPr algn="ctr"/>
              <a:r>
                <a:rPr lang="en-US"/>
                <a:t>ICT</a:t>
              </a:r>
            </a:p>
          </p:txBody>
        </p:sp>
        <p:sp>
          <p:nvSpPr>
            <p:cNvPr id="33813" name="AutoShape 21"/>
            <p:cNvSpPr>
              <a:spLocks noChangeArrowheads="1"/>
            </p:cNvSpPr>
            <p:nvPr/>
          </p:nvSpPr>
          <p:spPr bwMode="auto">
            <a:xfrm rot="27000000">
              <a:off x="32" y="1872"/>
              <a:ext cx="2112" cy="872"/>
            </a:xfrm>
            <a:prstGeom prst="homePlate">
              <a:avLst>
                <a:gd name="adj" fmla="val 18703"/>
              </a:avLst>
            </a:prstGeom>
            <a:solidFill>
              <a:srgbClr val="DDDDDD"/>
            </a:solidFill>
            <a:ln w="12700">
              <a:noFill/>
              <a:miter lim="800000"/>
              <a:headEnd/>
              <a:tailEnd/>
            </a:ln>
            <a:effectLst>
              <a:outerShdw dist="71842" dir="2700000" algn="ctr" rotWithShape="0">
                <a:srgbClr val="808080"/>
              </a:outerShdw>
            </a:effectLst>
          </p:spPr>
          <p:txBody>
            <a:bodyPr/>
            <a:lstStyle/>
            <a:p>
              <a:endParaRPr lang="en-US"/>
            </a:p>
          </p:txBody>
        </p:sp>
      </p:grpSp>
      <p:grpSp>
        <p:nvGrpSpPr>
          <p:cNvPr id="33814" name="Group 22"/>
          <p:cNvGrpSpPr>
            <a:grpSpLocks/>
          </p:cNvGrpSpPr>
          <p:nvPr/>
        </p:nvGrpSpPr>
        <p:grpSpPr bwMode="auto">
          <a:xfrm>
            <a:off x="5919788" y="1651000"/>
            <a:ext cx="1009650" cy="3917950"/>
            <a:chOff x="648" y="896"/>
            <a:chExt cx="880" cy="2468"/>
          </a:xfrm>
        </p:grpSpPr>
        <p:sp>
          <p:nvSpPr>
            <p:cNvPr id="33815" name="Rectangle 23"/>
            <p:cNvSpPr>
              <a:spLocks noChangeArrowheads="1"/>
            </p:cNvSpPr>
            <p:nvPr/>
          </p:nvSpPr>
          <p:spPr bwMode="auto">
            <a:xfrm>
              <a:off x="648" y="896"/>
              <a:ext cx="880" cy="280"/>
            </a:xfrm>
            <a:prstGeom prst="rect">
              <a:avLst/>
            </a:prstGeom>
            <a:solidFill>
              <a:srgbClr val="DDDDDD"/>
            </a:solidFill>
            <a:ln w="12700">
              <a:noFill/>
              <a:miter lim="800000"/>
              <a:headEnd/>
              <a:tailEnd/>
            </a:ln>
            <a:effectLst>
              <a:outerShdw dist="71842" dir="2700000" algn="ctr" rotWithShape="0">
                <a:srgbClr val="808080"/>
              </a:outerShdw>
            </a:effectLst>
          </p:spPr>
          <p:txBody>
            <a:bodyPr/>
            <a:lstStyle/>
            <a:p>
              <a:pPr algn="ctr"/>
              <a:r>
                <a:rPr lang="en-US" sz="1700" b="1"/>
                <a:t>BioTek</a:t>
              </a:r>
            </a:p>
          </p:txBody>
        </p:sp>
        <p:sp>
          <p:nvSpPr>
            <p:cNvPr id="33816" name="AutoShape 24"/>
            <p:cNvSpPr>
              <a:spLocks noChangeArrowheads="1"/>
            </p:cNvSpPr>
            <p:nvPr/>
          </p:nvSpPr>
          <p:spPr bwMode="auto">
            <a:xfrm rot="27000000">
              <a:off x="32" y="1872"/>
              <a:ext cx="2112" cy="872"/>
            </a:xfrm>
            <a:prstGeom prst="homePlate">
              <a:avLst>
                <a:gd name="adj" fmla="val 18703"/>
              </a:avLst>
            </a:prstGeom>
            <a:solidFill>
              <a:srgbClr val="DDDDDD"/>
            </a:solidFill>
            <a:ln w="12700">
              <a:noFill/>
              <a:miter lim="800000"/>
              <a:headEnd/>
              <a:tailEnd/>
            </a:ln>
            <a:effectLst>
              <a:outerShdw dist="71842" dir="2700000" algn="ctr" rotWithShape="0">
                <a:srgbClr val="808080"/>
              </a:outerShdw>
            </a:effectLst>
          </p:spPr>
          <p:txBody>
            <a:bodyPr/>
            <a:lstStyle/>
            <a:p>
              <a:endParaRPr lang="en-US"/>
            </a:p>
          </p:txBody>
        </p:sp>
      </p:grpSp>
      <p:grpSp>
        <p:nvGrpSpPr>
          <p:cNvPr id="33817" name="Group 25"/>
          <p:cNvGrpSpPr>
            <a:grpSpLocks/>
          </p:cNvGrpSpPr>
          <p:nvPr/>
        </p:nvGrpSpPr>
        <p:grpSpPr bwMode="auto">
          <a:xfrm>
            <a:off x="7083425" y="1651000"/>
            <a:ext cx="1011238" cy="3917950"/>
            <a:chOff x="648" y="896"/>
            <a:chExt cx="880" cy="2468"/>
          </a:xfrm>
        </p:grpSpPr>
        <p:sp>
          <p:nvSpPr>
            <p:cNvPr id="33818" name="Rectangle 26"/>
            <p:cNvSpPr>
              <a:spLocks noChangeArrowheads="1"/>
            </p:cNvSpPr>
            <p:nvPr/>
          </p:nvSpPr>
          <p:spPr bwMode="auto">
            <a:xfrm>
              <a:off x="648" y="896"/>
              <a:ext cx="880" cy="280"/>
            </a:xfrm>
            <a:prstGeom prst="rect">
              <a:avLst/>
            </a:prstGeom>
            <a:solidFill>
              <a:srgbClr val="DDDDDD"/>
            </a:solidFill>
            <a:ln w="12700">
              <a:noFill/>
              <a:miter lim="800000"/>
              <a:headEnd/>
              <a:tailEnd/>
            </a:ln>
            <a:effectLst>
              <a:outerShdw dist="71842" dir="2700000" algn="ctr" rotWithShape="0">
                <a:srgbClr val="808080"/>
              </a:outerShdw>
            </a:effectLst>
          </p:spPr>
          <p:txBody>
            <a:bodyPr/>
            <a:lstStyle/>
            <a:p>
              <a:r>
                <a:rPr lang="en-US"/>
                <a:t>…</a:t>
              </a:r>
            </a:p>
          </p:txBody>
        </p:sp>
        <p:sp>
          <p:nvSpPr>
            <p:cNvPr id="33819" name="AutoShape 27"/>
            <p:cNvSpPr>
              <a:spLocks noChangeArrowheads="1"/>
            </p:cNvSpPr>
            <p:nvPr/>
          </p:nvSpPr>
          <p:spPr bwMode="auto">
            <a:xfrm rot="27000000">
              <a:off x="32" y="1872"/>
              <a:ext cx="2112" cy="872"/>
            </a:xfrm>
            <a:prstGeom prst="homePlate">
              <a:avLst>
                <a:gd name="adj" fmla="val 18703"/>
              </a:avLst>
            </a:prstGeom>
            <a:solidFill>
              <a:srgbClr val="DDDDDD"/>
            </a:solidFill>
            <a:ln w="12700">
              <a:noFill/>
              <a:miter lim="800000"/>
              <a:headEnd/>
              <a:tailEnd/>
            </a:ln>
            <a:effectLst>
              <a:outerShdw dist="71842" dir="2700000" algn="ctr" rotWithShape="0">
                <a:srgbClr val="808080"/>
              </a:outerShdw>
            </a:effectLst>
          </p:spPr>
          <p:txBody>
            <a:bodyPr/>
            <a:lstStyle/>
            <a:p>
              <a:endParaRPr lang="en-US"/>
            </a:p>
          </p:txBody>
        </p:sp>
      </p:grpSp>
      <p:sp>
        <p:nvSpPr>
          <p:cNvPr id="33820" name="AutoShape 28"/>
          <p:cNvSpPr>
            <a:spLocks noChangeArrowheads="1"/>
          </p:cNvSpPr>
          <p:nvPr/>
        </p:nvSpPr>
        <p:spPr bwMode="auto">
          <a:xfrm>
            <a:off x="539750" y="4343400"/>
            <a:ext cx="8135938" cy="800100"/>
          </a:xfrm>
          <a:prstGeom prst="homePlate">
            <a:avLst>
              <a:gd name="adj" fmla="val 39639"/>
            </a:avLst>
          </a:prstGeom>
          <a:noFill/>
          <a:ln w="6350">
            <a:solidFill>
              <a:schemeClr val="tx1"/>
            </a:solidFill>
            <a:miter lim="800000"/>
            <a:headEnd/>
            <a:tailEnd/>
          </a:ln>
          <a:effectLst/>
        </p:spPr>
        <p:txBody>
          <a:bodyPr lIns="0" tIns="0" rIns="0" bIns="0" anchor="ctr">
            <a:spAutoFit/>
          </a:bodyPr>
          <a:lstStyle/>
          <a:p>
            <a:endParaRPr lang="en-US"/>
          </a:p>
        </p:txBody>
      </p:sp>
      <p:sp>
        <p:nvSpPr>
          <p:cNvPr id="33821" name="AutoShape 29"/>
          <p:cNvSpPr>
            <a:spLocks noChangeArrowheads="1"/>
          </p:cNvSpPr>
          <p:nvPr/>
        </p:nvSpPr>
        <p:spPr bwMode="auto">
          <a:xfrm>
            <a:off x="539750" y="3365500"/>
            <a:ext cx="8064500" cy="800100"/>
          </a:xfrm>
          <a:prstGeom prst="homePlate">
            <a:avLst>
              <a:gd name="adj" fmla="val 39291"/>
            </a:avLst>
          </a:prstGeom>
          <a:noFill/>
          <a:ln w="6350">
            <a:solidFill>
              <a:schemeClr val="tx1"/>
            </a:solidFill>
            <a:miter lim="800000"/>
            <a:headEnd/>
            <a:tailEnd/>
          </a:ln>
          <a:effectLst/>
        </p:spPr>
        <p:txBody>
          <a:bodyPr lIns="0" tIns="0" rIns="0" bIns="0" anchor="ctr">
            <a:spAutoFit/>
          </a:bodyPr>
          <a:lstStyle/>
          <a:p>
            <a:endParaRPr lang="en-US"/>
          </a:p>
        </p:txBody>
      </p:sp>
      <p:sp>
        <p:nvSpPr>
          <p:cNvPr id="33822" name="AutoShape 30"/>
          <p:cNvSpPr>
            <a:spLocks noChangeArrowheads="1"/>
          </p:cNvSpPr>
          <p:nvPr/>
        </p:nvSpPr>
        <p:spPr bwMode="auto">
          <a:xfrm>
            <a:off x="539750" y="2387600"/>
            <a:ext cx="8064500" cy="800100"/>
          </a:xfrm>
          <a:prstGeom prst="homePlate">
            <a:avLst>
              <a:gd name="adj" fmla="val 39291"/>
            </a:avLst>
          </a:prstGeom>
          <a:noFill/>
          <a:ln w="6350">
            <a:solidFill>
              <a:schemeClr val="tx1"/>
            </a:solidFill>
            <a:miter lim="800000"/>
            <a:headEnd/>
            <a:tailEnd/>
          </a:ln>
          <a:effectLst/>
        </p:spPr>
        <p:txBody>
          <a:bodyPr lIns="0" tIns="0" rIns="0" bIns="0" anchor="ctr">
            <a:spAutoFit/>
          </a:bodyPr>
          <a:lstStyle/>
          <a:p>
            <a:endParaRPr lang="en-US"/>
          </a:p>
        </p:txBody>
      </p:sp>
      <p:sp>
        <p:nvSpPr>
          <p:cNvPr id="33823" name="Rectangle 31"/>
          <p:cNvSpPr>
            <a:spLocks noChangeArrowheads="1"/>
          </p:cNvSpPr>
          <p:nvPr/>
        </p:nvSpPr>
        <p:spPr bwMode="auto">
          <a:xfrm>
            <a:off x="755650" y="2565400"/>
            <a:ext cx="1368425" cy="444500"/>
          </a:xfrm>
          <a:prstGeom prst="rect">
            <a:avLst/>
          </a:prstGeom>
          <a:solidFill>
            <a:srgbClr val="DDDDDD"/>
          </a:solidFill>
          <a:ln w="12700">
            <a:noFill/>
            <a:miter lim="800000"/>
            <a:headEnd/>
            <a:tailEnd/>
          </a:ln>
          <a:effectLst>
            <a:outerShdw dist="71842" dir="2700000" algn="ctr" rotWithShape="0">
              <a:srgbClr val="808080"/>
            </a:outerShdw>
          </a:effectLst>
        </p:spPr>
        <p:txBody>
          <a:bodyPr/>
          <a:lstStyle/>
          <a:p>
            <a:r>
              <a:rPr lang="en-US"/>
              <a:t>SMALL</a:t>
            </a:r>
          </a:p>
        </p:txBody>
      </p:sp>
      <p:sp>
        <p:nvSpPr>
          <p:cNvPr id="33824" name="Rectangle 32"/>
          <p:cNvSpPr>
            <a:spLocks noChangeArrowheads="1"/>
          </p:cNvSpPr>
          <p:nvPr/>
        </p:nvSpPr>
        <p:spPr bwMode="auto">
          <a:xfrm>
            <a:off x="755650" y="3500438"/>
            <a:ext cx="1368425" cy="444500"/>
          </a:xfrm>
          <a:prstGeom prst="rect">
            <a:avLst/>
          </a:prstGeom>
          <a:solidFill>
            <a:srgbClr val="DDDDDD"/>
          </a:solidFill>
          <a:ln w="12700">
            <a:noFill/>
            <a:miter lim="800000"/>
            <a:headEnd/>
            <a:tailEnd/>
          </a:ln>
          <a:effectLst>
            <a:outerShdw dist="71842" dir="2700000" algn="ctr" rotWithShape="0">
              <a:srgbClr val="808080"/>
            </a:outerShdw>
          </a:effectLst>
        </p:spPr>
        <p:txBody>
          <a:bodyPr/>
          <a:lstStyle/>
          <a:p>
            <a:r>
              <a:rPr lang="en-US"/>
              <a:t>MEDIUM</a:t>
            </a:r>
          </a:p>
        </p:txBody>
      </p:sp>
      <p:sp>
        <p:nvSpPr>
          <p:cNvPr id="33825" name="Rectangle 33"/>
          <p:cNvSpPr>
            <a:spLocks noChangeArrowheads="1"/>
          </p:cNvSpPr>
          <p:nvPr/>
        </p:nvSpPr>
        <p:spPr bwMode="auto">
          <a:xfrm>
            <a:off x="755650" y="4497388"/>
            <a:ext cx="1368425" cy="444500"/>
          </a:xfrm>
          <a:prstGeom prst="rect">
            <a:avLst/>
          </a:prstGeom>
          <a:solidFill>
            <a:srgbClr val="DDDDDD"/>
          </a:solidFill>
          <a:ln w="12700">
            <a:noFill/>
            <a:miter lim="800000"/>
            <a:headEnd/>
            <a:tailEnd/>
          </a:ln>
          <a:effectLst>
            <a:outerShdw dist="71842" dir="2700000" algn="ctr" rotWithShape="0">
              <a:srgbClr val="808080"/>
            </a:outerShdw>
          </a:effectLst>
        </p:spPr>
        <p:txBody>
          <a:bodyPr/>
          <a:lstStyle/>
          <a:p>
            <a:r>
              <a:rPr lang="en-US"/>
              <a:t>LARGE</a:t>
            </a:r>
          </a:p>
        </p:txBody>
      </p:sp>
      <p:sp>
        <p:nvSpPr>
          <p:cNvPr id="33826" name="Text Box 34"/>
          <p:cNvSpPr txBox="1">
            <a:spLocks noChangeArrowheads="1"/>
          </p:cNvSpPr>
          <p:nvPr/>
        </p:nvSpPr>
        <p:spPr bwMode="auto">
          <a:xfrm rot="20624485">
            <a:off x="536971" y="1633803"/>
            <a:ext cx="1685077" cy="369332"/>
          </a:xfrm>
          <a:prstGeom prst="rect">
            <a:avLst/>
          </a:prstGeom>
          <a:noFill/>
          <a:ln w="9525">
            <a:noFill/>
            <a:miter lim="800000"/>
            <a:headEnd/>
            <a:tailEnd/>
          </a:ln>
          <a:effectLst/>
        </p:spPr>
        <p:txBody>
          <a:bodyPr wrap="none">
            <a:spAutoFit/>
          </a:bodyPr>
          <a:lstStyle/>
          <a:p>
            <a:r>
              <a:rPr lang="en-US" b="1" dirty="0"/>
              <a:t>- The model - </a:t>
            </a:r>
          </a:p>
        </p:txBody>
      </p:sp>
      <p:sp>
        <p:nvSpPr>
          <p:cNvPr id="33827" name="Oval 35"/>
          <p:cNvSpPr>
            <a:spLocks noChangeArrowheads="1"/>
          </p:cNvSpPr>
          <p:nvPr/>
        </p:nvSpPr>
        <p:spPr bwMode="auto">
          <a:xfrm>
            <a:off x="5029200" y="3535363"/>
            <a:ext cx="504825" cy="431800"/>
          </a:xfrm>
          <a:prstGeom prst="ellipse">
            <a:avLst/>
          </a:prstGeom>
          <a:solidFill>
            <a:srgbClr val="336699"/>
          </a:solidFill>
          <a:ln w="9525">
            <a:solidFill>
              <a:schemeClr val="tx1"/>
            </a:solidFill>
            <a:round/>
            <a:headEnd/>
            <a:tailEnd/>
          </a:ln>
          <a:effectLst/>
        </p:spPr>
        <p:txBody>
          <a:bodyPr wrap="none" anchor="ctr"/>
          <a:lstStyle/>
          <a:p>
            <a:endParaRPr lang="en-US"/>
          </a:p>
        </p:txBody>
      </p:sp>
      <p:sp>
        <p:nvSpPr>
          <p:cNvPr id="33828" name="Oval 36"/>
          <p:cNvSpPr>
            <a:spLocks noChangeArrowheads="1"/>
          </p:cNvSpPr>
          <p:nvPr/>
        </p:nvSpPr>
        <p:spPr bwMode="auto">
          <a:xfrm>
            <a:off x="2700338" y="3563938"/>
            <a:ext cx="504825" cy="431800"/>
          </a:xfrm>
          <a:prstGeom prst="ellipse">
            <a:avLst/>
          </a:prstGeom>
          <a:solidFill>
            <a:srgbClr val="336699"/>
          </a:solidFill>
          <a:ln w="9525">
            <a:solidFill>
              <a:schemeClr val="tx1"/>
            </a:solidFill>
            <a:round/>
            <a:headEnd/>
            <a:tailEnd/>
          </a:ln>
          <a:effectLst/>
        </p:spPr>
        <p:txBody>
          <a:bodyPr wrap="none" anchor="ctr"/>
          <a:lstStyle/>
          <a:p>
            <a:endParaRPr lang="en-US"/>
          </a:p>
        </p:txBody>
      </p:sp>
      <p:sp>
        <p:nvSpPr>
          <p:cNvPr id="33829" name="Oval 37"/>
          <p:cNvSpPr>
            <a:spLocks noChangeArrowheads="1"/>
          </p:cNvSpPr>
          <p:nvPr/>
        </p:nvSpPr>
        <p:spPr bwMode="auto">
          <a:xfrm>
            <a:off x="6156325" y="2565400"/>
            <a:ext cx="504825" cy="431800"/>
          </a:xfrm>
          <a:prstGeom prst="ellipse">
            <a:avLst/>
          </a:prstGeom>
          <a:solidFill>
            <a:srgbClr val="336699"/>
          </a:solidFill>
          <a:ln w="9525">
            <a:solidFill>
              <a:schemeClr val="tx1"/>
            </a:solidFill>
            <a:round/>
            <a:headEnd/>
            <a:tailEnd/>
          </a:ln>
          <a:effectLst/>
        </p:spPr>
        <p:txBody>
          <a:bodyPr wrap="none" anchor="ctr"/>
          <a:lstStyle/>
          <a:p>
            <a:endParaRPr lang="en-US"/>
          </a:p>
        </p:txBody>
      </p:sp>
      <p:graphicFrame>
        <p:nvGraphicFramePr>
          <p:cNvPr id="40" name="Diagram 39"/>
          <p:cNvGraphicFramePr/>
          <p:nvPr/>
        </p:nvGraphicFramePr>
        <p:xfrm>
          <a:off x="457200" y="701656"/>
          <a:ext cx="7498080" cy="640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41" name="Group 4"/>
          <p:cNvGrpSpPr>
            <a:grpSpLocks/>
          </p:cNvGrpSpPr>
          <p:nvPr/>
        </p:nvGrpSpPr>
        <p:grpSpPr bwMode="auto">
          <a:xfrm>
            <a:off x="8156600" y="711185"/>
            <a:ext cx="773112" cy="617537"/>
            <a:chOff x="960" y="1088"/>
            <a:chExt cx="4176" cy="2504"/>
          </a:xfrm>
        </p:grpSpPr>
        <p:sp>
          <p:nvSpPr>
            <p:cNvPr id="42" name="Freeform 5"/>
            <p:cNvSpPr>
              <a:spLocks/>
            </p:cNvSpPr>
            <p:nvPr/>
          </p:nvSpPr>
          <p:spPr bwMode="auto">
            <a:xfrm>
              <a:off x="2024" y="1088"/>
              <a:ext cx="2048" cy="752"/>
            </a:xfrm>
            <a:custGeom>
              <a:avLst/>
              <a:gdLst/>
              <a:ahLst/>
              <a:cxnLst>
                <a:cxn ang="0">
                  <a:pos x="0" y="0"/>
                </a:cxn>
                <a:cxn ang="0">
                  <a:pos x="648" y="752"/>
                </a:cxn>
                <a:cxn ang="0">
                  <a:pos x="1392" y="752"/>
                </a:cxn>
                <a:cxn ang="0">
                  <a:pos x="2048" y="0"/>
                </a:cxn>
                <a:cxn ang="0">
                  <a:pos x="0" y="0"/>
                </a:cxn>
              </a:cxnLst>
              <a:rect l="0" t="0" r="r" b="b"/>
              <a:pathLst>
                <a:path w="2048" h="752">
                  <a:moveTo>
                    <a:pt x="0" y="0"/>
                  </a:moveTo>
                  <a:lnTo>
                    <a:pt x="648" y="752"/>
                  </a:lnTo>
                  <a:lnTo>
                    <a:pt x="1392" y="752"/>
                  </a:lnTo>
                  <a:lnTo>
                    <a:pt x="2048" y="0"/>
                  </a:lnTo>
                  <a:lnTo>
                    <a:pt x="0" y="0"/>
                  </a:lnTo>
                  <a:close/>
                </a:path>
              </a:pathLst>
            </a:custGeom>
            <a:solidFill>
              <a:schemeClr val="bg1"/>
            </a:solidFill>
            <a:ln w="12700">
              <a:solidFill>
                <a:srgbClr val="000000"/>
              </a:solidFill>
              <a:prstDash val="solid"/>
              <a:round/>
              <a:headEnd/>
              <a:tailEnd/>
            </a:ln>
          </p:spPr>
          <p:txBody>
            <a:bodyPr/>
            <a:lstStyle/>
            <a:p>
              <a:endParaRPr lang="en-US" dirty="0">
                <a:solidFill>
                  <a:srgbClr val="FF3300"/>
                </a:solidFill>
              </a:endParaRPr>
            </a:p>
          </p:txBody>
        </p:sp>
        <p:sp>
          <p:nvSpPr>
            <p:cNvPr id="43" name="Freeform 6"/>
            <p:cNvSpPr>
              <a:spLocks/>
            </p:cNvSpPr>
            <p:nvPr/>
          </p:nvSpPr>
          <p:spPr bwMode="auto">
            <a:xfrm>
              <a:off x="3480" y="1120"/>
              <a:ext cx="1656" cy="1184"/>
            </a:xfrm>
            <a:custGeom>
              <a:avLst/>
              <a:gdLst/>
              <a:ahLst/>
              <a:cxnLst>
                <a:cxn ang="0">
                  <a:pos x="648" y="0"/>
                </a:cxn>
                <a:cxn ang="0">
                  <a:pos x="1656" y="1184"/>
                </a:cxn>
                <a:cxn ang="0">
                  <a:pos x="352" y="1184"/>
                </a:cxn>
                <a:cxn ang="0">
                  <a:pos x="0" y="752"/>
                </a:cxn>
                <a:cxn ang="0">
                  <a:pos x="648" y="0"/>
                </a:cxn>
              </a:cxnLst>
              <a:rect l="0" t="0" r="r" b="b"/>
              <a:pathLst>
                <a:path w="1656" h="1184">
                  <a:moveTo>
                    <a:pt x="648" y="0"/>
                  </a:moveTo>
                  <a:lnTo>
                    <a:pt x="1656" y="1184"/>
                  </a:lnTo>
                  <a:lnTo>
                    <a:pt x="352" y="1184"/>
                  </a:lnTo>
                  <a:lnTo>
                    <a:pt x="0" y="752"/>
                  </a:lnTo>
                  <a:lnTo>
                    <a:pt x="648" y="0"/>
                  </a:lnTo>
                  <a:close/>
                </a:path>
              </a:pathLst>
            </a:custGeom>
            <a:noFill/>
            <a:ln w="12700">
              <a:solidFill>
                <a:srgbClr val="000000"/>
              </a:solidFill>
              <a:prstDash val="solid"/>
              <a:round/>
              <a:headEnd/>
              <a:tailEnd/>
            </a:ln>
          </p:spPr>
          <p:txBody>
            <a:bodyPr/>
            <a:lstStyle/>
            <a:p>
              <a:endParaRPr lang="en-US"/>
            </a:p>
          </p:txBody>
        </p:sp>
        <p:sp>
          <p:nvSpPr>
            <p:cNvPr id="44" name="Freeform 7"/>
            <p:cNvSpPr>
              <a:spLocks/>
            </p:cNvSpPr>
            <p:nvPr/>
          </p:nvSpPr>
          <p:spPr bwMode="auto">
            <a:xfrm>
              <a:off x="2024" y="2840"/>
              <a:ext cx="2048" cy="752"/>
            </a:xfrm>
            <a:custGeom>
              <a:avLst/>
              <a:gdLst/>
              <a:ahLst/>
              <a:cxnLst>
                <a:cxn ang="0">
                  <a:pos x="0" y="752"/>
                </a:cxn>
                <a:cxn ang="0">
                  <a:pos x="648" y="0"/>
                </a:cxn>
                <a:cxn ang="0">
                  <a:pos x="1392" y="0"/>
                </a:cxn>
                <a:cxn ang="0">
                  <a:pos x="2048" y="752"/>
                </a:cxn>
                <a:cxn ang="0">
                  <a:pos x="0" y="752"/>
                </a:cxn>
              </a:cxnLst>
              <a:rect l="0" t="0" r="r" b="b"/>
              <a:pathLst>
                <a:path w="2048" h="752">
                  <a:moveTo>
                    <a:pt x="0" y="752"/>
                  </a:moveTo>
                  <a:lnTo>
                    <a:pt x="648" y="0"/>
                  </a:lnTo>
                  <a:lnTo>
                    <a:pt x="1392" y="0"/>
                  </a:lnTo>
                  <a:lnTo>
                    <a:pt x="2048" y="752"/>
                  </a:lnTo>
                  <a:lnTo>
                    <a:pt x="0" y="752"/>
                  </a:lnTo>
                  <a:close/>
                </a:path>
              </a:pathLst>
            </a:custGeom>
            <a:noFill/>
            <a:ln w="12700">
              <a:solidFill>
                <a:srgbClr val="000000"/>
              </a:solidFill>
              <a:prstDash val="solid"/>
              <a:round/>
              <a:headEnd/>
              <a:tailEnd/>
            </a:ln>
          </p:spPr>
          <p:txBody>
            <a:bodyPr/>
            <a:lstStyle/>
            <a:p>
              <a:endParaRPr lang="en-US"/>
            </a:p>
          </p:txBody>
        </p:sp>
        <p:sp>
          <p:nvSpPr>
            <p:cNvPr id="45" name="Freeform 8"/>
            <p:cNvSpPr>
              <a:spLocks/>
            </p:cNvSpPr>
            <p:nvPr/>
          </p:nvSpPr>
          <p:spPr bwMode="auto">
            <a:xfrm>
              <a:off x="960" y="1120"/>
              <a:ext cx="1656" cy="1184"/>
            </a:xfrm>
            <a:custGeom>
              <a:avLst/>
              <a:gdLst/>
              <a:ahLst/>
              <a:cxnLst>
                <a:cxn ang="0">
                  <a:pos x="1008" y="0"/>
                </a:cxn>
                <a:cxn ang="0">
                  <a:pos x="0" y="1184"/>
                </a:cxn>
                <a:cxn ang="0">
                  <a:pos x="1296" y="1184"/>
                </a:cxn>
                <a:cxn ang="0">
                  <a:pos x="1656" y="752"/>
                </a:cxn>
                <a:cxn ang="0">
                  <a:pos x="1008" y="0"/>
                </a:cxn>
              </a:cxnLst>
              <a:rect l="0" t="0" r="r" b="b"/>
              <a:pathLst>
                <a:path w="1656" h="1184">
                  <a:moveTo>
                    <a:pt x="1008" y="0"/>
                  </a:moveTo>
                  <a:lnTo>
                    <a:pt x="0" y="1184"/>
                  </a:lnTo>
                  <a:lnTo>
                    <a:pt x="1296" y="1184"/>
                  </a:lnTo>
                  <a:lnTo>
                    <a:pt x="1656" y="752"/>
                  </a:lnTo>
                  <a:lnTo>
                    <a:pt x="1008" y="0"/>
                  </a:lnTo>
                  <a:close/>
                </a:path>
              </a:pathLst>
            </a:custGeom>
            <a:solidFill>
              <a:schemeClr val="tx1">
                <a:lumMod val="75000"/>
                <a:lumOff val="25000"/>
              </a:schemeClr>
            </a:solidFill>
            <a:ln w="12700">
              <a:solidFill>
                <a:srgbClr val="000000"/>
              </a:solidFill>
              <a:prstDash val="solid"/>
              <a:round/>
              <a:headEnd/>
              <a:tailEnd/>
            </a:ln>
          </p:spPr>
          <p:txBody>
            <a:bodyPr/>
            <a:lstStyle/>
            <a:p>
              <a:endParaRPr lang="en-US"/>
            </a:p>
          </p:txBody>
        </p:sp>
        <p:sp>
          <p:nvSpPr>
            <p:cNvPr id="46" name="Freeform 9"/>
            <p:cNvSpPr>
              <a:spLocks/>
            </p:cNvSpPr>
            <p:nvPr/>
          </p:nvSpPr>
          <p:spPr bwMode="auto">
            <a:xfrm>
              <a:off x="3480" y="2376"/>
              <a:ext cx="1656" cy="1184"/>
            </a:xfrm>
            <a:custGeom>
              <a:avLst/>
              <a:gdLst/>
              <a:ahLst/>
              <a:cxnLst>
                <a:cxn ang="0">
                  <a:pos x="648" y="1184"/>
                </a:cxn>
                <a:cxn ang="0">
                  <a:pos x="1656" y="0"/>
                </a:cxn>
                <a:cxn ang="0">
                  <a:pos x="352" y="0"/>
                </a:cxn>
                <a:cxn ang="0">
                  <a:pos x="0" y="432"/>
                </a:cxn>
                <a:cxn ang="0">
                  <a:pos x="648" y="1184"/>
                </a:cxn>
              </a:cxnLst>
              <a:rect l="0" t="0" r="r" b="b"/>
              <a:pathLst>
                <a:path w="1656" h="1184">
                  <a:moveTo>
                    <a:pt x="648" y="1184"/>
                  </a:moveTo>
                  <a:lnTo>
                    <a:pt x="1656" y="0"/>
                  </a:lnTo>
                  <a:lnTo>
                    <a:pt x="352" y="0"/>
                  </a:lnTo>
                  <a:lnTo>
                    <a:pt x="0" y="432"/>
                  </a:lnTo>
                  <a:lnTo>
                    <a:pt x="648" y="1184"/>
                  </a:lnTo>
                  <a:close/>
                </a:path>
              </a:pathLst>
            </a:custGeom>
            <a:noFill/>
            <a:ln w="12700">
              <a:solidFill>
                <a:srgbClr val="000000"/>
              </a:solidFill>
              <a:prstDash val="solid"/>
              <a:round/>
              <a:headEnd/>
              <a:tailEnd/>
            </a:ln>
          </p:spPr>
          <p:txBody>
            <a:bodyPr/>
            <a:lstStyle/>
            <a:p>
              <a:endParaRPr lang="en-US"/>
            </a:p>
          </p:txBody>
        </p:sp>
        <p:sp>
          <p:nvSpPr>
            <p:cNvPr id="47" name="Freeform 10"/>
            <p:cNvSpPr>
              <a:spLocks/>
            </p:cNvSpPr>
            <p:nvPr/>
          </p:nvSpPr>
          <p:spPr bwMode="auto">
            <a:xfrm>
              <a:off x="960" y="2376"/>
              <a:ext cx="1656" cy="1184"/>
            </a:xfrm>
            <a:custGeom>
              <a:avLst/>
              <a:gdLst/>
              <a:ahLst/>
              <a:cxnLst>
                <a:cxn ang="0">
                  <a:pos x="1008" y="1184"/>
                </a:cxn>
                <a:cxn ang="0">
                  <a:pos x="0" y="0"/>
                </a:cxn>
                <a:cxn ang="0">
                  <a:pos x="1296" y="0"/>
                </a:cxn>
                <a:cxn ang="0">
                  <a:pos x="1656" y="432"/>
                </a:cxn>
                <a:cxn ang="0">
                  <a:pos x="1008" y="1184"/>
                </a:cxn>
              </a:cxnLst>
              <a:rect l="0" t="0" r="r" b="b"/>
              <a:pathLst>
                <a:path w="1656" h="1184">
                  <a:moveTo>
                    <a:pt x="1008" y="1184"/>
                  </a:moveTo>
                  <a:lnTo>
                    <a:pt x="0" y="0"/>
                  </a:lnTo>
                  <a:lnTo>
                    <a:pt x="1296" y="0"/>
                  </a:lnTo>
                  <a:lnTo>
                    <a:pt x="1656" y="432"/>
                  </a:lnTo>
                  <a:lnTo>
                    <a:pt x="1008" y="1184"/>
                  </a:lnTo>
                  <a:close/>
                </a:path>
              </a:pathLst>
            </a:custGeom>
            <a:noFill/>
            <a:ln w="12700">
              <a:solidFill>
                <a:srgbClr val="000000"/>
              </a:solidFill>
              <a:prstDash val="solid"/>
              <a:round/>
              <a:headEnd/>
              <a:tailEnd/>
            </a:ln>
          </p:spPr>
          <p:txBody>
            <a:bodyPr/>
            <a:lstStyle/>
            <a:p>
              <a:endParaRPr lang="en-US"/>
            </a:p>
          </p:txBody>
        </p:sp>
      </p:grpSp>
      <p:sp>
        <p:nvSpPr>
          <p:cNvPr id="50" name="Slide Number Placeholder 49"/>
          <p:cNvSpPr>
            <a:spLocks noGrp="1"/>
          </p:cNvSpPr>
          <p:nvPr>
            <p:ph type="sldNum" sz="quarter" idx="12"/>
          </p:nvPr>
        </p:nvSpPr>
        <p:spPr/>
        <p:txBody>
          <a:bodyPr/>
          <a:lstStyle/>
          <a:p>
            <a:fld id="{0DCB9EF9-F072-4F9E-9A3D-18A23E5BECAB}"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3808397" y="5572140"/>
            <a:ext cx="2232025" cy="861774"/>
          </a:xfrm>
          <a:prstGeom prst="rect">
            <a:avLst/>
          </a:prstGeom>
          <a:solidFill>
            <a:schemeClr val="bg1"/>
          </a:solidFill>
          <a:ln w="6350">
            <a:solidFill>
              <a:schemeClr val="tx1"/>
            </a:solidFill>
            <a:miter lim="800000"/>
            <a:headEnd/>
            <a:tailEnd/>
          </a:ln>
          <a:effectLst>
            <a:outerShdw dist="71842" dir="2700000" algn="ctr" rotWithShape="0">
              <a:schemeClr val="bg2"/>
            </a:outerShdw>
          </a:effectLst>
        </p:spPr>
        <p:txBody>
          <a:bodyPr lIns="0" tIns="0" rIns="0" bIns="0" anchor="ctr">
            <a:spAutoFit/>
          </a:bodyPr>
          <a:lstStyle/>
          <a:p>
            <a:pPr algn="ctr"/>
            <a:endParaRPr lang="en-US" sz="1400" dirty="0"/>
          </a:p>
          <a:p>
            <a:pPr algn="ctr"/>
            <a:r>
              <a:rPr lang="en-US" sz="1400" b="1" dirty="0"/>
              <a:t>DEMAND SIDE</a:t>
            </a:r>
          </a:p>
          <a:p>
            <a:pPr algn="ctr"/>
            <a:endParaRPr lang="en-US" sz="1400" dirty="0"/>
          </a:p>
          <a:p>
            <a:pPr algn="ctr"/>
            <a:endParaRPr lang="en-US" sz="1400" dirty="0"/>
          </a:p>
        </p:txBody>
      </p:sp>
      <p:sp>
        <p:nvSpPr>
          <p:cNvPr id="48138" name="Rectangle 10"/>
          <p:cNvSpPr>
            <a:spLocks noChangeArrowheads="1"/>
          </p:cNvSpPr>
          <p:nvPr/>
        </p:nvSpPr>
        <p:spPr bwMode="auto">
          <a:xfrm>
            <a:off x="2586022" y="5557629"/>
            <a:ext cx="1079500" cy="861774"/>
          </a:xfrm>
          <a:prstGeom prst="rect">
            <a:avLst/>
          </a:prstGeom>
          <a:solidFill>
            <a:schemeClr val="bg1"/>
          </a:solidFill>
          <a:ln w="6350">
            <a:solidFill>
              <a:schemeClr val="tx1"/>
            </a:solidFill>
            <a:miter lim="800000"/>
            <a:headEnd/>
            <a:tailEnd/>
          </a:ln>
          <a:effectLst>
            <a:outerShdw dist="71842" dir="2700000" algn="ctr" rotWithShape="0">
              <a:schemeClr val="bg2"/>
            </a:outerShdw>
          </a:effectLst>
        </p:spPr>
        <p:txBody>
          <a:bodyPr wrap="square" lIns="0" tIns="0" rIns="0" bIns="0" anchor="ctr">
            <a:spAutoFit/>
          </a:bodyPr>
          <a:lstStyle/>
          <a:p>
            <a:pPr algn="ctr"/>
            <a:endParaRPr lang="en-US" sz="1400" dirty="0"/>
          </a:p>
          <a:p>
            <a:pPr algn="ctr"/>
            <a:r>
              <a:rPr lang="en-US" sz="1400" b="1" dirty="0"/>
              <a:t>SUPPLY</a:t>
            </a:r>
          </a:p>
          <a:p>
            <a:pPr algn="ctr"/>
            <a:r>
              <a:rPr lang="en-US" sz="1400" b="1" dirty="0"/>
              <a:t>SIDE</a:t>
            </a:r>
          </a:p>
          <a:p>
            <a:pPr algn="ctr"/>
            <a:endParaRPr lang="en-US" sz="1400" dirty="0"/>
          </a:p>
        </p:txBody>
      </p:sp>
      <p:sp>
        <p:nvSpPr>
          <p:cNvPr id="48139" name="AutoShape 11"/>
          <p:cNvSpPr>
            <a:spLocks noChangeArrowheads="1"/>
          </p:cNvSpPr>
          <p:nvPr/>
        </p:nvSpPr>
        <p:spPr bwMode="auto">
          <a:xfrm>
            <a:off x="142844" y="4343400"/>
            <a:ext cx="6464300" cy="800100"/>
          </a:xfrm>
          <a:prstGeom prst="homePlate">
            <a:avLst>
              <a:gd name="adj" fmla="val 31495"/>
            </a:avLst>
          </a:prstGeom>
          <a:solidFill>
            <a:schemeClr val="bg1"/>
          </a:solidFill>
          <a:ln w="6350">
            <a:noFill/>
            <a:miter lim="800000"/>
            <a:headEnd/>
            <a:tailEnd/>
          </a:ln>
          <a:effectLst/>
        </p:spPr>
        <p:txBody>
          <a:bodyPr lIns="0" tIns="0" rIns="0" bIns="0" anchor="ctr">
            <a:spAutoFit/>
          </a:bodyPr>
          <a:lstStyle/>
          <a:p>
            <a:endParaRPr lang="en-US"/>
          </a:p>
        </p:txBody>
      </p:sp>
      <p:sp>
        <p:nvSpPr>
          <p:cNvPr id="48140" name="AutoShape 12"/>
          <p:cNvSpPr>
            <a:spLocks noChangeArrowheads="1"/>
          </p:cNvSpPr>
          <p:nvPr/>
        </p:nvSpPr>
        <p:spPr bwMode="auto">
          <a:xfrm>
            <a:off x="142844" y="3365500"/>
            <a:ext cx="6464300" cy="800100"/>
          </a:xfrm>
          <a:prstGeom prst="homePlate">
            <a:avLst>
              <a:gd name="adj" fmla="val 31495"/>
            </a:avLst>
          </a:prstGeom>
          <a:solidFill>
            <a:schemeClr val="bg1"/>
          </a:solidFill>
          <a:ln w="6350">
            <a:noFill/>
            <a:miter lim="800000"/>
            <a:headEnd/>
            <a:tailEnd/>
          </a:ln>
          <a:effectLst/>
        </p:spPr>
        <p:txBody>
          <a:bodyPr lIns="0" tIns="0" rIns="0" bIns="0" anchor="ctr">
            <a:spAutoFit/>
          </a:bodyPr>
          <a:lstStyle/>
          <a:p>
            <a:endParaRPr lang="en-US"/>
          </a:p>
        </p:txBody>
      </p:sp>
      <p:sp>
        <p:nvSpPr>
          <p:cNvPr id="48142" name="Rectangle 14"/>
          <p:cNvSpPr>
            <a:spLocks noChangeArrowheads="1"/>
          </p:cNvSpPr>
          <p:nvPr/>
        </p:nvSpPr>
        <p:spPr bwMode="auto">
          <a:xfrm>
            <a:off x="2601897" y="1790700"/>
            <a:ext cx="1009650" cy="444500"/>
          </a:xfrm>
          <a:prstGeom prst="rect">
            <a:avLst/>
          </a:prstGeom>
          <a:solidFill>
            <a:srgbClr val="DDDDDD"/>
          </a:solidFill>
          <a:ln w="12700">
            <a:noFill/>
            <a:miter lim="800000"/>
            <a:headEnd/>
            <a:tailEnd/>
          </a:ln>
          <a:effectLst>
            <a:outerShdw dist="71842" dir="2700000" algn="ctr" rotWithShape="0">
              <a:srgbClr val="808080"/>
            </a:outerShdw>
          </a:effectLst>
        </p:spPr>
        <p:txBody>
          <a:bodyPr/>
          <a:lstStyle/>
          <a:p>
            <a:pPr algn="ctr"/>
            <a:r>
              <a:rPr lang="en-US"/>
              <a:t>RD Inst.</a:t>
            </a:r>
          </a:p>
        </p:txBody>
      </p:sp>
      <p:sp>
        <p:nvSpPr>
          <p:cNvPr id="48143" name="AutoShape 15"/>
          <p:cNvSpPr>
            <a:spLocks noChangeArrowheads="1"/>
          </p:cNvSpPr>
          <p:nvPr/>
        </p:nvSpPr>
        <p:spPr bwMode="auto">
          <a:xfrm rot="5400000">
            <a:off x="1430323" y="3532187"/>
            <a:ext cx="3352800" cy="1000125"/>
          </a:xfrm>
          <a:prstGeom prst="homePlate">
            <a:avLst>
              <a:gd name="adj" fmla="val 25888"/>
            </a:avLst>
          </a:prstGeom>
          <a:solidFill>
            <a:srgbClr val="DDDDDD"/>
          </a:solidFill>
          <a:ln w="12700">
            <a:noFill/>
            <a:miter lim="800000"/>
            <a:headEnd/>
            <a:tailEnd/>
          </a:ln>
          <a:effectLst>
            <a:outerShdw dist="71842" dir="2700000" algn="ctr" rotWithShape="0">
              <a:srgbClr val="808080"/>
            </a:outerShdw>
          </a:effectLst>
        </p:spPr>
        <p:txBody>
          <a:bodyPr/>
          <a:lstStyle/>
          <a:p>
            <a:endParaRPr lang="en-US"/>
          </a:p>
        </p:txBody>
      </p:sp>
      <p:grpSp>
        <p:nvGrpSpPr>
          <p:cNvPr id="48144" name="Group 16"/>
          <p:cNvGrpSpPr>
            <a:grpSpLocks/>
          </p:cNvGrpSpPr>
          <p:nvPr/>
        </p:nvGrpSpPr>
        <p:grpSpPr bwMode="auto">
          <a:xfrm>
            <a:off x="3765535" y="1790700"/>
            <a:ext cx="1266825" cy="3917950"/>
            <a:chOff x="648" y="896"/>
            <a:chExt cx="880" cy="2468"/>
          </a:xfrm>
        </p:grpSpPr>
        <p:sp>
          <p:nvSpPr>
            <p:cNvPr id="48145" name="Rectangle 17"/>
            <p:cNvSpPr>
              <a:spLocks noChangeArrowheads="1"/>
            </p:cNvSpPr>
            <p:nvPr/>
          </p:nvSpPr>
          <p:spPr bwMode="auto">
            <a:xfrm>
              <a:off x="648" y="896"/>
              <a:ext cx="880" cy="280"/>
            </a:xfrm>
            <a:prstGeom prst="rect">
              <a:avLst/>
            </a:prstGeom>
            <a:solidFill>
              <a:srgbClr val="DDDDDD"/>
            </a:solidFill>
            <a:ln w="12700">
              <a:noFill/>
              <a:miter lim="800000"/>
              <a:headEnd/>
              <a:tailEnd/>
            </a:ln>
            <a:effectLst>
              <a:outerShdw dist="71842" dir="2700000" algn="ctr" rotWithShape="0">
                <a:srgbClr val="808080"/>
              </a:outerShdw>
            </a:effectLst>
          </p:spPr>
          <p:txBody>
            <a:bodyPr/>
            <a:lstStyle/>
            <a:p>
              <a:pPr algn="ctr"/>
              <a:r>
                <a:rPr lang="en-US"/>
                <a:t>ICT/Eng</a:t>
              </a:r>
            </a:p>
          </p:txBody>
        </p:sp>
        <p:sp>
          <p:nvSpPr>
            <p:cNvPr id="48146" name="AutoShape 18"/>
            <p:cNvSpPr>
              <a:spLocks noChangeArrowheads="1"/>
            </p:cNvSpPr>
            <p:nvPr/>
          </p:nvSpPr>
          <p:spPr bwMode="auto">
            <a:xfrm rot="27000000">
              <a:off x="32" y="1872"/>
              <a:ext cx="2112" cy="872"/>
            </a:xfrm>
            <a:prstGeom prst="homePlate">
              <a:avLst>
                <a:gd name="adj" fmla="val 18703"/>
              </a:avLst>
            </a:prstGeom>
            <a:solidFill>
              <a:srgbClr val="DDDDDD"/>
            </a:solidFill>
            <a:ln w="12700">
              <a:noFill/>
              <a:miter lim="800000"/>
              <a:headEnd/>
              <a:tailEnd/>
            </a:ln>
            <a:effectLst>
              <a:outerShdw dist="71842" dir="2700000" algn="ctr" rotWithShape="0">
                <a:srgbClr val="808080"/>
              </a:outerShdw>
            </a:effectLst>
          </p:spPr>
          <p:txBody>
            <a:bodyPr/>
            <a:lstStyle/>
            <a:p>
              <a:endParaRPr lang="en-US"/>
            </a:p>
          </p:txBody>
        </p:sp>
      </p:grpSp>
      <p:grpSp>
        <p:nvGrpSpPr>
          <p:cNvPr id="48147" name="Group 19"/>
          <p:cNvGrpSpPr>
            <a:grpSpLocks/>
          </p:cNvGrpSpPr>
          <p:nvPr/>
        </p:nvGrpSpPr>
        <p:grpSpPr bwMode="auto">
          <a:xfrm>
            <a:off x="5103797" y="1790700"/>
            <a:ext cx="1009650" cy="3917950"/>
            <a:chOff x="648" y="896"/>
            <a:chExt cx="880" cy="2468"/>
          </a:xfrm>
        </p:grpSpPr>
        <p:sp>
          <p:nvSpPr>
            <p:cNvPr id="48148" name="Rectangle 20"/>
            <p:cNvSpPr>
              <a:spLocks noChangeArrowheads="1"/>
            </p:cNvSpPr>
            <p:nvPr/>
          </p:nvSpPr>
          <p:spPr bwMode="auto">
            <a:xfrm>
              <a:off x="648" y="896"/>
              <a:ext cx="880" cy="280"/>
            </a:xfrm>
            <a:prstGeom prst="rect">
              <a:avLst/>
            </a:prstGeom>
            <a:solidFill>
              <a:srgbClr val="DDDDDD"/>
            </a:solidFill>
            <a:ln w="12700">
              <a:noFill/>
              <a:miter lim="800000"/>
              <a:headEnd/>
              <a:tailEnd/>
            </a:ln>
            <a:effectLst>
              <a:outerShdw dist="71842" dir="2700000" algn="ctr" rotWithShape="0">
                <a:srgbClr val="808080"/>
              </a:outerShdw>
            </a:effectLst>
          </p:spPr>
          <p:txBody>
            <a:bodyPr/>
            <a:lstStyle/>
            <a:p>
              <a:pPr algn="ctr"/>
              <a:r>
                <a:rPr lang="en-US"/>
                <a:t>Other</a:t>
              </a:r>
            </a:p>
          </p:txBody>
        </p:sp>
        <p:sp>
          <p:nvSpPr>
            <p:cNvPr id="48149" name="AutoShape 21"/>
            <p:cNvSpPr>
              <a:spLocks noChangeArrowheads="1"/>
            </p:cNvSpPr>
            <p:nvPr/>
          </p:nvSpPr>
          <p:spPr bwMode="auto">
            <a:xfrm rot="27000000">
              <a:off x="32" y="1872"/>
              <a:ext cx="2112" cy="872"/>
            </a:xfrm>
            <a:prstGeom prst="homePlate">
              <a:avLst>
                <a:gd name="adj" fmla="val 18703"/>
              </a:avLst>
            </a:prstGeom>
            <a:solidFill>
              <a:srgbClr val="DDDDDD"/>
            </a:solidFill>
            <a:ln w="12700">
              <a:noFill/>
              <a:miter lim="800000"/>
              <a:headEnd/>
              <a:tailEnd/>
            </a:ln>
            <a:effectLst>
              <a:outerShdw dist="71842" dir="2700000" algn="ctr" rotWithShape="0">
                <a:srgbClr val="808080"/>
              </a:outerShdw>
            </a:effectLst>
          </p:spPr>
          <p:txBody>
            <a:bodyPr/>
            <a:lstStyle/>
            <a:p>
              <a:endParaRPr lang="en-US"/>
            </a:p>
          </p:txBody>
        </p:sp>
      </p:grpSp>
      <p:sp>
        <p:nvSpPr>
          <p:cNvPr id="48156" name="AutoShape 28"/>
          <p:cNvSpPr>
            <a:spLocks noChangeArrowheads="1"/>
          </p:cNvSpPr>
          <p:nvPr/>
        </p:nvSpPr>
        <p:spPr bwMode="auto">
          <a:xfrm>
            <a:off x="712772" y="4483100"/>
            <a:ext cx="5761038" cy="800100"/>
          </a:xfrm>
          <a:prstGeom prst="homePlate">
            <a:avLst>
              <a:gd name="adj" fmla="val 28068"/>
            </a:avLst>
          </a:prstGeom>
          <a:noFill/>
          <a:ln w="6350">
            <a:solidFill>
              <a:schemeClr val="tx1"/>
            </a:solidFill>
            <a:miter lim="800000"/>
            <a:headEnd/>
            <a:tailEnd/>
          </a:ln>
          <a:effectLst/>
        </p:spPr>
        <p:txBody>
          <a:bodyPr lIns="0" tIns="0" rIns="0" bIns="0" anchor="ctr">
            <a:spAutoFit/>
          </a:bodyPr>
          <a:lstStyle/>
          <a:p>
            <a:endParaRPr lang="en-US"/>
          </a:p>
        </p:txBody>
      </p:sp>
      <p:sp>
        <p:nvSpPr>
          <p:cNvPr id="48157" name="AutoShape 29"/>
          <p:cNvSpPr>
            <a:spLocks noChangeArrowheads="1"/>
          </p:cNvSpPr>
          <p:nvPr/>
        </p:nvSpPr>
        <p:spPr bwMode="auto">
          <a:xfrm>
            <a:off x="712772" y="3505200"/>
            <a:ext cx="5761038" cy="800100"/>
          </a:xfrm>
          <a:prstGeom prst="homePlate">
            <a:avLst>
              <a:gd name="adj" fmla="val 28068"/>
            </a:avLst>
          </a:prstGeom>
          <a:noFill/>
          <a:ln w="6350">
            <a:solidFill>
              <a:schemeClr val="tx1"/>
            </a:solidFill>
            <a:miter lim="800000"/>
            <a:headEnd/>
            <a:tailEnd/>
          </a:ln>
          <a:effectLst/>
        </p:spPr>
        <p:txBody>
          <a:bodyPr lIns="0" tIns="0" rIns="0" bIns="0" anchor="ctr">
            <a:spAutoFit/>
          </a:bodyPr>
          <a:lstStyle/>
          <a:p>
            <a:endParaRPr lang="en-US"/>
          </a:p>
        </p:txBody>
      </p:sp>
      <p:sp>
        <p:nvSpPr>
          <p:cNvPr id="48158" name="AutoShape 30"/>
          <p:cNvSpPr>
            <a:spLocks noChangeArrowheads="1"/>
          </p:cNvSpPr>
          <p:nvPr/>
        </p:nvSpPr>
        <p:spPr bwMode="auto">
          <a:xfrm>
            <a:off x="712772" y="2527300"/>
            <a:ext cx="5761038" cy="800100"/>
          </a:xfrm>
          <a:prstGeom prst="homePlate">
            <a:avLst>
              <a:gd name="adj" fmla="val 28068"/>
            </a:avLst>
          </a:prstGeom>
          <a:noFill/>
          <a:ln w="6350">
            <a:solidFill>
              <a:schemeClr val="tx1"/>
            </a:solidFill>
            <a:miter lim="800000"/>
            <a:headEnd/>
            <a:tailEnd/>
          </a:ln>
          <a:effectLst/>
        </p:spPr>
        <p:txBody>
          <a:bodyPr lIns="0" tIns="0" rIns="0" bIns="0" anchor="ctr">
            <a:spAutoFit/>
          </a:bodyPr>
          <a:lstStyle/>
          <a:p>
            <a:endParaRPr lang="en-US"/>
          </a:p>
        </p:txBody>
      </p:sp>
      <p:sp>
        <p:nvSpPr>
          <p:cNvPr id="48159" name="Rectangle 31"/>
          <p:cNvSpPr>
            <a:spLocks noChangeArrowheads="1"/>
          </p:cNvSpPr>
          <p:nvPr/>
        </p:nvSpPr>
        <p:spPr bwMode="auto">
          <a:xfrm>
            <a:off x="928672" y="2705100"/>
            <a:ext cx="1368425" cy="444500"/>
          </a:xfrm>
          <a:prstGeom prst="rect">
            <a:avLst/>
          </a:prstGeom>
          <a:solidFill>
            <a:srgbClr val="DDDDDD"/>
          </a:solidFill>
          <a:ln w="12700">
            <a:noFill/>
            <a:miter lim="800000"/>
            <a:headEnd/>
            <a:tailEnd/>
          </a:ln>
          <a:effectLst>
            <a:outerShdw dist="71842" dir="2700000" algn="ctr" rotWithShape="0">
              <a:srgbClr val="808080"/>
            </a:outerShdw>
          </a:effectLst>
        </p:spPr>
        <p:txBody>
          <a:bodyPr/>
          <a:lstStyle/>
          <a:p>
            <a:r>
              <a:rPr lang="en-US"/>
              <a:t>SMALL</a:t>
            </a:r>
          </a:p>
        </p:txBody>
      </p:sp>
      <p:sp>
        <p:nvSpPr>
          <p:cNvPr id="48160" name="Rectangle 32"/>
          <p:cNvSpPr>
            <a:spLocks noChangeArrowheads="1"/>
          </p:cNvSpPr>
          <p:nvPr/>
        </p:nvSpPr>
        <p:spPr bwMode="auto">
          <a:xfrm>
            <a:off x="928672" y="3640138"/>
            <a:ext cx="1368425" cy="444500"/>
          </a:xfrm>
          <a:prstGeom prst="rect">
            <a:avLst/>
          </a:prstGeom>
          <a:solidFill>
            <a:srgbClr val="DDDDDD"/>
          </a:solidFill>
          <a:ln w="12700">
            <a:noFill/>
            <a:miter lim="800000"/>
            <a:headEnd/>
            <a:tailEnd/>
          </a:ln>
          <a:effectLst>
            <a:outerShdw dist="71842" dir="2700000" algn="ctr" rotWithShape="0">
              <a:srgbClr val="808080"/>
            </a:outerShdw>
          </a:effectLst>
        </p:spPr>
        <p:txBody>
          <a:bodyPr/>
          <a:lstStyle/>
          <a:p>
            <a:r>
              <a:rPr lang="en-US"/>
              <a:t>MEDIUM</a:t>
            </a:r>
          </a:p>
        </p:txBody>
      </p:sp>
      <p:sp>
        <p:nvSpPr>
          <p:cNvPr id="48161" name="Rectangle 33"/>
          <p:cNvSpPr>
            <a:spLocks noChangeArrowheads="1"/>
          </p:cNvSpPr>
          <p:nvPr/>
        </p:nvSpPr>
        <p:spPr bwMode="auto">
          <a:xfrm>
            <a:off x="928672" y="4637088"/>
            <a:ext cx="1368425" cy="444500"/>
          </a:xfrm>
          <a:prstGeom prst="rect">
            <a:avLst/>
          </a:prstGeom>
          <a:solidFill>
            <a:srgbClr val="DDDDDD"/>
          </a:solidFill>
          <a:ln w="12700">
            <a:noFill/>
            <a:miter lim="800000"/>
            <a:headEnd/>
            <a:tailEnd/>
          </a:ln>
          <a:effectLst>
            <a:outerShdw dist="71842" dir="2700000" algn="ctr" rotWithShape="0">
              <a:srgbClr val="808080"/>
            </a:outerShdw>
          </a:effectLst>
        </p:spPr>
        <p:txBody>
          <a:bodyPr/>
          <a:lstStyle/>
          <a:p>
            <a:r>
              <a:rPr lang="en-US"/>
              <a:t>LARGE</a:t>
            </a:r>
          </a:p>
        </p:txBody>
      </p:sp>
      <p:sp>
        <p:nvSpPr>
          <p:cNvPr id="48163" name="Oval 35"/>
          <p:cNvSpPr>
            <a:spLocks noChangeArrowheads="1"/>
          </p:cNvSpPr>
          <p:nvPr/>
        </p:nvSpPr>
        <p:spPr bwMode="auto">
          <a:xfrm>
            <a:off x="5351447" y="2705100"/>
            <a:ext cx="504825" cy="431800"/>
          </a:xfrm>
          <a:prstGeom prst="ellipse">
            <a:avLst/>
          </a:prstGeom>
          <a:solidFill>
            <a:srgbClr val="336699"/>
          </a:solidFill>
          <a:ln w="9525">
            <a:solidFill>
              <a:schemeClr val="tx1"/>
            </a:solidFill>
            <a:round/>
            <a:headEnd/>
            <a:tailEnd/>
          </a:ln>
          <a:effectLst/>
        </p:spPr>
        <p:txBody>
          <a:bodyPr wrap="none" anchor="ctr"/>
          <a:lstStyle/>
          <a:p>
            <a:pPr algn="ctr"/>
            <a:r>
              <a:rPr lang="en-US" dirty="0">
                <a:solidFill>
                  <a:schemeClr val="bg1"/>
                </a:solidFill>
              </a:rPr>
              <a:t>3</a:t>
            </a:r>
          </a:p>
        </p:txBody>
      </p:sp>
      <p:sp>
        <p:nvSpPr>
          <p:cNvPr id="48164" name="Oval 36"/>
          <p:cNvSpPr>
            <a:spLocks noChangeArrowheads="1"/>
          </p:cNvSpPr>
          <p:nvPr/>
        </p:nvSpPr>
        <p:spPr bwMode="auto">
          <a:xfrm>
            <a:off x="3448035" y="2705100"/>
            <a:ext cx="504825" cy="431800"/>
          </a:xfrm>
          <a:prstGeom prst="ellipse">
            <a:avLst/>
          </a:prstGeom>
          <a:solidFill>
            <a:srgbClr val="336699"/>
          </a:solidFill>
          <a:ln w="9525">
            <a:solidFill>
              <a:schemeClr val="tx1"/>
            </a:solidFill>
            <a:round/>
            <a:headEnd/>
            <a:tailEnd/>
          </a:ln>
          <a:effectLst/>
        </p:spPr>
        <p:txBody>
          <a:bodyPr wrap="none" anchor="ctr"/>
          <a:lstStyle/>
          <a:p>
            <a:pPr algn="ctr"/>
            <a:r>
              <a:rPr lang="en-US" dirty="0">
                <a:solidFill>
                  <a:schemeClr val="bg1"/>
                </a:solidFill>
              </a:rPr>
              <a:t>10</a:t>
            </a:r>
          </a:p>
        </p:txBody>
      </p:sp>
      <p:sp>
        <p:nvSpPr>
          <p:cNvPr id="48166" name="Oval 38"/>
          <p:cNvSpPr>
            <a:spLocks noChangeArrowheads="1"/>
          </p:cNvSpPr>
          <p:nvPr/>
        </p:nvSpPr>
        <p:spPr bwMode="auto">
          <a:xfrm>
            <a:off x="3449622" y="3713163"/>
            <a:ext cx="504825" cy="431800"/>
          </a:xfrm>
          <a:prstGeom prst="ellipse">
            <a:avLst/>
          </a:prstGeom>
          <a:solidFill>
            <a:srgbClr val="336699"/>
          </a:solidFill>
          <a:ln w="9525">
            <a:solidFill>
              <a:schemeClr val="tx1"/>
            </a:solidFill>
            <a:round/>
            <a:headEnd/>
            <a:tailEnd/>
          </a:ln>
          <a:effectLst/>
        </p:spPr>
        <p:txBody>
          <a:bodyPr wrap="none" anchor="ctr"/>
          <a:lstStyle/>
          <a:p>
            <a:pPr algn="ctr"/>
            <a:r>
              <a:rPr lang="en-US" dirty="0">
                <a:solidFill>
                  <a:schemeClr val="bg1"/>
                </a:solidFill>
              </a:rPr>
              <a:t>10</a:t>
            </a:r>
          </a:p>
        </p:txBody>
      </p:sp>
      <p:sp>
        <p:nvSpPr>
          <p:cNvPr id="48167" name="Oval 39"/>
          <p:cNvSpPr>
            <a:spLocks noChangeArrowheads="1"/>
          </p:cNvSpPr>
          <p:nvPr/>
        </p:nvSpPr>
        <p:spPr bwMode="auto">
          <a:xfrm>
            <a:off x="3448035" y="4649788"/>
            <a:ext cx="504825" cy="431800"/>
          </a:xfrm>
          <a:prstGeom prst="ellipse">
            <a:avLst/>
          </a:prstGeom>
          <a:solidFill>
            <a:srgbClr val="336699"/>
          </a:solidFill>
          <a:ln w="9525">
            <a:solidFill>
              <a:schemeClr val="tx1"/>
            </a:solidFill>
            <a:round/>
            <a:headEnd/>
            <a:tailEnd/>
          </a:ln>
          <a:effectLst/>
        </p:spPr>
        <p:txBody>
          <a:bodyPr wrap="none" anchor="ctr"/>
          <a:lstStyle/>
          <a:p>
            <a:pPr algn="ctr"/>
            <a:r>
              <a:rPr lang="en-US" dirty="0">
                <a:solidFill>
                  <a:schemeClr val="bg1"/>
                </a:solidFill>
              </a:rPr>
              <a:t>10</a:t>
            </a:r>
          </a:p>
        </p:txBody>
      </p:sp>
      <p:sp>
        <p:nvSpPr>
          <p:cNvPr id="48168" name="Oval 40"/>
          <p:cNvSpPr>
            <a:spLocks noChangeArrowheads="1"/>
          </p:cNvSpPr>
          <p:nvPr/>
        </p:nvSpPr>
        <p:spPr bwMode="auto">
          <a:xfrm>
            <a:off x="5351447" y="3713163"/>
            <a:ext cx="504825" cy="431800"/>
          </a:xfrm>
          <a:prstGeom prst="ellipse">
            <a:avLst/>
          </a:prstGeom>
          <a:solidFill>
            <a:srgbClr val="336699"/>
          </a:solidFill>
          <a:ln w="9525">
            <a:solidFill>
              <a:schemeClr val="tx1"/>
            </a:solidFill>
            <a:round/>
            <a:headEnd/>
            <a:tailEnd/>
          </a:ln>
          <a:effectLst/>
        </p:spPr>
        <p:txBody>
          <a:bodyPr wrap="none" anchor="ctr"/>
          <a:lstStyle/>
          <a:p>
            <a:pPr algn="ctr"/>
            <a:r>
              <a:rPr lang="en-US" dirty="0">
                <a:solidFill>
                  <a:schemeClr val="bg1"/>
                </a:solidFill>
              </a:rPr>
              <a:t>4</a:t>
            </a:r>
          </a:p>
        </p:txBody>
      </p:sp>
      <p:sp>
        <p:nvSpPr>
          <p:cNvPr id="48169" name="Oval 41"/>
          <p:cNvSpPr>
            <a:spLocks noChangeArrowheads="1"/>
          </p:cNvSpPr>
          <p:nvPr/>
        </p:nvSpPr>
        <p:spPr bwMode="auto">
          <a:xfrm>
            <a:off x="5351447" y="4670425"/>
            <a:ext cx="504825" cy="431800"/>
          </a:xfrm>
          <a:prstGeom prst="ellipse">
            <a:avLst/>
          </a:prstGeom>
          <a:solidFill>
            <a:srgbClr val="336699"/>
          </a:solidFill>
          <a:ln w="9525">
            <a:solidFill>
              <a:schemeClr val="tx1"/>
            </a:solidFill>
            <a:round/>
            <a:headEnd/>
            <a:tailEnd/>
          </a:ln>
          <a:effectLst/>
        </p:spPr>
        <p:txBody>
          <a:bodyPr wrap="none" anchor="ctr"/>
          <a:lstStyle/>
          <a:p>
            <a:pPr algn="ctr"/>
            <a:r>
              <a:rPr lang="en-US" dirty="0">
                <a:solidFill>
                  <a:schemeClr val="bg1"/>
                </a:solidFill>
              </a:rPr>
              <a:t>3</a:t>
            </a:r>
          </a:p>
        </p:txBody>
      </p:sp>
      <p:graphicFrame>
        <p:nvGraphicFramePr>
          <p:cNvPr id="39" name="Diagram 38"/>
          <p:cNvGraphicFramePr/>
          <p:nvPr/>
        </p:nvGraphicFramePr>
        <p:xfrm>
          <a:off x="457200" y="701656"/>
          <a:ext cx="7498080" cy="640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40" name="Group 4"/>
          <p:cNvGrpSpPr>
            <a:grpSpLocks/>
          </p:cNvGrpSpPr>
          <p:nvPr/>
        </p:nvGrpSpPr>
        <p:grpSpPr bwMode="auto">
          <a:xfrm>
            <a:off x="8156600" y="711185"/>
            <a:ext cx="773112" cy="617537"/>
            <a:chOff x="960" y="1088"/>
            <a:chExt cx="4176" cy="2504"/>
          </a:xfrm>
        </p:grpSpPr>
        <p:sp>
          <p:nvSpPr>
            <p:cNvPr id="41" name="Freeform 5"/>
            <p:cNvSpPr>
              <a:spLocks/>
            </p:cNvSpPr>
            <p:nvPr/>
          </p:nvSpPr>
          <p:spPr bwMode="auto">
            <a:xfrm>
              <a:off x="2024" y="1088"/>
              <a:ext cx="2048" cy="752"/>
            </a:xfrm>
            <a:custGeom>
              <a:avLst/>
              <a:gdLst/>
              <a:ahLst/>
              <a:cxnLst>
                <a:cxn ang="0">
                  <a:pos x="0" y="0"/>
                </a:cxn>
                <a:cxn ang="0">
                  <a:pos x="648" y="752"/>
                </a:cxn>
                <a:cxn ang="0">
                  <a:pos x="1392" y="752"/>
                </a:cxn>
                <a:cxn ang="0">
                  <a:pos x="2048" y="0"/>
                </a:cxn>
                <a:cxn ang="0">
                  <a:pos x="0" y="0"/>
                </a:cxn>
              </a:cxnLst>
              <a:rect l="0" t="0" r="r" b="b"/>
              <a:pathLst>
                <a:path w="2048" h="752">
                  <a:moveTo>
                    <a:pt x="0" y="0"/>
                  </a:moveTo>
                  <a:lnTo>
                    <a:pt x="648" y="752"/>
                  </a:lnTo>
                  <a:lnTo>
                    <a:pt x="1392" y="752"/>
                  </a:lnTo>
                  <a:lnTo>
                    <a:pt x="2048" y="0"/>
                  </a:lnTo>
                  <a:lnTo>
                    <a:pt x="0" y="0"/>
                  </a:lnTo>
                  <a:close/>
                </a:path>
              </a:pathLst>
            </a:custGeom>
            <a:solidFill>
              <a:schemeClr val="bg1"/>
            </a:solidFill>
            <a:ln w="12700">
              <a:solidFill>
                <a:srgbClr val="000000"/>
              </a:solidFill>
              <a:prstDash val="solid"/>
              <a:round/>
              <a:headEnd/>
              <a:tailEnd/>
            </a:ln>
          </p:spPr>
          <p:txBody>
            <a:bodyPr/>
            <a:lstStyle/>
            <a:p>
              <a:endParaRPr lang="en-US" dirty="0">
                <a:solidFill>
                  <a:srgbClr val="FF3300"/>
                </a:solidFill>
              </a:endParaRPr>
            </a:p>
          </p:txBody>
        </p:sp>
        <p:sp>
          <p:nvSpPr>
            <p:cNvPr id="42" name="Freeform 6"/>
            <p:cNvSpPr>
              <a:spLocks/>
            </p:cNvSpPr>
            <p:nvPr/>
          </p:nvSpPr>
          <p:spPr bwMode="auto">
            <a:xfrm>
              <a:off x="3480" y="1120"/>
              <a:ext cx="1656" cy="1184"/>
            </a:xfrm>
            <a:custGeom>
              <a:avLst/>
              <a:gdLst/>
              <a:ahLst/>
              <a:cxnLst>
                <a:cxn ang="0">
                  <a:pos x="648" y="0"/>
                </a:cxn>
                <a:cxn ang="0">
                  <a:pos x="1656" y="1184"/>
                </a:cxn>
                <a:cxn ang="0">
                  <a:pos x="352" y="1184"/>
                </a:cxn>
                <a:cxn ang="0">
                  <a:pos x="0" y="752"/>
                </a:cxn>
                <a:cxn ang="0">
                  <a:pos x="648" y="0"/>
                </a:cxn>
              </a:cxnLst>
              <a:rect l="0" t="0" r="r" b="b"/>
              <a:pathLst>
                <a:path w="1656" h="1184">
                  <a:moveTo>
                    <a:pt x="648" y="0"/>
                  </a:moveTo>
                  <a:lnTo>
                    <a:pt x="1656" y="1184"/>
                  </a:lnTo>
                  <a:lnTo>
                    <a:pt x="352" y="1184"/>
                  </a:lnTo>
                  <a:lnTo>
                    <a:pt x="0" y="752"/>
                  </a:lnTo>
                  <a:lnTo>
                    <a:pt x="648" y="0"/>
                  </a:lnTo>
                  <a:close/>
                </a:path>
              </a:pathLst>
            </a:custGeom>
            <a:noFill/>
            <a:ln w="12700">
              <a:solidFill>
                <a:srgbClr val="000000"/>
              </a:solidFill>
              <a:prstDash val="solid"/>
              <a:round/>
              <a:headEnd/>
              <a:tailEnd/>
            </a:ln>
          </p:spPr>
          <p:txBody>
            <a:bodyPr/>
            <a:lstStyle/>
            <a:p>
              <a:endParaRPr lang="en-US"/>
            </a:p>
          </p:txBody>
        </p:sp>
        <p:sp>
          <p:nvSpPr>
            <p:cNvPr id="43" name="Freeform 7"/>
            <p:cNvSpPr>
              <a:spLocks/>
            </p:cNvSpPr>
            <p:nvPr/>
          </p:nvSpPr>
          <p:spPr bwMode="auto">
            <a:xfrm>
              <a:off x="2024" y="2840"/>
              <a:ext cx="2048" cy="752"/>
            </a:xfrm>
            <a:custGeom>
              <a:avLst/>
              <a:gdLst/>
              <a:ahLst/>
              <a:cxnLst>
                <a:cxn ang="0">
                  <a:pos x="0" y="752"/>
                </a:cxn>
                <a:cxn ang="0">
                  <a:pos x="648" y="0"/>
                </a:cxn>
                <a:cxn ang="0">
                  <a:pos x="1392" y="0"/>
                </a:cxn>
                <a:cxn ang="0">
                  <a:pos x="2048" y="752"/>
                </a:cxn>
                <a:cxn ang="0">
                  <a:pos x="0" y="752"/>
                </a:cxn>
              </a:cxnLst>
              <a:rect l="0" t="0" r="r" b="b"/>
              <a:pathLst>
                <a:path w="2048" h="752">
                  <a:moveTo>
                    <a:pt x="0" y="752"/>
                  </a:moveTo>
                  <a:lnTo>
                    <a:pt x="648" y="0"/>
                  </a:lnTo>
                  <a:lnTo>
                    <a:pt x="1392" y="0"/>
                  </a:lnTo>
                  <a:lnTo>
                    <a:pt x="2048" y="752"/>
                  </a:lnTo>
                  <a:lnTo>
                    <a:pt x="0" y="752"/>
                  </a:lnTo>
                  <a:close/>
                </a:path>
              </a:pathLst>
            </a:custGeom>
            <a:noFill/>
            <a:ln w="12700">
              <a:solidFill>
                <a:srgbClr val="000000"/>
              </a:solidFill>
              <a:prstDash val="solid"/>
              <a:round/>
              <a:headEnd/>
              <a:tailEnd/>
            </a:ln>
          </p:spPr>
          <p:txBody>
            <a:bodyPr/>
            <a:lstStyle/>
            <a:p>
              <a:endParaRPr lang="en-US"/>
            </a:p>
          </p:txBody>
        </p:sp>
        <p:sp>
          <p:nvSpPr>
            <p:cNvPr id="44" name="Freeform 8"/>
            <p:cNvSpPr>
              <a:spLocks/>
            </p:cNvSpPr>
            <p:nvPr/>
          </p:nvSpPr>
          <p:spPr bwMode="auto">
            <a:xfrm>
              <a:off x="960" y="1120"/>
              <a:ext cx="1656" cy="1184"/>
            </a:xfrm>
            <a:custGeom>
              <a:avLst/>
              <a:gdLst/>
              <a:ahLst/>
              <a:cxnLst>
                <a:cxn ang="0">
                  <a:pos x="1008" y="0"/>
                </a:cxn>
                <a:cxn ang="0">
                  <a:pos x="0" y="1184"/>
                </a:cxn>
                <a:cxn ang="0">
                  <a:pos x="1296" y="1184"/>
                </a:cxn>
                <a:cxn ang="0">
                  <a:pos x="1656" y="752"/>
                </a:cxn>
                <a:cxn ang="0">
                  <a:pos x="1008" y="0"/>
                </a:cxn>
              </a:cxnLst>
              <a:rect l="0" t="0" r="r" b="b"/>
              <a:pathLst>
                <a:path w="1656" h="1184">
                  <a:moveTo>
                    <a:pt x="1008" y="0"/>
                  </a:moveTo>
                  <a:lnTo>
                    <a:pt x="0" y="1184"/>
                  </a:lnTo>
                  <a:lnTo>
                    <a:pt x="1296" y="1184"/>
                  </a:lnTo>
                  <a:lnTo>
                    <a:pt x="1656" y="752"/>
                  </a:lnTo>
                  <a:lnTo>
                    <a:pt x="1008" y="0"/>
                  </a:lnTo>
                  <a:close/>
                </a:path>
              </a:pathLst>
            </a:custGeom>
            <a:solidFill>
              <a:schemeClr val="tx1">
                <a:lumMod val="75000"/>
                <a:lumOff val="25000"/>
              </a:schemeClr>
            </a:solidFill>
            <a:ln w="12700">
              <a:solidFill>
                <a:srgbClr val="000000"/>
              </a:solidFill>
              <a:prstDash val="solid"/>
              <a:round/>
              <a:headEnd/>
              <a:tailEnd/>
            </a:ln>
          </p:spPr>
          <p:txBody>
            <a:bodyPr/>
            <a:lstStyle/>
            <a:p>
              <a:endParaRPr lang="en-US"/>
            </a:p>
          </p:txBody>
        </p:sp>
        <p:sp>
          <p:nvSpPr>
            <p:cNvPr id="45" name="Freeform 9"/>
            <p:cNvSpPr>
              <a:spLocks/>
            </p:cNvSpPr>
            <p:nvPr/>
          </p:nvSpPr>
          <p:spPr bwMode="auto">
            <a:xfrm>
              <a:off x="3480" y="2376"/>
              <a:ext cx="1656" cy="1184"/>
            </a:xfrm>
            <a:custGeom>
              <a:avLst/>
              <a:gdLst/>
              <a:ahLst/>
              <a:cxnLst>
                <a:cxn ang="0">
                  <a:pos x="648" y="1184"/>
                </a:cxn>
                <a:cxn ang="0">
                  <a:pos x="1656" y="0"/>
                </a:cxn>
                <a:cxn ang="0">
                  <a:pos x="352" y="0"/>
                </a:cxn>
                <a:cxn ang="0">
                  <a:pos x="0" y="432"/>
                </a:cxn>
                <a:cxn ang="0">
                  <a:pos x="648" y="1184"/>
                </a:cxn>
              </a:cxnLst>
              <a:rect l="0" t="0" r="r" b="b"/>
              <a:pathLst>
                <a:path w="1656" h="1184">
                  <a:moveTo>
                    <a:pt x="648" y="1184"/>
                  </a:moveTo>
                  <a:lnTo>
                    <a:pt x="1656" y="0"/>
                  </a:lnTo>
                  <a:lnTo>
                    <a:pt x="352" y="0"/>
                  </a:lnTo>
                  <a:lnTo>
                    <a:pt x="0" y="432"/>
                  </a:lnTo>
                  <a:lnTo>
                    <a:pt x="648" y="1184"/>
                  </a:lnTo>
                  <a:close/>
                </a:path>
              </a:pathLst>
            </a:custGeom>
            <a:noFill/>
            <a:ln w="12700">
              <a:solidFill>
                <a:srgbClr val="000000"/>
              </a:solidFill>
              <a:prstDash val="solid"/>
              <a:round/>
              <a:headEnd/>
              <a:tailEnd/>
            </a:ln>
          </p:spPr>
          <p:txBody>
            <a:bodyPr/>
            <a:lstStyle/>
            <a:p>
              <a:endParaRPr lang="en-US"/>
            </a:p>
          </p:txBody>
        </p:sp>
        <p:sp>
          <p:nvSpPr>
            <p:cNvPr id="46" name="Freeform 10"/>
            <p:cNvSpPr>
              <a:spLocks/>
            </p:cNvSpPr>
            <p:nvPr/>
          </p:nvSpPr>
          <p:spPr bwMode="auto">
            <a:xfrm>
              <a:off x="960" y="2376"/>
              <a:ext cx="1656" cy="1184"/>
            </a:xfrm>
            <a:custGeom>
              <a:avLst/>
              <a:gdLst/>
              <a:ahLst/>
              <a:cxnLst>
                <a:cxn ang="0">
                  <a:pos x="1008" y="1184"/>
                </a:cxn>
                <a:cxn ang="0">
                  <a:pos x="0" y="0"/>
                </a:cxn>
                <a:cxn ang="0">
                  <a:pos x="1296" y="0"/>
                </a:cxn>
                <a:cxn ang="0">
                  <a:pos x="1656" y="432"/>
                </a:cxn>
                <a:cxn ang="0">
                  <a:pos x="1008" y="1184"/>
                </a:cxn>
              </a:cxnLst>
              <a:rect l="0" t="0" r="r" b="b"/>
              <a:pathLst>
                <a:path w="1656" h="1184">
                  <a:moveTo>
                    <a:pt x="1008" y="1184"/>
                  </a:moveTo>
                  <a:lnTo>
                    <a:pt x="0" y="0"/>
                  </a:lnTo>
                  <a:lnTo>
                    <a:pt x="1296" y="0"/>
                  </a:lnTo>
                  <a:lnTo>
                    <a:pt x="1656" y="432"/>
                  </a:lnTo>
                  <a:lnTo>
                    <a:pt x="1008" y="1184"/>
                  </a:lnTo>
                  <a:close/>
                </a:path>
              </a:pathLst>
            </a:custGeom>
            <a:noFill/>
            <a:ln w="12700">
              <a:solidFill>
                <a:srgbClr val="000000"/>
              </a:solidFill>
              <a:prstDash val="solid"/>
              <a:round/>
              <a:headEnd/>
              <a:tailEnd/>
            </a:ln>
          </p:spPr>
          <p:txBody>
            <a:bodyPr/>
            <a:lstStyle/>
            <a:p>
              <a:endParaRPr lang="en-US"/>
            </a:p>
          </p:txBody>
        </p:sp>
      </p:grpSp>
      <p:sp>
        <p:nvSpPr>
          <p:cNvPr id="47" name="Text Box 11"/>
          <p:cNvSpPr txBox="1">
            <a:spLocks noChangeArrowheads="1"/>
          </p:cNvSpPr>
          <p:nvPr/>
        </p:nvSpPr>
        <p:spPr bwMode="auto">
          <a:xfrm>
            <a:off x="376238" y="6473825"/>
            <a:ext cx="2991332" cy="276999"/>
          </a:xfrm>
          <a:prstGeom prst="rect">
            <a:avLst/>
          </a:prstGeom>
          <a:noFill/>
          <a:ln w="9525">
            <a:noFill/>
            <a:miter lim="800000"/>
            <a:headEnd/>
            <a:tailEnd/>
          </a:ln>
          <a:effectLst/>
        </p:spPr>
        <p:txBody>
          <a:bodyPr wrap="none">
            <a:spAutoFit/>
          </a:bodyPr>
          <a:lstStyle/>
          <a:p>
            <a:r>
              <a:rPr lang="en-US" sz="1200" i="1" dirty="0"/>
              <a:t>Source : </a:t>
            </a:r>
            <a:r>
              <a:rPr lang="en-US" sz="1200" i="1" dirty="0" smtClean="0"/>
              <a:t>Interviews</a:t>
            </a:r>
            <a:r>
              <a:rPr lang="en-US" sz="1200" i="1" dirty="0"/>
              <a:t>, AMPartners Analysis</a:t>
            </a:r>
          </a:p>
        </p:txBody>
      </p:sp>
      <p:sp>
        <p:nvSpPr>
          <p:cNvPr id="50" name="AutoShape 79"/>
          <p:cNvSpPr>
            <a:spLocks noChangeArrowheads="1"/>
          </p:cNvSpPr>
          <p:nvPr/>
        </p:nvSpPr>
        <p:spPr bwMode="auto">
          <a:xfrm rot="5400000">
            <a:off x="5484801" y="3756025"/>
            <a:ext cx="2663825" cy="288925"/>
          </a:xfrm>
          <a:prstGeom prst="triangle">
            <a:avLst>
              <a:gd name="adj" fmla="val 50000"/>
            </a:avLst>
          </a:prstGeom>
          <a:solidFill>
            <a:schemeClr val="bg1">
              <a:lumMod val="65000"/>
            </a:schemeClr>
          </a:solidFill>
          <a:ln w="9525">
            <a:solidFill>
              <a:schemeClr val="tx1"/>
            </a:solidFill>
            <a:miter lim="800000"/>
            <a:headEnd/>
            <a:tailEnd/>
          </a:ln>
          <a:effectLst/>
        </p:spPr>
        <p:txBody>
          <a:bodyPr wrap="none" anchor="ctr"/>
          <a:lstStyle/>
          <a:p>
            <a:endParaRPr lang="en-US"/>
          </a:p>
        </p:txBody>
      </p:sp>
      <p:sp>
        <p:nvSpPr>
          <p:cNvPr id="52" name="Oval 36"/>
          <p:cNvSpPr>
            <a:spLocks noChangeArrowheads="1"/>
          </p:cNvSpPr>
          <p:nvPr/>
        </p:nvSpPr>
        <p:spPr bwMode="auto">
          <a:xfrm>
            <a:off x="7143768" y="3214690"/>
            <a:ext cx="1362081" cy="1285880"/>
          </a:xfrm>
          <a:prstGeom prst="ellipse">
            <a:avLst/>
          </a:prstGeom>
          <a:solidFill>
            <a:srgbClr val="336699"/>
          </a:solidFill>
          <a:ln w="9525">
            <a:solidFill>
              <a:schemeClr val="tx1"/>
            </a:solidFill>
            <a:round/>
            <a:headEnd/>
            <a:tailEnd/>
          </a:ln>
          <a:effectLst/>
        </p:spPr>
        <p:txBody>
          <a:bodyPr wrap="none" anchor="ctr"/>
          <a:lstStyle/>
          <a:p>
            <a:pPr algn="ctr"/>
            <a:r>
              <a:rPr lang="en-US" dirty="0" smtClean="0">
                <a:solidFill>
                  <a:schemeClr val="bg1"/>
                </a:solidFill>
              </a:rPr>
              <a:t>40</a:t>
            </a:r>
          </a:p>
          <a:p>
            <a:pPr algn="ctr"/>
            <a:r>
              <a:rPr lang="en-US" dirty="0" smtClean="0">
                <a:solidFill>
                  <a:schemeClr val="bg1"/>
                </a:solidFill>
              </a:rPr>
              <a:t>Companies</a:t>
            </a:r>
            <a:endParaRPr lang="en-US" dirty="0">
              <a:solidFill>
                <a:schemeClr val="bg1"/>
              </a:solidFill>
            </a:endParaRPr>
          </a:p>
        </p:txBody>
      </p:sp>
      <p:sp>
        <p:nvSpPr>
          <p:cNvPr id="54" name="Slide Number Placeholder 53"/>
          <p:cNvSpPr>
            <a:spLocks noGrp="1"/>
          </p:cNvSpPr>
          <p:nvPr>
            <p:ph type="sldNum" sz="quarter" idx="12"/>
          </p:nvPr>
        </p:nvSpPr>
        <p:spPr/>
        <p:txBody>
          <a:bodyPr/>
          <a:lstStyle/>
          <a:p>
            <a:fld id="{0DCB9EF9-F072-4F9E-9A3D-18A23E5BECAB}" type="slidenum">
              <a:rPr lang="en-US" smtClean="0"/>
              <a:pPr/>
              <a:t>23</a:t>
            </a:fld>
            <a:endParaRPr lang="en-US"/>
          </a:p>
        </p:txBody>
      </p:sp>
      <p:grpSp>
        <p:nvGrpSpPr>
          <p:cNvPr id="60" name="Group 59"/>
          <p:cNvGrpSpPr/>
          <p:nvPr/>
        </p:nvGrpSpPr>
        <p:grpSpPr>
          <a:xfrm rot="20646950">
            <a:off x="153811" y="1433366"/>
            <a:ext cx="1643074" cy="309365"/>
            <a:chOff x="285720" y="1855776"/>
            <a:chExt cx="1643074" cy="309365"/>
          </a:xfrm>
        </p:grpSpPr>
        <p:sp>
          <p:nvSpPr>
            <p:cNvPr id="61" name="Text Box 34"/>
            <p:cNvSpPr txBox="1">
              <a:spLocks noChangeArrowheads="1"/>
            </p:cNvSpPr>
            <p:nvPr/>
          </p:nvSpPr>
          <p:spPr bwMode="auto">
            <a:xfrm>
              <a:off x="292273" y="1857364"/>
              <a:ext cx="1620444" cy="307777"/>
            </a:xfrm>
            <a:prstGeom prst="rect">
              <a:avLst/>
            </a:prstGeom>
            <a:noFill/>
            <a:ln w="9525">
              <a:noFill/>
              <a:miter lim="800000"/>
              <a:headEnd/>
              <a:tailEnd/>
            </a:ln>
            <a:effectLst/>
          </p:spPr>
          <p:txBody>
            <a:bodyPr wrap="none">
              <a:spAutoFit/>
            </a:bodyPr>
            <a:lstStyle/>
            <a:p>
              <a:r>
                <a:rPr lang="en-US" sz="1400" b="1" dirty="0" smtClean="0">
                  <a:solidFill>
                    <a:srgbClr val="C00000"/>
                  </a:solidFill>
                </a:rPr>
                <a:t>To be discussed </a:t>
              </a:r>
              <a:endParaRPr lang="en-US" sz="1400" b="1" dirty="0">
                <a:solidFill>
                  <a:srgbClr val="C00000"/>
                </a:solidFill>
              </a:endParaRPr>
            </a:p>
          </p:txBody>
        </p:sp>
        <p:cxnSp>
          <p:nvCxnSpPr>
            <p:cNvPr id="62" name="Straight Connector 61"/>
            <p:cNvCxnSpPr/>
            <p:nvPr/>
          </p:nvCxnSpPr>
          <p:spPr>
            <a:xfrm>
              <a:off x="285720" y="1855776"/>
              <a:ext cx="1643074"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285720" y="2143116"/>
              <a:ext cx="1643074"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702" name="Group 54"/>
          <p:cNvGrpSpPr>
            <a:grpSpLocks/>
          </p:cNvGrpSpPr>
          <p:nvPr/>
        </p:nvGrpSpPr>
        <p:grpSpPr bwMode="auto">
          <a:xfrm>
            <a:off x="250825" y="2528888"/>
            <a:ext cx="1384300" cy="3829050"/>
            <a:chOff x="158" y="1273"/>
            <a:chExt cx="872" cy="2412"/>
          </a:xfrm>
        </p:grpSpPr>
        <p:sp>
          <p:nvSpPr>
            <p:cNvPr id="27662" name="AutoShape 14"/>
            <p:cNvSpPr>
              <a:spLocks noChangeArrowheads="1"/>
            </p:cNvSpPr>
            <p:nvPr/>
          </p:nvSpPr>
          <p:spPr bwMode="auto">
            <a:xfrm>
              <a:off x="158" y="1273"/>
              <a:ext cx="872" cy="763"/>
            </a:xfrm>
            <a:prstGeom prst="homePlate">
              <a:avLst>
                <a:gd name="adj" fmla="val 14286"/>
              </a:avLst>
            </a:prstGeom>
            <a:solidFill>
              <a:srgbClr val="DDDDDD"/>
            </a:solidFill>
            <a:ln w="6350">
              <a:noFill/>
              <a:miter lim="800000"/>
              <a:headEnd/>
              <a:tailEnd/>
            </a:ln>
            <a:effectLst>
              <a:outerShdw dist="71842" dir="2700000" algn="ctr" rotWithShape="0">
                <a:schemeClr val="bg2"/>
              </a:outerShdw>
            </a:effectLst>
          </p:spPr>
          <p:txBody>
            <a:bodyPr wrap="none" lIns="0" tIns="0" rIns="0" bIns="0" anchor="ctr">
              <a:spAutoFit/>
            </a:bodyPr>
            <a:lstStyle/>
            <a:p>
              <a:pPr algn="ctr"/>
              <a:endParaRPr lang="en-US"/>
            </a:p>
          </p:txBody>
        </p:sp>
        <p:sp>
          <p:nvSpPr>
            <p:cNvPr id="27663" name="AutoShape 15"/>
            <p:cNvSpPr>
              <a:spLocks noChangeArrowheads="1"/>
            </p:cNvSpPr>
            <p:nvPr/>
          </p:nvSpPr>
          <p:spPr bwMode="auto">
            <a:xfrm>
              <a:off x="158" y="2098"/>
              <a:ext cx="872" cy="763"/>
            </a:xfrm>
            <a:prstGeom prst="homePlate">
              <a:avLst>
                <a:gd name="adj" fmla="val 14286"/>
              </a:avLst>
            </a:prstGeom>
            <a:solidFill>
              <a:srgbClr val="DDDDDD"/>
            </a:solidFill>
            <a:ln w="6350">
              <a:noFill/>
              <a:miter lim="800000"/>
              <a:headEnd/>
              <a:tailEnd/>
            </a:ln>
            <a:effectLst>
              <a:outerShdw dist="71842" dir="2700000" algn="ctr" rotWithShape="0">
                <a:schemeClr val="bg2"/>
              </a:outerShdw>
            </a:effectLst>
          </p:spPr>
          <p:txBody>
            <a:bodyPr wrap="none" lIns="0" tIns="0" rIns="0" bIns="0" anchor="ctr">
              <a:spAutoFit/>
            </a:bodyPr>
            <a:lstStyle/>
            <a:p>
              <a:endParaRPr lang="en-US"/>
            </a:p>
          </p:txBody>
        </p:sp>
        <p:sp>
          <p:nvSpPr>
            <p:cNvPr id="27664" name="AutoShape 16"/>
            <p:cNvSpPr>
              <a:spLocks noChangeArrowheads="1"/>
            </p:cNvSpPr>
            <p:nvPr/>
          </p:nvSpPr>
          <p:spPr bwMode="auto">
            <a:xfrm>
              <a:off x="158" y="2922"/>
              <a:ext cx="872" cy="763"/>
            </a:xfrm>
            <a:prstGeom prst="homePlate">
              <a:avLst>
                <a:gd name="adj" fmla="val 14286"/>
              </a:avLst>
            </a:prstGeom>
            <a:solidFill>
              <a:srgbClr val="DDDDDD"/>
            </a:solidFill>
            <a:ln w="6350">
              <a:noFill/>
              <a:miter lim="800000"/>
              <a:headEnd/>
              <a:tailEnd/>
            </a:ln>
            <a:effectLst>
              <a:outerShdw dist="71842" dir="2700000" algn="ctr" rotWithShape="0">
                <a:schemeClr val="bg2"/>
              </a:outerShdw>
            </a:effectLst>
          </p:spPr>
          <p:txBody>
            <a:bodyPr wrap="none" lIns="0" tIns="0" rIns="0" bIns="0" anchor="ctr">
              <a:spAutoFit/>
            </a:bodyPr>
            <a:lstStyle/>
            <a:p>
              <a:endParaRPr lang="en-US"/>
            </a:p>
          </p:txBody>
        </p:sp>
        <p:sp>
          <p:nvSpPr>
            <p:cNvPr id="27665" name="Text Box 17"/>
            <p:cNvSpPr txBox="1">
              <a:spLocks noChangeArrowheads="1"/>
            </p:cNvSpPr>
            <p:nvPr/>
          </p:nvSpPr>
          <p:spPr bwMode="auto">
            <a:xfrm>
              <a:off x="295" y="1480"/>
              <a:ext cx="476" cy="365"/>
            </a:xfrm>
            <a:prstGeom prst="rect">
              <a:avLst/>
            </a:prstGeom>
            <a:noFill/>
            <a:ln w="9525">
              <a:noFill/>
              <a:miter lim="800000"/>
              <a:headEnd/>
              <a:tailEnd/>
            </a:ln>
            <a:effectLst/>
          </p:spPr>
          <p:txBody>
            <a:bodyPr wrap="none">
              <a:spAutoFit/>
            </a:bodyPr>
            <a:lstStyle/>
            <a:p>
              <a:r>
                <a:rPr lang="en-US"/>
                <a:t>Small</a:t>
              </a:r>
            </a:p>
            <a:p>
              <a:r>
                <a:rPr lang="en-US" sz="1400" i="1"/>
                <a:t>1 to 9</a:t>
              </a:r>
            </a:p>
          </p:txBody>
        </p:sp>
        <p:sp>
          <p:nvSpPr>
            <p:cNvPr id="27666" name="Text Box 18"/>
            <p:cNvSpPr txBox="1">
              <a:spLocks noChangeArrowheads="1"/>
            </p:cNvSpPr>
            <p:nvPr/>
          </p:nvSpPr>
          <p:spPr bwMode="auto">
            <a:xfrm>
              <a:off x="295" y="2294"/>
              <a:ext cx="628" cy="365"/>
            </a:xfrm>
            <a:prstGeom prst="rect">
              <a:avLst/>
            </a:prstGeom>
            <a:noFill/>
            <a:ln w="9525">
              <a:noFill/>
              <a:miter lim="800000"/>
              <a:headEnd/>
              <a:tailEnd/>
            </a:ln>
            <a:effectLst/>
          </p:spPr>
          <p:txBody>
            <a:bodyPr wrap="none">
              <a:spAutoFit/>
            </a:bodyPr>
            <a:lstStyle/>
            <a:p>
              <a:r>
                <a:rPr lang="en-US"/>
                <a:t>Medium</a:t>
              </a:r>
            </a:p>
            <a:p>
              <a:r>
                <a:rPr lang="en-US" sz="1400" i="1"/>
                <a:t>10 to 49</a:t>
              </a:r>
            </a:p>
          </p:txBody>
        </p:sp>
        <p:sp>
          <p:nvSpPr>
            <p:cNvPr id="27667" name="Text Box 19"/>
            <p:cNvSpPr txBox="1">
              <a:spLocks noChangeArrowheads="1"/>
            </p:cNvSpPr>
            <p:nvPr/>
          </p:nvSpPr>
          <p:spPr bwMode="auto">
            <a:xfrm>
              <a:off x="249" y="3110"/>
              <a:ext cx="588" cy="365"/>
            </a:xfrm>
            <a:prstGeom prst="rect">
              <a:avLst/>
            </a:prstGeom>
            <a:noFill/>
            <a:ln w="9525">
              <a:noFill/>
              <a:miter lim="800000"/>
              <a:headEnd/>
              <a:tailEnd/>
            </a:ln>
            <a:effectLst/>
          </p:spPr>
          <p:txBody>
            <a:bodyPr wrap="none">
              <a:spAutoFit/>
            </a:bodyPr>
            <a:lstStyle/>
            <a:p>
              <a:r>
                <a:rPr lang="en-US"/>
                <a:t>Large</a:t>
              </a:r>
            </a:p>
            <a:p>
              <a:r>
                <a:rPr lang="en-US" sz="1400" i="1"/>
                <a:t>Above 49</a:t>
              </a:r>
            </a:p>
          </p:txBody>
        </p:sp>
      </p:grpSp>
      <p:sp>
        <p:nvSpPr>
          <p:cNvPr id="27673" name="Text Box 25"/>
          <p:cNvSpPr txBox="1">
            <a:spLocks noChangeArrowheads="1"/>
          </p:cNvSpPr>
          <p:nvPr/>
        </p:nvSpPr>
        <p:spPr bwMode="auto">
          <a:xfrm>
            <a:off x="2884488" y="2562225"/>
            <a:ext cx="255587" cy="336550"/>
          </a:xfrm>
          <a:prstGeom prst="rect">
            <a:avLst/>
          </a:prstGeom>
          <a:noFill/>
          <a:ln w="9525">
            <a:noFill/>
            <a:miter lim="800000"/>
            <a:headEnd/>
            <a:tailEnd/>
          </a:ln>
          <a:effectLst/>
        </p:spPr>
        <p:txBody>
          <a:bodyPr wrap="none">
            <a:spAutoFit/>
          </a:bodyPr>
          <a:lstStyle/>
          <a:p>
            <a:pPr>
              <a:buFontTx/>
              <a:buChar char="•"/>
            </a:pPr>
            <a:endParaRPr lang="en-US" sz="1600"/>
          </a:p>
        </p:txBody>
      </p:sp>
      <p:sp>
        <p:nvSpPr>
          <p:cNvPr id="27674" name="Rectangle 26"/>
          <p:cNvSpPr>
            <a:spLocks noChangeArrowheads="1"/>
          </p:cNvSpPr>
          <p:nvPr/>
        </p:nvSpPr>
        <p:spPr bwMode="auto">
          <a:xfrm>
            <a:off x="1751013" y="1920875"/>
            <a:ext cx="3384550" cy="317500"/>
          </a:xfrm>
          <a:prstGeom prst="rect">
            <a:avLst/>
          </a:prstGeom>
          <a:solidFill>
            <a:srgbClr val="DDDDDD"/>
          </a:solidFill>
          <a:ln w="12700">
            <a:noFill/>
            <a:miter lim="800000"/>
            <a:headEnd/>
            <a:tailEnd/>
          </a:ln>
          <a:effectLst>
            <a:outerShdw dist="71842" dir="2700000" algn="ctr" rotWithShape="0">
              <a:srgbClr val="808080"/>
            </a:outerShdw>
          </a:effectLst>
        </p:spPr>
        <p:txBody>
          <a:bodyPr/>
          <a:lstStyle/>
          <a:p>
            <a:pPr algn="ctr"/>
            <a:r>
              <a:rPr lang="en-US"/>
              <a:t>SUPPLY</a:t>
            </a:r>
          </a:p>
        </p:txBody>
      </p:sp>
      <p:sp>
        <p:nvSpPr>
          <p:cNvPr id="27676" name="Rectangle 28"/>
          <p:cNvSpPr>
            <a:spLocks noChangeArrowheads="1"/>
          </p:cNvSpPr>
          <p:nvPr/>
        </p:nvSpPr>
        <p:spPr bwMode="auto">
          <a:xfrm>
            <a:off x="1763713" y="2365375"/>
            <a:ext cx="3384550" cy="4135459"/>
          </a:xfrm>
          <a:prstGeom prst="rect">
            <a:avLst/>
          </a:prstGeom>
          <a:noFill/>
          <a:ln w="12700">
            <a:solidFill>
              <a:srgbClr val="000000"/>
            </a:solidFill>
            <a:miter lim="800000"/>
            <a:headEnd/>
            <a:tailEnd/>
          </a:ln>
        </p:spPr>
        <p:txBody>
          <a:bodyPr/>
          <a:lstStyle/>
          <a:p>
            <a:endParaRPr lang="en-US"/>
          </a:p>
        </p:txBody>
      </p:sp>
      <p:sp>
        <p:nvSpPr>
          <p:cNvPr id="27690" name="Text Box 42"/>
          <p:cNvSpPr txBox="1">
            <a:spLocks noChangeArrowheads="1"/>
          </p:cNvSpPr>
          <p:nvPr/>
        </p:nvSpPr>
        <p:spPr bwMode="auto">
          <a:xfrm>
            <a:off x="6411913" y="2562225"/>
            <a:ext cx="255587" cy="336550"/>
          </a:xfrm>
          <a:prstGeom prst="rect">
            <a:avLst/>
          </a:prstGeom>
          <a:noFill/>
          <a:ln w="9525">
            <a:noFill/>
            <a:miter lim="800000"/>
            <a:headEnd/>
            <a:tailEnd/>
          </a:ln>
          <a:effectLst/>
        </p:spPr>
        <p:txBody>
          <a:bodyPr wrap="none">
            <a:spAutoFit/>
          </a:bodyPr>
          <a:lstStyle/>
          <a:p>
            <a:pPr>
              <a:buFontTx/>
              <a:buChar char="•"/>
            </a:pPr>
            <a:endParaRPr lang="en-US" sz="1600"/>
          </a:p>
        </p:txBody>
      </p:sp>
      <p:sp>
        <p:nvSpPr>
          <p:cNvPr id="27691" name="Rectangle 43"/>
          <p:cNvSpPr>
            <a:spLocks noChangeArrowheads="1"/>
          </p:cNvSpPr>
          <p:nvPr/>
        </p:nvSpPr>
        <p:spPr bwMode="auto">
          <a:xfrm>
            <a:off x="5278438" y="1920875"/>
            <a:ext cx="3384550" cy="317500"/>
          </a:xfrm>
          <a:prstGeom prst="rect">
            <a:avLst/>
          </a:prstGeom>
          <a:solidFill>
            <a:srgbClr val="DDDDDD"/>
          </a:solidFill>
          <a:ln w="12700">
            <a:noFill/>
            <a:miter lim="800000"/>
            <a:headEnd/>
            <a:tailEnd/>
          </a:ln>
          <a:effectLst>
            <a:outerShdw dist="71842" dir="2700000" algn="ctr" rotWithShape="0">
              <a:srgbClr val="808080"/>
            </a:outerShdw>
          </a:effectLst>
        </p:spPr>
        <p:txBody>
          <a:bodyPr/>
          <a:lstStyle/>
          <a:p>
            <a:pPr algn="ctr"/>
            <a:r>
              <a:rPr lang="en-US"/>
              <a:t>DEMAND</a:t>
            </a:r>
          </a:p>
        </p:txBody>
      </p:sp>
      <p:sp>
        <p:nvSpPr>
          <p:cNvPr id="27692" name="Rectangle 44"/>
          <p:cNvSpPr>
            <a:spLocks noChangeArrowheads="1"/>
          </p:cNvSpPr>
          <p:nvPr/>
        </p:nvSpPr>
        <p:spPr bwMode="auto">
          <a:xfrm>
            <a:off x="5291138" y="2365375"/>
            <a:ext cx="3384550" cy="4135459"/>
          </a:xfrm>
          <a:prstGeom prst="rect">
            <a:avLst/>
          </a:prstGeom>
          <a:noFill/>
          <a:ln w="12700">
            <a:solidFill>
              <a:srgbClr val="000000"/>
            </a:solidFill>
            <a:miter lim="800000"/>
            <a:headEnd/>
            <a:tailEnd/>
          </a:ln>
        </p:spPr>
        <p:txBody>
          <a:bodyPr/>
          <a:lstStyle/>
          <a:p>
            <a:endParaRPr lang="en-US"/>
          </a:p>
        </p:txBody>
      </p:sp>
      <p:sp>
        <p:nvSpPr>
          <p:cNvPr id="27699" name="Text Box 51"/>
          <p:cNvSpPr txBox="1">
            <a:spLocks noChangeArrowheads="1"/>
          </p:cNvSpPr>
          <p:nvPr/>
        </p:nvSpPr>
        <p:spPr bwMode="auto">
          <a:xfrm>
            <a:off x="1897063" y="2497138"/>
            <a:ext cx="3117850" cy="2536825"/>
          </a:xfrm>
          <a:prstGeom prst="rect">
            <a:avLst/>
          </a:prstGeom>
          <a:noFill/>
          <a:ln w="9525">
            <a:noFill/>
            <a:miter lim="800000"/>
            <a:headEnd/>
            <a:tailEnd/>
          </a:ln>
          <a:effectLst/>
        </p:spPr>
        <p:txBody>
          <a:bodyPr>
            <a:spAutoFit/>
          </a:bodyPr>
          <a:lstStyle/>
          <a:p>
            <a:r>
              <a:rPr lang="en-US" sz="1600" b="1"/>
              <a:t> R&amp;D institutes</a:t>
            </a:r>
            <a:r>
              <a:rPr lang="en-US" sz="1600"/>
              <a:t> </a:t>
            </a:r>
          </a:p>
          <a:p>
            <a:endParaRPr lang="en-US" sz="1600"/>
          </a:p>
          <a:p>
            <a:pPr>
              <a:buFontTx/>
              <a:buChar char="•"/>
            </a:pPr>
            <a:r>
              <a:rPr lang="en-US" sz="1600"/>
              <a:t> Synopsys</a:t>
            </a:r>
          </a:p>
          <a:p>
            <a:pPr>
              <a:buFontTx/>
              <a:buChar char="•"/>
            </a:pPr>
            <a:r>
              <a:rPr lang="en-US" sz="1600"/>
              <a:t> Industrial Technologies</a:t>
            </a:r>
          </a:p>
          <a:p>
            <a:pPr>
              <a:buFontTx/>
              <a:buChar char="•"/>
            </a:pPr>
            <a:r>
              <a:rPr lang="en-US" sz="1600"/>
              <a:t> Viasphere Technopark</a:t>
            </a:r>
          </a:p>
          <a:p>
            <a:pPr>
              <a:buFontTx/>
              <a:buChar char="•"/>
            </a:pPr>
            <a:r>
              <a:rPr lang="en-US" sz="1600"/>
              <a:t>Alikhanian National Science Laboratory</a:t>
            </a:r>
          </a:p>
          <a:p>
            <a:pPr>
              <a:buFontTx/>
              <a:buChar char="•"/>
            </a:pPr>
            <a:r>
              <a:rPr lang="en-US" sz="1600"/>
              <a:t> Yerevan Telecom Research Institute</a:t>
            </a:r>
          </a:p>
          <a:p>
            <a:pPr>
              <a:buFontTx/>
              <a:buChar char="•"/>
            </a:pPr>
            <a:r>
              <a:rPr lang="en-US" sz="1600"/>
              <a:t> etc…</a:t>
            </a:r>
          </a:p>
        </p:txBody>
      </p:sp>
      <p:sp>
        <p:nvSpPr>
          <p:cNvPr id="27700" name="Text Box 52"/>
          <p:cNvSpPr txBox="1">
            <a:spLocks noChangeArrowheads="1"/>
          </p:cNvSpPr>
          <p:nvPr/>
        </p:nvSpPr>
        <p:spPr bwMode="auto">
          <a:xfrm>
            <a:off x="5699125" y="2497138"/>
            <a:ext cx="2566988" cy="4248150"/>
          </a:xfrm>
          <a:prstGeom prst="rect">
            <a:avLst/>
          </a:prstGeom>
          <a:noFill/>
          <a:ln w="9525">
            <a:noFill/>
            <a:miter lim="800000"/>
            <a:headEnd/>
            <a:tailEnd/>
          </a:ln>
          <a:effectLst/>
        </p:spPr>
        <p:txBody>
          <a:bodyPr wrap="none">
            <a:spAutoFit/>
          </a:bodyPr>
          <a:lstStyle/>
          <a:p>
            <a:r>
              <a:rPr lang="en-US" sz="1600" dirty="0"/>
              <a:t> </a:t>
            </a:r>
            <a:r>
              <a:rPr lang="en-US" sz="1600" b="1" dirty="0"/>
              <a:t>ICT</a:t>
            </a:r>
          </a:p>
          <a:p>
            <a:pPr>
              <a:buFontTx/>
              <a:buChar char="•"/>
            </a:pPr>
            <a:r>
              <a:rPr lang="en-US" sz="1600" dirty="0"/>
              <a:t> </a:t>
            </a:r>
            <a:r>
              <a:rPr lang="en-US" sz="1600" dirty="0" err="1"/>
              <a:t>ArmenTel</a:t>
            </a:r>
            <a:endParaRPr lang="en-US" sz="1600" dirty="0"/>
          </a:p>
          <a:p>
            <a:pPr>
              <a:buFontTx/>
              <a:buChar char="•"/>
            </a:pPr>
            <a:r>
              <a:rPr lang="en-US" sz="1600" dirty="0"/>
              <a:t> Orange</a:t>
            </a:r>
          </a:p>
          <a:p>
            <a:pPr>
              <a:buFontTx/>
              <a:buChar char="•"/>
            </a:pPr>
            <a:r>
              <a:rPr lang="en-US" sz="1600" dirty="0"/>
              <a:t> </a:t>
            </a:r>
            <a:r>
              <a:rPr lang="en-US" sz="1600" dirty="0" err="1"/>
              <a:t>Vivacell</a:t>
            </a:r>
            <a:endParaRPr lang="en-US" sz="1600" dirty="0"/>
          </a:p>
          <a:p>
            <a:pPr>
              <a:buFontTx/>
              <a:buChar char="•"/>
            </a:pPr>
            <a:r>
              <a:rPr lang="en-US" sz="1600" dirty="0"/>
              <a:t> Abide Web Technologies</a:t>
            </a:r>
          </a:p>
          <a:p>
            <a:pPr>
              <a:buFontTx/>
              <a:buChar char="•"/>
            </a:pPr>
            <a:r>
              <a:rPr lang="en-US" sz="1600" dirty="0"/>
              <a:t> Smart Systems</a:t>
            </a:r>
          </a:p>
          <a:p>
            <a:pPr>
              <a:buFontTx/>
              <a:buChar char="•"/>
            </a:pPr>
            <a:endParaRPr lang="en-US" sz="1600" dirty="0"/>
          </a:p>
          <a:p>
            <a:r>
              <a:rPr lang="en-US" sz="1600" b="1" dirty="0"/>
              <a:t>Industrial Engineering</a:t>
            </a:r>
          </a:p>
          <a:p>
            <a:pPr>
              <a:buFontTx/>
              <a:buChar char="•"/>
            </a:pPr>
            <a:r>
              <a:rPr lang="en-US" sz="1600" dirty="0"/>
              <a:t> A2 Limited</a:t>
            </a:r>
          </a:p>
          <a:p>
            <a:pPr>
              <a:buFontTx/>
              <a:buChar char="•"/>
            </a:pPr>
            <a:r>
              <a:rPr lang="en-US" sz="1600" dirty="0"/>
              <a:t> Leda Systems</a:t>
            </a:r>
          </a:p>
          <a:p>
            <a:pPr>
              <a:buFontTx/>
              <a:buChar char="•"/>
            </a:pPr>
            <a:r>
              <a:rPr lang="en-US" sz="1600" dirty="0"/>
              <a:t> National Instruments</a:t>
            </a:r>
          </a:p>
          <a:p>
            <a:pPr>
              <a:buFontTx/>
              <a:buChar char="•"/>
            </a:pPr>
            <a:endParaRPr lang="en-US" sz="1600" dirty="0"/>
          </a:p>
          <a:p>
            <a:r>
              <a:rPr lang="en-US" sz="1600" b="1" dirty="0"/>
              <a:t>Pharmaceuticals</a:t>
            </a:r>
          </a:p>
          <a:p>
            <a:pPr>
              <a:buFontTx/>
              <a:buChar char="•"/>
            </a:pPr>
            <a:r>
              <a:rPr lang="en-US" sz="1600" dirty="0"/>
              <a:t> </a:t>
            </a:r>
            <a:r>
              <a:rPr lang="en-US" sz="1600" dirty="0" err="1"/>
              <a:t>Vitamax</a:t>
            </a:r>
            <a:r>
              <a:rPr lang="en-US" sz="1600" dirty="0"/>
              <a:t>-e</a:t>
            </a:r>
          </a:p>
          <a:p>
            <a:pPr>
              <a:buFontTx/>
              <a:buChar char="•"/>
            </a:pPr>
            <a:r>
              <a:rPr lang="en-US" sz="1600" dirty="0"/>
              <a:t> </a:t>
            </a:r>
            <a:r>
              <a:rPr lang="en-US" sz="1600" dirty="0" err="1" smtClean="0"/>
              <a:t>Arpimed</a:t>
            </a:r>
            <a:endParaRPr lang="en-US" sz="1600" dirty="0"/>
          </a:p>
          <a:p>
            <a:pPr>
              <a:buFontTx/>
              <a:buChar char="•"/>
            </a:pPr>
            <a:r>
              <a:rPr lang="en-US" sz="1600" dirty="0"/>
              <a:t> </a:t>
            </a:r>
            <a:r>
              <a:rPr lang="en-US" sz="1600" dirty="0" err="1"/>
              <a:t>Liqvor</a:t>
            </a:r>
            <a:endParaRPr lang="en-US" sz="1600" dirty="0"/>
          </a:p>
          <a:p>
            <a:pPr>
              <a:buFontTx/>
              <a:buChar char="•"/>
            </a:pPr>
            <a:endParaRPr lang="en-US" sz="1600" dirty="0"/>
          </a:p>
        </p:txBody>
      </p:sp>
      <p:sp>
        <p:nvSpPr>
          <p:cNvPr id="27701" name="Text Box 53"/>
          <p:cNvSpPr txBox="1">
            <a:spLocks noChangeArrowheads="1"/>
          </p:cNvSpPr>
          <p:nvPr/>
        </p:nvSpPr>
        <p:spPr bwMode="auto">
          <a:xfrm>
            <a:off x="3342663" y="1416050"/>
            <a:ext cx="3801105" cy="369332"/>
          </a:xfrm>
          <a:prstGeom prst="rect">
            <a:avLst/>
          </a:prstGeom>
          <a:noFill/>
          <a:ln w="9525">
            <a:noFill/>
            <a:miter lim="800000"/>
            <a:headEnd/>
            <a:tailEnd/>
          </a:ln>
          <a:effectLst/>
        </p:spPr>
        <p:txBody>
          <a:bodyPr wrap="none">
            <a:spAutoFit/>
          </a:bodyPr>
          <a:lstStyle/>
          <a:p>
            <a:r>
              <a:rPr lang="en-US" b="1" dirty="0"/>
              <a:t>- Examples </a:t>
            </a:r>
            <a:r>
              <a:rPr lang="en-US" b="1" dirty="0" smtClean="0"/>
              <a:t>of players for PILOT- </a:t>
            </a:r>
            <a:endParaRPr lang="en-US" b="1" dirty="0"/>
          </a:p>
        </p:txBody>
      </p:sp>
      <p:graphicFrame>
        <p:nvGraphicFramePr>
          <p:cNvPr id="28" name="Diagram 27"/>
          <p:cNvGraphicFramePr/>
          <p:nvPr/>
        </p:nvGraphicFramePr>
        <p:xfrm>
          <a:off x="457200" y="701656"/>
          <a:ext cx="7498080" cy="640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29" name="Group 4"/>
          <p:cNvGrpSpPr>
            <a:grpSpLocks/>
          </p:cNvGrpSpPr>
          <p:nvPr/>
        </p:nvGrpSpPr>
        <p:grpSpPr bwMode="auto">
          <a:xfrm>
            <a:off x="8156600" y="711185"/>
            <a:ext cx="773112" cy="617537"/>
            <a:chOff x="960" y="1088"/>
            <a:chExt cx="4176" cy="2504"/>
          </a:xfrm>
        </p:grpSpPr>
        <p:sp>
          <p:nvSpPr>
            <p:cNvPr id="30" name="Freeform 5"/>
            <p:cNvSpPr>
              <a:spLocks/>
            </p:cNvSpPr>
            <p:nvPr/>
          </p:nvSpPr>
          <p:spPr bwMode="auto">
            <a:xfrm>
              <a:off x="2024" y="1088"/>
              <a:ext cx="2048" cy="752"/>
            </a:xfrm>
            <a:custGeom>
              <a:avLst/>
              <a:gdLst/>
              <a:ahLst/>
              <a:cxnLst>
                <a:cxn ang="0">
                  <a:pos x="0" y="0"/>
                </a:cxn>
                <a:cxn ang="0">
                  <a:pos x="648" y="752"/>
                </a:cxn>
                <a:cxn ang="0">
                  <a:pos x="1392" y="752"/>
                </a:cxn>
                <a:cxn ang="0">
                  <a:pos x="2048" y="0"/>
                </a:cxn>
                <a:cxn ang="0">
                  <a:pos x="0" y="0"/>
                </a:cxn>
              </a:cxnLst>
              <a:rect l="0" t="0" r="r" b="b"/>
              <a:pathLst>
                <a:path w="2048" h="752">
                  <a:moveTo>
                    <a:pt x="0" y="0"/>
                  </a:moveTo>
                  <a:lnTo>
                    <a:pt x="648" y="752"/>
                  </a:lnTo>
                  <a:lnTo>
                    <a:pt x="1392" y="752"/>
                  </a:lnTo>
                  <a:lnTo>
                    <a:pt x="2048" y="0"/>
                  </a:lnTo>
                  <a:lnTo>
                    <a:pt x="0" y="0"/>
                  </a:lnTo>
                  <a:close/>
                </a:path>
              </a:pathLst>
            </a:custGeom>
            <a:solidFill>
              <a:schemeClr val="bg1"/>
            </a:solidFill>
            <a:ln w="12700">
              <a:solidFill>
                <a:srgbClr val="000000"/>
              </a:solidFill>
              <a:prstDash val="solid"/>
              <a:round/>
              <a:headEnd/>
              <a:tailEnd/>
            </a:ln>
          </p:spPr>
          <p:txBody>
            <a:bodyPr/>
            <a:lstStyle/>
            <a:p>
              <a:endParaRPr lang="en-US" dirty="0">
                <a:solidFill>
                  <a:srgbClr val="FF3300"/>
                </a:solidFill>
              </a:endParaRPr>
            </a:p>
          </p:txBody>
        </p:sp>
        <p:sp>
          <p:nvSpPr>
            <p:cNvPr id="31" name="Freeform 6"/>
            <p:cNvSpPr>
              <a:spLocks/>
            </p:cNvSpPr>
            <p:nvPr/>
          </p:nvSpPr>
          <p:spPr bwMode="auto">
            <a:xfrm>
              <a:off x="3480" y="1120"/>
              <a:ext cx="1656" cy="1184"/>
            </a:xfrm>
            <a:custGeom>
              <a:avLst/>
              <a:gdLst/>
              <a:ahLst/>
              <a:cxnLst>
                <a:cxn ang="0">
                  <a:pos x="648" y="0"/>
                </a:cxn>
                <a:cxn ang="0">
                  <a:pos x="1656" y="1184"/>
                </a:cxn>
                <a:cxn ang="0">
                  <a:pos x="352" y="1184"/>
                </a:cxn>
                <a:cxn ang="0">
                  <a:pos x="0" y="752"/>
                </a:cxn>
                <a:cxn ang="0">
                  <a:pos x="648" y="0"/>
                </a:cxn>
              </a:cxnLst>
              <a:rect l="0" t="0" r="r" b="b"/>
              <a:pathLst>
                <a:path w="1656" h="1184">
                  <a:moveTo>
                    <a:pt x="648" y="0"/>
                  </a:moveTo>
                  <a:lnTo>
                    <a:pt x="1656" y="1184"/>
                  </a:lnTo>
                  <a:lnTo>
                    <a:pt x="352" y="1184"/>
                  </a:lnTo>
                  <a:lnTo>
                    <a:pt x="0" y="752"/>
                  </a:lnTo>
                  <a:lnTo>
                    <a:pt x="648" y="0"/>
                  </a:lnTo>
                  <a:close/>
                </a:path>
              </a:pathLst>
            </a:custGeom>
            <a:noFill/>
            <a:ln w="12700">
              <a:solidFill>
                <a:srgbClr val="000000"/>
              </a:solidFill>
              <a:prstDash val="solid"/>
              <a:round/>
              <a:headEnd/>
              <a:tailEnd/>
            </a:ln>
          </p:spPr>
          <p:txBody>
            <a:bodyPr/>
            <a:lstStyle/>
            <a:p>
              <a:endParaRPr lang="en-US"/>
            </a:p>
          </p:txBody>
        </p:sp>
        <p:sp>
          <p:nvSpPr>
            <p:cNvPr id="32" name="Freeform 7"/>
            <p:cNvSpPr>
              <a:spLocks/>
            </p:cNvSpPr>
            <p:nvPr/>
          </p:nvSpPr>
          <p:spPr bwMode="auto">
            <a:xfrm>
              <a:off x="2024" y="2840"/>
              <a:ext cx="2048" cy="752"/>
            </a:xfrm>
            <a:custGeom>
              <a:avLst/>
              <a:gdLst/>
              <a:ahLst/>
              <a:cxnLst>
                <a:cxn ang="0">
                  <a:pos x="0" y="752"/>
                </a:cxn>
                <a:cxn ang="0">
                  <a:pos x="648" y="0"/>
                </a:cxn>
                <a:cxn ang="0">
                  <a:pos x="1392" y="0"/>
                </a:cxn>
                <a:cxn ang="0">
                  <a:pos x="2048" y="752"/>
                </a:cxn>
                <a:cxn ang="0">
                  <a:pos x="0" y="752"/>
                </a:cxn>
              </a:cxnLst>
              <a:rect l="0" t="0" r="r" b="b"/>
              <a:pathLst>
                <a:path w="2048" h="752">
                  <a:moveTo>
                    <a:pt x="0" y="752"/>
                  </a:moveTo>
                  <a:lnTo>
                    <a:pt x="648" y="0"/>
                  </a:lnTo>
                  <a:lnTo>
                    <a:pt x="1392" y="0"/>
                  </a:lnTo>
                  <a:lnTo>
                    <a:pt x="2048" y="752"/>
                  </a:lnTo>
                  <a:lnTo>
                    <a:pt x="0" y="752"/>
                  </a:lnTo>
                  <a:close/>
                </a:path>
              </a:pathLst>
            </a:custGeom>
            <a:noFill/>
            <a:ln w="12700">
              <a:solidFill>
                <a:srgbClr val="000000"/>
              </a:solidFill>
              <a:prstDash val="solid"/>
              <a:round/>
              <a:headEnd/>
              <a:tailEnd/>
            </a:ln>
          </p:spPr>
          <p:txBody>
            <a:bodyPr/>
            <a:lstStyle/>
            <a:p>
              <a:endParaRPr lang="en-US"/>
            </a:p>
          </p:txBody>
        </p:sp>
        <p:sp>
          <p:nvSpPr>
            <p:cNvPr id="33" name="Freeform 8"/>
            <p:cNvSpPr>
              <a:spLocks/>
            </p:cNvSpPr>
            <p:nvPr/>
          </p:nvSpPr>
          <p:spPr bwMode="auto">
            <a:xfrm>
              <a:off x="960" y="1120"/>
              <a:ext cx="1656" cy="1184"/>
            </a:xfrm>
            <a:custGeom>
              <a:avLst/>
              <a:gdLst/>
              <a:ahLst/>
              <a:cxnLst>
                <a:cxn ang="0">
                  <a:pos x="1008" y="0"/>
                </a:cxn>
                <a:cxn ang="0">
                  <a:pos x="0" y="1184"/>
                </a:cxn>
                <a:cxn ang="0">
                  <a:pos x="1296" y="1184"/>
                </a:cxn>
                <a:cxn ang="0">
                  <a:pos x="1656" y="752"/>
                </a:cxn>
                <a:cxn ang="0">
                  <a:pos x="1008" y="0"/>
                </a:cxn>
              </a:cxnLst>
              <a:rect l="0" t="0" r="r" b="b"/>
              <a:pathLst>
                <a:path w="1656" h="1184">
                  <a:moveTo>
                    <a:pt x="1008" y="0"/>
                  </a:moveTo>
                  <a:lnTo>
                    <a:pt x="0" y="1184"/>
                  </a:lnTo>
                  <a:lnTo>
                    <a:pt x="1296" y="1184"/>
                  </a:lnTo>
                  <a:lnTo>
                    <a:pt x="1656" y="752"/>
                  </a:lnTo>
                  <a:lnTo>
                    <a:pt x="1008" y="0"/>
                  </a:lnTo>
                  <a:close/>
                </a:path>
              </a:pathLst>
            </a:custGeom>
            <a:solidFill>
              <a:schemeClr val="tx1">
                <a:lumMod val="75000"/>
                <a:lumOff val="25000"/>
              </a:schemeClr>
            </a:solidFill>
            <a:ln w="12700">
              <a:solidFill>
                <a:srgbClr val="000000"/>
              </a:solidFill>
              <a:prstDash val="solid"/>
              <a:round/>
              <a:headEnd/>
              <a:tailEnd/>
            </a:ln>
          </p:spPr>
          <p:txBody>
            <a:bodyPr/>
            <a:lstStyle/>
            <a:p>
              <a:endParaRPr lang="en-US"/>
            </a:p>
          </p:txBody>
        </p:sp>
        <p:sp>
          <p:nvSpPr>
            <p:cNvPr id="34" name="Freeform 9"/>
            <p:cNvSpPr>
              <a:spLocks/>
            </p:cNvSpPr>
            <p:nvPr/>
          </p:nvSpPr>
          <p:spPr bwMode="auto">
            <a:xfrm>
              <a:off x="3480" y="2376"/>
              <a:ext cx="1656" cy="1184"/>
            </a:xfrm>
            <a:custGeom>
              <a:avLst/>
              <a:gdLst/>
              <a:ahLst/>
              <a:cxnLst>
                <a:cxn ang="0">
                  <a:pos x="648" y="1184"/>
                </a:cxn>
                <a:cxn ang="0">
                  <a:pos x="1656" y="0"/>
                </a:cxn>
                <a:cxn ang="0">
                  <a:pos x="352" y="0"/>
                </a:cxn>
                <a:cxn ang="0">
                  <a:pos x="0" y="432"/>
                </a:cxn>
                <a:cxn ang="0">
                  <a:pos x="648" y="1184"/>
                </a:cxn>
              </a:cxnLst>
              <a:rect l="0" t="0" r="r" b="b"/>
              <a:pathLst>
                <a:path w="1656" h="1184">
                  <a:moveTo>
                    <a:pt x="648" y="1184"/>
                  </a:moveTo>
                  <a:lnTo>
                    <a:pt x="1656" y="0"/>
                  </a:lnTo>
                  <a:lnTo>
                    <a:pt x="352" y="0"/>
                  </a:lnTo>
                  <a:lnTo>
                    <a:pt x="0" y="432"/>
                  </a:lnTo>
                  <a:lnTo>
                    <a:pt x="648" y="1184"/>
                  </a:lnTo>
                  <a:close/>
                </a:path>
              </a:pathLst>
            </a:custGeom>
            <a:noFill/>
            <a:ln w="12700">
              <a:solidFill>
                <a:srgbClr val="000000"/>
              </a:solidFill>
              <a:prstDash val="solid"/>
              <a:round/>
              <a:headEnd/>
              <a:tailEnd/>
            </a:ln>
          </p:spPr>
          <p:txBody>
            <a:bodyPr/>
            <a:lstStyle/>
            <a:p>
              <a:endParaRPr lang="en-US"/>
            </a:p>
          </p:txBody>
        </p:sp>
        <p:sp>
          <p:nvSpPr>
            <p:cNvPr id="35" name="Freeform 10"/>
            <p:cNvSpPr>
              <a:spLocks/>
            </p:cNvSpPr>
            <p:nvPr/>
          </p:nvSpPr>
          <p:spPr bwMode="auto">
            <a:xfrm>
              <a:off x="960" y="2376"/>
              <a:ext cx="1656" cy="1184"/>
            </a:xfrm>
            <a:custGeom>
              <a:avLst/>
              <a:gdLst/>
              <a:ahLst/>
              <a:cxnLst>
                <a:cxn ang="0">
                  <a:pos x="1008" y="1184"/>
                </a:cxn>
                <a:cxn ang="0">
                  <a:pos x="0" y="0"/>
                </a:cxn>
                <a:cxn ang="0">
                  <a:pos x="1296" y="0"/>
                </a:cxn>
                <a:cxn ang="0">
                  <a:pos x="1656" y="432"/>
                </a:cxn>
                <a:cxn ang="0">
                  <a:pos x="1008" y="1184"/>
                </a:cxn>
              </a:cxnLst>
              <a:rect l="0" t="0" r="r" b="b"/>
              <a:pathLst>
                <a:path w="1656" h="1184">
                  <a:moveTo>
                    <a:pt x="1008" y="1184"/>
                  </a:moveTo>
                  <a:lnTo>
                    <a:pt x="0" y="0"/>
                  </a:lnTo>
                  <a:lnTo>
                    <a:pt x="1296" y="0"/>
                  </a:lnTo>
                  <a:lnTo>
                    <a:pt x="1656" y="432"/>
                  </a:lnTo>
                  <a:lnTo>
                    <a:pt x="1008" y="1184"/>
                  </a:lnTo>
                  <a:close/>
                </a:path>
              </a:pathLst>
            </a:custGeom>
            <a:noFill/>
            <a:ln w="12700">
              <a:solidFill>
                <a:srgbClr val="000000"/>
              </a:solidFill>
              <a:prstDash val="solid"/>
              <a:round/>
              <a:headEnd/>
              <a:tailEnd/>
            </a:ln>
          </p:spPr>
          <p:txBody>
            <a:bodyPr/>
            <a:lstStyle/>
            <a:p>
              <a:endParaRPr lang="en-US"/>
            </a:p>
          </p:txBody>
        </p:sp>
      </p:grpSp>
      <p:sp>
        <p:nvSpPr>
          <p:cNvPr id="37" name="Slide Number Placeholder 36"/>
          <p:cNvSpPr>
            <a:spLocks noGrp="1"/>
          </p:cNvSpPr>
          <p:nvPr>
            <p:ph type="sldNum" sz="quarter" idx="12"/>
          </p:nvPr>
        </p:nvSpPr>
        <p:spPr/>
        <p:txBody>
          <a:bodyPr/>
          <a:lstStyle/>
          <a:p>
            <a:fld id="{0DCB9EF9-F072-4F9E-9A3D-18A23E5BECAB}" type="slidenum">
              <a:rPr lang="en-US" smtClean="0"/>
              <a:pPr/>
              <a:t>24</a:t>
            </a:fld>
            <a:endParaRPr lang="en-US"/>
          </a:p>
        </p:txBody>
      </p:sp>
      <p:grpSp>
        <p:nvGrpSpPr>
          <p:cNvPr id="41" name="Group 40"/>
          <p:cNvGrpSpPr/>
          <p:nvPr/>
        </p:nvGrpSpPr>
        <p:grpSpPr>
          <a:xfrm rot="20646950">
            <a:off x="153811" y="1433366"/>
            <a:ext cx="1643074" cy="309365"/>
            <a:chOff x="285720" y="1855776"/>
            <a:chExt cx="1643074" cy="309365"/>
          </a:xfrm>
        </p:grpSpPr>
        <p:sp>
          <p:nvSpPr>
            <p:cNvPr id="42" name="Text Box 34"/>
            <p:cNvSpPr txBox="1">
              <a:spLocks noChangeArrowheads="1"/>
            </p:cNvSpPr>
            <p:nvPr/>
          </p:nvSpPr>
          <p:spPr bwMode="auto">
            <a:xfrm>
              <a:off x="292273" y="1857364"/>
              <a:ext cx="1620444" cy="307777"/>
            </a:xfrm>
            <a:prstGeom prst="rect">
              <a:avLst/>
            </a:prstGeom>
            <a:noFill/>
            <a:ln w="9525">
              <a:noFill/>
              <a:miter lim="800000"/>
              <a:headEnd/>
              <a:tailEnd/>
            </a:ln>
            <a:effectLst/>
          </p:spPr>
          <p:txBody>
            <a:bodyPr wrap="none">
              <a:spAutoFit/>
            </a:bodyPr>
            <a:lstStyle/>
            <a:p>
              <a:r>
                <a:rPr lang="en-US" sz="1400" b="1" dirty="0" smtClean="0">
                  <a:solidFill>
                    <a:srgbClr val="C00000"/>
                  </a:solidFill>
                </a:rPr>
                <a:t>To be discussed </a:t>
              </a:r>
              <a:endParaRPr lang="en-US" sz="1400" b="1" dirty="0">
                <a:solidFill>
                  <a:srgbClr val="C00000"/>
                </a:solidFill>
              </a:endParaRPr>
            </a:p>
          </p:txBody>
        </p:sp>
        <p:cxnSp>
          <p:nvCxnSpPr>
            <p:cNvPr id="43" name="Straight Connector 42"/>
            <p:cNvCxnSpPr/>
            <p:nvPr/>
          </p:nvCxnSpPr>
          <p:spPr>
            <a:xfrm>
              <a:off x="285720" y="1855776"/>
              <a:ext cx="1643074"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285720" y="2143116"/>
              <a:ext cx="1643074"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Diagram 15"/>
          <p:cNvGraphicFramePr/>
          <p:nvPr/>
        </p:nvGraphicFramePr>
        <p:xfrm>
          <a:off x="457200" y="701656"/>
          <a:ext cx="7498080" cy="640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2" name="Group 4"/>
          <p:cNvGrpSpPr>
            <a:grpSpLocks/>
          </p:cNvGrpSpPr>
          <p:nvPr/>
        </p:nvGrpSpPr>
        <p:grpSpPr bwMode="auto">
          <a:xfrm>
            <a:off x="8156600" y="711185"/>
            <a:ext cx="773112" cy="617537"/>
            <a:chOff x="960" y="1088"/>
            <a:chExt cx="4176" cy="2504"/>
          </a:xfrm>
        </p:grpSpPr>
        <p:sp>
          <p:nvSpPr>
            <p:cNvPr id="18" name="Freeform 5"/>
            <p:cNvSpPr>
              <a:spLocks/>
            </p:cNvSpPr>
            <p:nvPr/>
          </p:nvSpPr>
          <p:spPr bwMode="auto">
            <a:xfrm>
              <a:off x="2024" y="1088"/>
              <a:ext cx="2048" cy="752"/>
            </a:xfrm>
            <a:custGeom>
              <a:avLst/>
              <a:gdLst/>
              <a:ahLst/>
              <a:cxnLst>
                <a:cxn ang="0">
                  <a:pos x="0" y="0"/>
                </a:cxn>
                <a:cxn ang="0">
                  <a:pos x="648" y="752"/>
                </a:cxn>
                <a:cxn ang="0">
                  <a:pos x="1392" y="752"/>
                </a:cxn>
                <a:cxn ang="0">
                  <a:pos x="2048" y="0"/>
                </a:cxn>
                <a:cxn ang="0">
                  <a:pos x="0" y="0"/>
                </a:cxn>
              </a:cxnLst>
              <a:rect l="0" t="0" r="r" b="b"/>
              <a:pathLst>
                <a:path w="2048" h="752">
                  <a:moveTo>
                    <a:pt x="0" y="0"/>
                  </a:moveTo>
                  <a:lnTo>
                    <a:pt x="648" y="752"/>
                  </a:lnTo>
                  <a:lnTo>
                    <a:pt x="1392" y="752"/>
                  </a:lnTo>
                  <a:lnTo>
                    <a:pt x="2048" y="0"/>
                  </a:lnTo>
                  <a:lnTo>
                    <a:pt x="0" y="0"/>
                  </a:lnTo>
                  <a:close/>
                </a:path>
              </a:pathLst>
            </a:custGeom>
            <a:solidFill>
              <a:schemeClr val="bg1"/>
            </a:solidFill>
            <a:ln w="12700">
              <a:solidFill>
                <a:srgbClr val="000000"/>
              </a:solidFill>
              <a:prstDash val="solid"/>
              <a:round/>
              <a:headEnd/>
              <a:tailEnd/>
            </a:ln>
          </p:spPr>
          <p:txBody>
            <a:bodyPr/>
            <a:lstStyle/>
            <a:p>
              <a:endParaRPr lang="en-US" dirty="0">
                <a:solidFill>
                  <a:srgbClr val="FF3300"/>
                </a:solidFill>
              </a:endParaRPr>
            </a:p>
          </p:txBody>
        </p:sp>
        <p:sp>
          <p:nvSpPr>
            <p:cNvPr id="19" name="Freeform 6"/>
            <p:cNvSpPr>
              <a:spLocks/>
            </p:cNvSpPr>
            <p:nvPr/>
          </p:nvSpPr>
          <p:spPr bwMode="auto">
            <a:xfrm>
              <a:off x="3480" y="1120"/>
              <a:ext cx="1656" cy="1184"/>
            </a:xfrm>
            <a:custGeom>
              <a:avLst/>
              <a:gdLst/>
              <a:ahLst/>
              <a:cxnLst>
                <a:cxn ang="0">
                  <a:pos x="648" y="0"/>
                </a:cxn>
                <a:cxn ang="0">
                  <a:pos x="1656" y="1184"/>
                </a:cxn>
                <a:cxn ang="0">
                  <a:pos x="352" y="1184"/>
                </a:cxn>
                <a:cxn ang="0">
                  <a:pos x="0" y="752"/>
                </a:cxn>
                <a:cxn ang="0">
                  <a:pos x="648" y="0"/>
                </a:cxn>
              </a:cxnLst>
              <a:rect l="0" t="0" r="r" b="b"/>
              <a:pathLst>
                <a:path w="1656" h="1184">
                  <a:moveTo>
                    <a:pt x="648" y="0"/>
                  </a:moveTo>
                  <a:lnTo>
                    <a:pt x="1656" y="1184"/>
                  </a:lnTo>
                  <a:lnTo>
                    <a:pt x="352" y="1184"/>
                  </a:lnTo>
                  <a:lnTo>
                    <a:pt x="0" y="752"/>
                  </a:lnTo>
                  <a:lnTo>
                    <a:pt x="648" y="0"/>
                  </a:lnTo>
                  <a:close/>
                </a:path>
              </a:pathLst>
            </a:custGeom>
            <a:noFill/>
            <a:ln w="12700">
              <a:solidFill>
                <a:srgbClr val="000000"/>
              </a:solidFill>
              <a:prstDash val="solid"/>
              <a:round/>
              <a:headEnd/>
              <a:tailEnd/>
            </a:ln>
          </p:spPr>
          <p:txBody>
            <a:bodyPr/>
            <a:lstStyle/>
            <a:p>
              <a:endParaRPr lang="en-US"/>
            </a:p>
          </p:txBody>
        </p:sp>
        <p:sp>
          <p:nvSpPr>
            <p:cNvPr id="20" name="Freeform 7"/>
            <p:cNvSpPr>
              <a:spLocks/>
            </p:cNvSpPr>
            <p:nvPr/>
          </p:nvSpPr>
          <p:spPr bwMode="auto">
            <a:xfrm>
              <a:off x="2024" y="2840"/>
              <a:ext cx="2048" cy="752"/>
            </a:xfrm>
            <a:custGeom>
              <a:avLst/>
              <a:gdLst/>
              <a:ahLst/>
              <a:cxnLst>
                <a:cxn ang="0">
                  <a:pos x="0" y="752"/>
                </a:cxn>
                <a:cxn ang="0">
                  <a:pos x="648" y="0"/>
                </a:cxn>
                <a:cxn ang="0">
                  <a:pos x="1392" y="0"/>
                </a:cxn>
                <a:cxn ang="0">
                  <a:pos x="2048" y="752"/>
                </a:cxn>
                <a:cxn ang="0">
                  <a:pos x="0" y="752"/>
                </a:cxn>
              </a:cxnLst>
              <a:rect l="0" t="0" r="r" b="b"/>
              <a:pathLst>
                <a:path w="2048" h="752">
                  <a:moveTo>
                    <a:pt x="0" y="752"/>
                  </a:moveTo>
                  <a:lnTo>
                    <a:pt x="648" y="0"/>
                  </a:lnTo>
                  <a:lnTo>
                    <a:pt x="1392" y="0"/>
                  </a:lnTo>
                  <a:lnTo>
                    <a:pt x="2048" y="752"/>
                  </a:lnTo>
                  <a:lnTo>
                    <a:pt x="0" y="752"/>
                  </a:lnTo>
                  <a:close/>
                </a:path>
              </a:pathLst>
            </a:custGeom>
            <a:noFill/>
            <a:ln w="12700">
              <a:solidFill>
                <a:srgbClr val="000000"/>
              </a:solidFill>
              <a:prstDash val="solid"/>
              <a:round/>
              <a:headEnd/>
              <a:tailEnd/>
            </a:ln>
          </p:spPr>
          <p:txBody>
            <a:bodyPr/>
            <a:lstStyle/>
            <a:p>
              <a:endParaRPr lang="en-US"/>
            </a:p>
          </p:txBody>
        </p:sp>
        <p:sp>
          <p:nvSpPr>
            <p:cNvPr id="21" name="Freeform 8"/>
            <p:cNvSpPr>
              <a:spLocks/>
            </p:cNvSpPr>
            <p:nvPr/>
          </p:nvSpPr>
          <p:spPr bwMode="auto">
            <a:xfrm>
              <a:off x="960" y="1120"/>
              <a:ext cx="1656" cy="1184"/>
            </a:xfrm>
            <a:custGeom>
              <a:avLst/>
              <a:gdLst/>
              <a:ahLst/>
              <a:cxnLst>
                <a:cxn ang="0">
                  <a:pos x="1008" y="0"/>
                </a:cxn>
                <a:cxn ang="0">
                  <a:pos x="0" y="1184"/>
                </a:cxn>
                <a:cxn ang="0">
                  <a:pos x="1296" y="1184"/>
                </a:cxn>
                <a:cxn ang="0">
                  <a:pos x="1656" y="752"/>
                </a:cxn>
                <a:cxn ang="0">
                  <a:pos x="1008" y="0"/>
                </a:cxn>
              </a:cxnLst>
              <a:rect l="0" t="0" r="r" b="b"/>
              <a:pathLst>
                <a:path w="1656" h="1184">
                  <a:moveTo>
                    <a:pt x="1008" y="0"/>
                  </a:moveTo>
                  <a:lnTo>
                    <a:pt x="0" y="1184"/>
                  </a:lnTo>
                  <a:lnTo>
                    <a:pt x="1296" y="1184"/>
                  </a:lnTo>
                  <a:lnTo>
                    <a:pt x="1656" y="752"/>
                  </a:lnTo>
                  <a:lnTo>
                    <a:pt x="1008" y="0"/>
                  </a:lnTo>
                  <a:close/>
                </a:path>
              </a:pathLst>
            </a:custGeom>
            <a:solidFill>
              <a:schemeClr val="tx1">
                <a:lumMod val="75000"/>
                <a:lumOff val="25000"/>
              </a:schemeClr>
            </a:solidFill>
            <a:ln w="12700">
              <a:solidFill>
                <a:srgbClr val="000000"/>
              </a:solidFill>
              <a:prstDash val="solid"/>
              <a:round/>
              <a:headEnd/>
              <a:tailEnd/>
            </a:ln>
          </p:spPr>
          <p:txBody>
            <a:bodyPr/>
            <a:lstStyle/>
            <a:p>
              <a:endParaRPr lang="en-US"/>
            </a:p>
          </p:txBody>
        </p:sp>
        <p:sp>
          <p:nvSpPr>
            <p:cNvPr id="22" name="Freeform 9"/>
            <p:cNvSpPr>
              <a:spLocks/>
            </p:cNvSpPr>
            <p:nvPr/>
          </p:nvSpPr>
          <p:spPr bwMode="auto">
            <a:xfrm>
              <a:off x="3480" y="2376"/>
              <a:ext cx="1656" cy="1184"/>
            </a:xfrm>
            <a:custGeom>
              <a:avLst/>
              <a:gdLst/>
              <a:ahLst/>
              <a:cxnLst>
                <a:cxn ang="0">
                  <a:pos x="648" y="1184"/>
                </a:cxn>
                <a:cxn ang="0">
                  <a:pos x="1656" y="0"/>
                </a:cxn>
                <a:cxn ang="0">
                  <a:pos x="352" y="0"/>
                </a:cxn>
                <a:cxn ang="0">
                  <a:pos x="0" y="432"/>
                </a:cxn>
                <a:cxn ang="0">
                  <a:pos x="648" y="1184"/>
                </a:cxn>
              </a:cxnLst>
              <a:rect l="0" t="0" r="r" b="b"/>
              <a:pathLst>
                <a:path w="1656" h="1184">
                  <a:moveTo>
                    <a:pt x="648" y="1184"/>
                  </a:moveTo>
                  <a:lnTo>
                    <a:pt x="1656" y="0"/>
                  </a:lnTo>
                  <a:lnTo>
                    <a:pt x="352" y="0"/>
                  </a:lnTo>
                  <a:lnTo>
                    <a:pt x="0" y="432"/>
                  </a:lnTo>
                  <a:lnTo>
                    <a:pt x="648" y="1184"/>
                  </a:lnTo>
                  <a:close/>
                </a:path>
              </a:pathLst>
            </a:custGeom>
            <a:noFill/>
            <a:ln w="12700">
              <a:solidFill>
                <a:srgbClr val="000000"/>
              </a:solidFill>
              <a:prstDash val="solid"/>
              <a:round/>
              <a:headEnd/>
              <a:tailEnd/>
            </a:ln>
          </p:spPr>
          <p:txBody>
            <a:bodyPr/>
            <a:lstStyle/>
            <a:p>
              <a:endParaRPr lang="en-US"/>
            </a:p>
          </p:txBody>
        </p:sp>
        <p:sp>
          <p:nvSpPr>
            <p:cNvPr id="23" name="Freeform 10"/>
            <p:cNvSpPr>
              <a:spLocks/>
            </p:cNvSpPr>
            <p:nvPr/>
          </p:nvSpPr>
          <p:spPr bwMode="auto">
            <a:xfrm>
              <a:off x="960" y="2376"/>
              <a:ext cx="1656" cy="1184"/>
            </a:xfrm>
            <a:custGeom>
              <a:avLst/>
              <a:gdLst/>
              <a:ahLst/>
              <a:cxnLst>
                <a:cxn ang="0">
                  <a:pos x="1008" y="1184"/>
                </a:cxn>
                <a:cxn ang="0">
                  <a:pos x="0" y="0"/>
                </a:cxn>
                <a:cxn ang="0">
                  <a:pos x="1296" y="0"/>
                </a:cxn>
                <a:cxn ang="0">
                  <a:pos x="1656" y="432"/>
                </a:cxn>
                <a:cxn ang="0">
                  <a:pos x="1008" y="1184"/>
                </a:cxn>
              </a:cxnLst>
              <a:rect l="0" t="0" r="r" b="b"/>
              <a:pathLst>
                <a:path w="1656" h="1184">
                  <a:moveTo>
                    <a:pt x="1008" y="1184"/>
                  </a:moveTo>
                  <a:lnTo>
                    <a:pt x="0" y="0"/>
                  </a:lnTo>
                  <a:lnTo>
                    <a:pt x="1296" y="0"/>
                  </a:lnTo>
                  <a:lnTo>
                    <a:pt x="1656" y="432"/>
                  </a:lnTo>
                  <a:lnTo>
                    <a:pt x="1008" y="1184"/>
                  </a:lnTo>
                  <a:close/>
                </a:path>
              </a:pathLst>
            </a:custGeom>
            <a:noFill/>
            <a:ln w="12700">
              <a:solidFill>
                <a:srgbClr val="000000"/>
              </a:solidFill>
              <a:prstDash val="solid"/>
              <a:round/>
              <a:headEnd/>
              <a:tailEnd/>
            </a:ln>
          </p:spPr>
          <p:txBody>
            <a:bodyPr/>
            <a:lstStyle/>
            <a:p>
              <a:endParaRPr lang="en-US"/>
            </a:p>
          </p:txBody>
        </p:sp>
      </p:grpSp>
      <p:sp>
        <p:nvSpPr>
          <p:cNvPr id="28" name="Slide Number Placeholder 27"/>
          <p:cNvSpPr>
            <a:spLocks noGrp="1"/>
          </p:cNvSpPr>
          <p:nvPr>
            <p:ph type="sldNum" sz="quarter" idx="12"/>
          </p:nvPr>
        </p:nvSpPr>
        <p:spPr/>
        <p:txBody>
          <a:bodyPr/>
          <a:lstStyle/>
          <a:p>
            <a:fld id="{0DCB9EF9-F072-4F9E-9A3D-18A23E5BECAB}" type="slidenum">
              <a:rPr lang="en-US" smtClean="0"/>
              <a:pPr/>
              <a:t>25</a:t>
            </a:fld>
            <a:endParaRPr lang="en-US"/>
          </a:p>
        </p:txBody>
      </p:sp>
      <p:graphicFrame>
        <p:nvGraphicFramePr>
          <p:cNvPr id="24" name="Content Placeholder 23"/>
          <p:cNvGraphicFramePr>
            <a:graphicFrameLocks noGrp="1"/>
          </p:cNvGraphicFramePr>
          <p:nvPr>
            <p:ph idx="1"/>
          </p:nvPr>
        </p:nvGraphicFramePr>
        <p:xfrm>
          <a:off x="457200" y="2249488"/>
          <a:ext cx="8229600" cy="432435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27" name="Text Box 53"/>
          <p:cNvSpPr txBox="1">
            <a:spLocks noChangeArrowheads="1"/>
          </p:cNvSpPr>
          <p:nvPr/>
        </p:nvSpPr>
        <p:spPr bwMode="auto">
          <a:xfrm>
            <a:off x="2143108" y="1773784"/>
            <a:ext cx="4869666" cy="369332"/>
          </a:xfrm>
          <a:prstGeom prst="rect">
            <a:avLst/>
          </a:prstGeom>
          <a:noFill/>
          <a:ln w="9525">
            <a:noFill/>
            <a:miter lim="800000"/>
            <a:headEnd/>
            <a:tailEnd/>
          </a:ln>
          <a:effectLst/>
        </p:spPr>
        <p:txBody>
          <a:bodyPr wrap="none">
            <a:spAutoFit/>
          </a:bodyPr>
          <a:lstStyle/>
          <a:p>
            <a:r>
              <a:rPr lang="en-US" b="1" dirty="0"/>
              <a:t>- </a:t>
            </a:r>
            <a:r>
              <a:rPr lang="en-US" b="1" dirty="0" smtClean="0"/>
              <a:t>Approach to choosing economy sectors -</a:t>
            </a:r>
            <a:endParaRPr lang="en-US" b="1" dirty="0"/>
          </a:p>
        </p:txBody>
      </p:sp>
      <p:grpSp>
        <p:nvGrpSpPr>
          <p:cNvPr id="29" name="Group 28"/>
          <p:cNvGrpSpPr/>
          <p:nvPr/>
        </p:nvGrpSpPr>
        <p:grpSpPr>
          <a:xfrm rot="20646950">
            <a:off x="153811" y="1433366"/>
            <a:ext cx="1643074" cy="309365"/>
            <a:chOff x="285720" y="1855776"/>
            <a:chExt cx="1643074" cy="309365"/>
          </a:xfrm>
        </p:grpSpPr>
        <p:sp>
          <p:nvSpPr>
            <p:cNvPr id="30" name="Text Box 34"/>
            <p:cNvSpPr txBox="1">
              <a:spLocks noChangeArrowheads="1"/>
            </p:cNvSpPr>
            <p:nvPr/>
          </p:nvSpPr>
          <p:spPr bwMode="auto">
            <a:xfrm>
              <a:off x="292273" y="1857364"/>
              <a:ext cx="1620444" cy="307777"/>
            </a:xfrm>
            <a:prstGeom prst="rect">
              <a:avLst/>
            </a:prstGeom>
            <a:noFill/>
            <a:ln w="9525">
              <a:noFill/>
              <a:miter lim="800000"/>
              <a:headEnd/>
              <a:tailEnd/>
            </a:ln>
            <a:effectLst/>
          </p:spPr>
          <p:txBody>
            <a:bodyPr wrap="none">
              <a:spAutoFit/>
            </a:bodyPr>
            <a:lstStyle/>
            <a:p>
              <a:r>
                <a:rPr lang="en-US" sz="1400" b="1" dirty="0" smtClean="0">
                  <a:solidFill>
                    <a:srgbClr val="C00000"/>
                  </a:solidFill>
                </a:rPr>
                <a:t>To be discussed </a:t>
              </a:r>
              <a:endParaRPr lang="en-US" sz="1400" b="1" dirty="0">
                <a:solidFill>
                  <a:srgbClr val="C00000"/>
                </a:solidFill>
              </a:endParaRPr>
            </a:p>
          </p:txBody>
        </p:sp>
        <p:cxnSp>
          <p:nvCxnSpPr>
            <p:cNvPr id="31" name="Straight Connector 30"/>
            <p:cNvCxnSpPr/>
            <p:nvPr/>
          </p:nvCxnSpPr>
          <p:spPr>
            <a:xfrm>
              <a:off x="285720" y="1855776"/>
              <a:ext cx="1643074"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285720" y="2143116"/>
              <a:ext cx="1643074"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80" name="Rectangle 28"/>
          <p:cNvSpPr>
            <a:spLocks noGrp="1" noChangeArrowheads="1"/>
          </p:cNvSpPr>
          <p:nvPr>
            <p:ph idx="1"/>
          </p:nvPr>
        </p:nvSpPr>
        <p:spPr>
          <a:xfrm>
            <a:off x="457200" y="1785926"/>
            <a:ext cx="8229600" cy="3679906"/>
          </a:xfrm>
          <a:noFill/>
          <a:ln/>
        </p:spPr>
        <p:txBody>
          <a:bodyPr>
            <a:noAutofit/>
          </a:bodyPr>
          <a:lstStyle/>
          <a:p>
            <a:r>
              <a:rPr lang="en-US" sz="2000" dirty="0">
                <a:latin typeface="Arial" pitchFamily="34" charset="0"/>
                <a:cs typeface="Arial" pitchFamily="34" charset="0"/>
              </a:rPr>
              <a:t>The survey will focus on the sectors with high innovation potential.</a:t>
            </a:r>
          </a:p>
          <a:p>
            <a:endParaRPr lang="en-US" sz="2000" dirty="0">
              <a:latin typeface="Arial" pitchFamily="34" charset="0"/>
              <a:cs typeface="Arial" pitchFamily="34" charset="0"/>
            </a:endParaRPr>
          </a:p>
          <a:p>
            <a:r>
              <a:rPr lang="en-US" sz="2000" dirty="0">
                <a:latin typeface="Arial" pitchFamily="34" charset="0"/>
                <a:cs typeface="Arial" pitchFamily="34" charset="0"/>
              </a:rPr>
              <a:t>The best </a:t>
            </a:r>
            <a:r>
              <a:rPr lang="en-US" sz="2000" dirty="0" smtClean="0">
                <a:latin typeface="Arial" pitchFamily="34" charset="0"/>
                <a:cs typeface="Arial" pitchFamily="34" charset="0"/>
              </a:rPr>
              <a:t>indicators for </a:t>
            </a:r>
            <a:r>
              <a:rPr lang="en-US" sz="2000" dirty="0">
                <a:latin typeface="Arial" pitchFamily="34" charset="0"/>
                <a:cs typeface="Arial" pitchFamily="34" charset="0"/>
              </a:rPr>
              <a:t>innovation potential/activity with standardized and available data are </a:t>
            </a:r>
            <a:r>
              <a:rPr lang="en-US" sz="2000" dirty="0" smtClean="0">
                <a:latin typeface="Arial" pitchFamily="34" charset="0"/>
                <a:cs typeface="Arial" pitchFamily="34" charset="0"/>
              </a:rPr>
              <a:t>patent filing statistics</a:t>
            </a:r>
            <a:endParaRPr lang="en-US" sz="2000" dirty="0">
              <a:latin typeface="Arial" pitchFamily="34" charset="0"/>
              <a:cs typeface="Arial" pitchFamily="34" charset="0"/>
            </a:endParaRPr>
          </a:p>
          <a:p>
            <a:pPr lvl="1"/>
            <a:endParaRPr lang="en-US" sz="2000" dirty="0">
              <a:latin typeface="Arial" pitchFamily="34" charset="0"/>
              <a:cs typeface="Arial" pitchFamily="34" charset="0"/>
            </a:endParaRPr>
          </a:p>
          <a:p>
            <a:r>
              <a:rPr lang="en-US" sz="2000" dirty="0" smtClean="0">
                <a:latin typeface="Arial" pitchFamily="34" charset="0"/>
                <a:cs typeface="Arial" pitchFamily="34" charset="0"/>
              </a:rPr>
              <a:t>WIPO has defined standardized innovation related technological fields that have been categorized in Annex 2. There are correspondence tables between these fields and NACE/ISIC classifications.</a:t>
            </a:r>
          </a:p>
          <a:p>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We suggest to use </a:t>
            </a:r>
            <a:r>
              <a:rPr lang="en-US" sz="2000" dirty="0">
                <a:latin typeface="Arial" pitchFamily="34" charset="0"/>
                <a:cs typeface="Arial" pitchFamily="34" charset="0"/>
              </a:rPr>
              <a:t>the available WIPO international statistics </a:t>
            </a:r>
            <a:r>
              <a:rPr lang="en-US" sz="2000" dirty="0" smtClean="0">
                <a:latin typeface="Arial" pitchFamily="34" charset="0"/>
                <a:cs typeface="Arial" pitchFamily="34" charset="0"/>
              </a:rPr>
              <a:t>as indicators for the best sectors to focus innovation readiness on and </a:t>
            </a:r>
            <a:r>
              <a:rPr lang="en-US" sz="2000" dirty="0">
                <a:latin typeface="Arial" pitchFamily="34" charset="0"/>
                <a:cs typeface="Arial" pitchFamily="34" charset="0"/>
              </a:rPr>
              <a:t>cross-analyze them with stakeholder opinions and RA specifics to determine the priority sectors for the national </a:t>
            </a:r>
            <a:r>
              <a:rPr lang="en-US" sz="2000" dirty="0" smtClean="0">
                <a:latin typeface="Arial" pitchFamily="34" charset="0"/>
                <a:cs typeface="Arial" pitchFamily="34" charset="0"/>
              </a:rPr>
              <a:t>survey.</a:t>
            </a:r>
            <a:endParaRPr lang="en-US" sz="2000" dirty="0">
              <a:latin typeface="Arial" pitchFamily="34" charset="0"/>
              <a:cs typeface="Arial" pitchFamily="34" charset="0"/>
            </a:endParaRPr>
          </a:p>
        </p:txBody>
      </p:sp>
      <p:graphicFrame>
        <p:nvGraphicFramePr>
          <p:cNvPr id="13" name="Diagram 12"/>
          <p:cNvGraphicFramePr/>
          <p:nvPr/>
        </p:nvGraphicFramePr>
        <p:xfrm>
          <a:off x="457200" y="701656"/>
          <a:ext cx="7498080" cy="640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4" name="Group 4"/>
          <p:cNvGrpSpPr>
            <a:grpSpLocks/>
          </p:cNvGrpSpPr>
          <p:nvPr/>
        </p:nvGrpSpPr>
        <p:grpSpPr bwMode="auto">
          <a:xfrm>
            <a:off x="8156600" y="711185"/>
            <a:ext cx="773112" cy="617537"/>
            <a:chOff x="960" y="1088"/>
            <a:chExt cx="4176" cy="2504"/>
          </a:xfrm>
        </p:grpSpPr>
        <p:sp>
          <p:nvSpPr>
            <p:cNvPr id="15" name="Freeform 5"/>
            <p:cNvSpPr>
              <a:spLocks/>
            </p:cNvSpPr>
            <p:nvPr/>
          </p:nvSpPr>
          <p:spPr bwMode="auto">
            <a:xfrm>
              <a:off x="2024" y="1088"/>
              <a:ext cx="2048" cy="752"/>
            </a:xfrm>
            <a:custGeom>
              <a:avLst/>
              <a:gdLst/>
              <a:ahLst/>
              <a:cxnLst>
                <a:cxn ang="0">
                  <a:pos x="0" y="0"/>
                </a:cxn>
                <a:cxn ang="0">
                  <a:pos x="648" y="752"/>
                </a:cxn>
                <a:cxn ang="0">
                  <a:pos x="1392" y="752"/>
                </a:cxn>
                <a:cxn ang="0">
                  <a:pos x="2048" y="0"/>
                </a:cxn>
                <a:cxn ang="0">
                  <a:pos x="0" y="0"/>
                </a:cxn>
              </a:cxnLst>
              <a:rect l="0" t="0" r="r" b="b"/>
              <a:pathLst>
                <a:path w="2048" h="752">
                  <a:moveTo>
                    <a:pt x="0" y="0"/>
                  </a:moveTo>
                  <a:lnTo>
                    <a:pt x="648" y="752"/>
                  </a:lnTo>
                  <a:lnTo>
                    <a:pt x="1392" y="752"/>
                  </a:lnTo>
                  <a:lnTo>
                    <a:pt x="2048" y="0"/>
                  </a:lnTo>
                  <a:lnTo>
                    <a:pt x="0" y="0"/>
                  </a:lnTo>
                  <a:close/>
                </a:path>
              </a:pathLst>
            </a:custGeom>
            <a:solidFill>
              <a:schemeClr val="bg1"/>
            </a:solidFill>
            <a:ln w="12700">
              <a:solidFill>
                <a:srgbClr val="000000"/>
              </a:solidFill>
              <a:prstDash val="solid"/>
              <a:round/>
              <a:headEnd/>
              <a:tailEnd/>
            </a:ln>
          </p:spPr>
          <p:txBody>
            <a:bodyPr/>
            <a:lstStyle/>
            <a:p>
              <a:endParaRPr lang="en-US" dirty="0">
                <a:solidFill>
                  <a:srgbClr val="FF3300"/>
                </a:solidFill>
              </a:endParaRPr>
            </a:p>
          </p:txBody>
        </p:sp>
        <p:sp>
          <p:nvSpPr>
            <p:cNvPr id="16" name="Freeform 6"/>
            <p:cNvSpPr>
              <a:spLocks/>
            </p:cNvSpPr>
            <p:nvPr/>
          </p:nvSpPr>
          <p:spPr bwMode="auto">
            <a:xfrm>
              <a:off x="3480" y="1120"/>
              <a:ext cx="1656" cy="1184"/>
            </a:xfrm>
            <a:custGeom>
              <a:avLst/>
              <a:gdLst/>
              <a:ahLst/>
              <a:cxnLst>
                <a:cxn ang="0">
                  <a:pos x="648" y="0"/>
                </a:cxn>
                <a:cxn ang="0">
                  <a:pos x="1656" y="1184"/>
                </a:cxn>
                <a:cxn ang="0">
                  <a:pos x="352" y="1184"/>
                </a:cxn>
                <a:cxn ang="0">
                  <a:pos x="0" y="752"/>
                </a:cxn>
                <a:cxn ang="0">
                  <a:pos x="648" y="0"/>
                </a:cxn>
              </a:cxnLst>
              <a:rect l="0" t="0" r="r" b="b"/>
              <a:pathLst>
                <a:path w="1656" h="1184">
                  <a:moveTo>
                    <a:pt x="648" y="0"/>
                  </a:moveTo>
                  <a:lnTo>
                    <a:pt x="1656" y="1184"/>
                  </a:lnTo>
                  <a:lnTo>
                    <a:pt x="352" y="1184"/>
                  </a:lnTo>
                  <a:lnTo>
                    <a:pt x="0" y="752"/>
                  </a:lnTo>
                  <a:lnTo>
                    <a:pt x="648" y="0"/>
                  </a:lnTo>
                  <a:close/>
                </a:path>
              </a:pathLst>
            </a:custGeom>
            <a:noFill/>
            <a:ln w="12700">
              <a:solidFill>
                <a:srgbClr val="000000"/>
              </a:solidFill>
              <a:prstDash val="solid"/>
              <a:round/>
              <a:headEnd/>
              <a:tailEnd/>
            </a:ln>
          </p:spPr>
          <p:txBody>
            <a:bodyPr/>
            <a:lstStyle/>
            <a:p>
              <a:endParaRPr lang="en-US"/>
            </a:p>
          </p:txBody>
        </p:sp>
        <p:sp>
          <p:nvSpPr>
            <p:cNvPr id="17" name="Freeform 7"/>
            <p:cNvSpPr>
              <a:spLocks/>
            </p:cNvSpPr>
            <p:nvPr/>
          </p:nvSpPr>
          <p:spPr bwMode="auto">
            <a:xfrm>
              <a:off x="2024" y="2840"/>
              <a:ext cx="2048" cy="752"/>
            </a:xfrm>
            <a:custGeom>
              <a:avLst/>
              <a:gdLst/>
              <a:ahLst/>
              <a:cxnLst>
                <a:cxn ang="0">
                  <a:pos x="0" y="752"/>
                </a:cxn>
                <a:cxn ang="0">
                  <a:pos x="648" y="0"/>
                </a:cxn>
                <a:cxn ang="0">
                  <a:pos x="1392" y="0"/>
                </a:cxn>
                <a:cxn ang="0">
                  <a:pos x="2048" y="752"/>
                </a:cxn>
                <a:cxn ang="0">
                  <a:pos x="0" y="752"/>
                </a:cxn>
              </a:cxnLst>
              <a:rect l="0" t="0" r="r" b="b"/>
              <a:pathLst>
                <a:path w="2048" h="752">
                  <a:moveTo>
                    <a:pt x="0" y="752"/>
                  </a:moveTo>
                  <a:lnTo>
                    <a:pt x="648" y="0"/>
                  </a:lnTo>
                  <a:lnTo>
                    <a:pt x="1392" y="0"/>
                  </a:lnTo>
                  <a:lnTo>
                    <a:pt x="2048" y="752"/>
                  </a:lnTo>
                  <a:lnTo>
                    <a:pt x="0" y="752"/>
                  </a:lnTo>
                  <a:close/>
                </a:path>
              </a:pathLst>
            </a:custGeom>
            <a:noFill/>
            <a:ln w="12700">
              <a:solidFill>
                <a:srgbClr val="000000"/>
              </a:solidFill>
              <a:prstDash val="solid"/>
              <a:round/>
              <a:headEnd/>
              <a:tailEnd/>
            </a:ln>
          </p:spPr>
          <p:txBody>
            <a:bodyPr/>
            <a:lstStyle/>
            <a:p>
              <a:endParaRPr lang="en-US"/>
            </a:p>
          </p:txBody>
        </p:sp>
        <p:sp>
          <p:nvSpPr>
            <p:cNvPr id="18" name="Freeform 8"/>
            <p:cNvSpPr>
              <a:spLocks/>
            </p:cNvSpPr>
            <p:nvPr/>
          </p:nvSpPr>
          <p:spPr bwMode="auto">
            <a:xfrm>
              <a:off x="960" y="1120"/>
              <a:ext cx="1656" cy="1184"/>
            </a:xfrm>
            <a:custGeom>
              <a:avLst/>
              <a:gdLst/>
              <a:ahLst/>
              <a:cxnLst>
                <a:cxn ang="0">
                  <a:pos x="1008" y="0"/>
                </a:cxn>
                <a:cxn ang="0">
                  <a:pos x="0" y="1184"/>
                </a:cxn>
                <a:cxn ang="0">
                  <a:pos x="1296" y="1184"/>
                </a:cxn>
                <a:cxn ang="0">
                  <a:pos x="1656" y="752"/>
                </a:cxn>
                <a:cxn ang="0">
                  <a:pos x="1008" y="0"/>
                </a:cxn>
              </a:cxnLst>
              <a:rect l="0" t="0" r="r" b="b"/>
              <a:pathLst>
                <a:path w="1656" h="1184">
                  <a:moveTo>
                    <a:pt x="1008" y="0"/>
                  </a:moveTo>
                  <a:lnTo>
                    <a:pt x="0" y="1184"/>
                  </a:lnTo>
                  <a:lnTo>
                    <a:pt x="1296" y="1184"/>
                  </a:lnTo>
                  <a:lnTo>
                    <a:pt x="1656" y="752"/>
                  </a:lnTo>
                  <a:lnTo>
                    <a:pt x="1008" y="0"/>
                  </a:lnTo>
                  <a:close/>
                </a:path>
              </a:pathLst>
            </a:custGeom>
            <a:solidFill>
              <a:schemeClr val="tx1">
                <a:lumMod val="75000"/>
                <a:lumOff val="25000"/>
              </a:schemeClr>
            </a:solidFill>
            <a:ln w="12700">
              <a:solidFill>
                <a:srgbClr val="000000"/>
              </a:solidFill>
              <a:prstDash val="solid"/>
              <a:round/>
              <a:headEnd/>
              <a:tailEnd/>
            </a:ln>
          </p:spPr>
          <p:txBody>
            <a:bodyPr/>
            <a:lstStyle/>
            <a:p>
              <a:endParaRPr lang="en-US"/>
            </a:p>
          </p:txBody>
        </p:sp>
        <p:sp>
          <p:nvSpPr>
            <p:cNvPr id="19" name="Freeform 9"/>
            <p:cNvSpPr>
              <a:spLocks/>
            </p:cNvSpPr>
            <p:nvPr/>
          </p:nvSpPr>
          <p:spPr bwMode="auto">
            <a:xfrm>
              <a:off x="3480" y="2376"/>
              <a:ext cx="1656" cy="1184"/>
            </a:xfrm>
            <a:custGeom>
              <a:avLst/>
              <a:gdLst/>
              <a:ahLst/>
              <a:cxnLst>
                <a:cxn ang="0">
                  <a:pos x="648" y="1184"/>
                </a:cxn>
                <a:cxn ang="0">
                  <a:pos x="1656" y="0"/>
                </a:cxn>
                <a:cxn ang="0">
                  <a:pos x="352" y="0"/>
                </a:cxn>
                <a:cxn ang="0">
                  <a:pos x="0" y="432"/>
                </a:cxn>
                <a:cxn ang="0">
                  <a:pos x="648" y="1184"/>
                </a:cxn>
              </a:cxnLst>
              <a:rect l="0" t="0" r="r" b="b"/>
              <a:pathLst>
                <a:path w="1656" h="1184">
                  <a:moveTo>
                    <a:pt x="648" y="1184"/>
                  </a:moveTo>
                  <a:lnTo>
                    <a:pt x="1656" y="0"/>
                  </a:lnTo>
                  <a:lnTo>
                    <a:pt x="352" y="0"/>
                  </a:lnTo>
                  <a:lnTo>
                    <a:pt x="0" y="432"/>
                  </a:lnTo>
                  <a:lnTo>
                    <a:pt x="648" y="1184"/>
                  </a:lnTo>
                  <a:close/>
                </a:path>
              </a:pathLst>
            </a:custGeom>
            <a:noFill/>
            <a:ln w="12700">
              <a:solidFill>
                <a:srgbClr val="000000"/>
              </a:solidFill>
              <a:prstDash val="solid"/>
              <a:round/>
              <a:headEnd/>
              <a:tailEnd/>
            </a:ln>
          </p:spPr>
          <p:txBody>
            <a:bodyPr/>
            <a:lstStyle/>
            <a:p>
              <a:endParaRPr lang="en-US"/>
            </a:p>
          </p:txBody>
        </p:sp>
        <p:sp>
          <p:nvSpPr>
            <p:cNvPr id="20" name="Freeform 10"/>
            <p:cNvSpPr>
              <a:spLocks/>
            </p:cNvSpPr>
            <p:nvPr/>
          </p:nvSpPr>
          <p:spPr bwMode="auto">
            <a:xfrm>
              <a:off x="960" y="2376"/>
              <a:ext cx="1656" cy="1184"/>
            </a:xfrm>
            <a:custGeom>
              <a:avLst/>
              <a:gdLst/>
              <a:ahLst/>
              <a:cxnLst>
                <a:cxn ang="0">
                  <a:pos x="1008" y="1184"/>
                </a:cxn>
                <a:cxn ang="0">
                  <a:pos x="0" y="0"/>
                </a:cxn>
                <a:cxn ang="0">
                  <a:pos x="1296" y="0"/>
                </a:cxn>
                <a:cxn ang="0">
                  <a:pos x="1656" y="432"/>
                </a:cxn>
                <a:cxn ang="0">
                  <a:pos x="1008" y="1184"/>
                </a:cxn>
              </a:cxnLst>
              <a:rect l="0" t="0" r="r" b="b"/>
              <a:pathLst>
                <a:path w="1656" h="1184">
                  <a:moveTo>
                    <a:pt x="1008" y="1184"/>
                  </a:moveTo>
                  <a:lnTo>
                    <a:pt x="0" y="0"/>
                  </a:lnTo>
                  <a:lnTo>
                    <a:pt x="1296" y="0"/>
                  </a:lnTo>
                  <a:lnTo>
                    <a:pt x="1656" y="432"/>
                  </a:lnTo>
                  <a:lnTo>
                    <a:pt x="1008" y="1184"/>
                  </a:lnTo>
                  <a:close/>
                </a:path>
              </a:pathLst>
            </a:custGeom>
            <a:noFill/>
            <a:ln w="12700">
              <a:solidFill>
                <a:srgbClr val="000000"/>
              </a:solidFill>
              <a:prstDash val="solid"/>
              <a:round/>
              <a:headEnd/>
              <a:tailEnd/>
            </a:ln>
          </p:spPr>
          <p:txBody>
            <a:bodyPr/>
            <a:lstStyle/>
            <a:p>
              <a:endParaRPr lang="en-US"/>
            </a:p>
          </p:txBody>
        </p:sp>
      </p:grpSp>
      <p:sp>
        <p:nvSpPr>
          <p:cNvPr id="22" name="Slide Number Placeholder 21"/>
          <p:cNvSpPr>
            <a:spLocks noGrp="1"/>
          </p:cNvSpPr>
          <p:nvPr>
            <p:ph type="sldNum" sz="quarter" idx="12"/>
          </p:nvPr>
        </p:nvSpPr>
        <p:spPr/>
        <p:txBody>
          <a:bodyPr/>
          <a:lstStyle/>
          <a:p>
            <a:fld id="{0DCB9EF9-F072-4F9E-9A3D-18A23E5BECAB}" type="slidenum">
              <a:rPr lang="en-US" smtClean="0"/>
              <a:pPr/>
              <a:t>26</a:t>
            </a:fld>
            <a:endParaRPr lang="en-US"/>
          </a:p>
        </p:txBody>
      </p:sp>
      <p:grpSp>
        <p:nvGrpSpPr>
          <p:cNvPr id="21" name="Group 20"/>
          <p:cNvGrpSpPr/>
          <p:nvPr/>
        </p:nvGrpSpPr>
        <p:grpSpPr>
          <a:xfrm rot="20646950">
            <a:off x="153811" y="1433366"/>
            <a:ext cx="1643074" cy="309365"/>
            <a:chOff x="285720" y="1855776"/>
            <a:chExt cx="1643074" cy="309365"/>
          </a:xfrm>
        </p:grpSpPr>
        <p:sp>
          <p:nvSpPr>
            <p:cNvPr id="23" name="Text Box 34"/>
            <p:cNvSpPr txBox="1">
              <a:spLocks noChangeArrowheads="1"/>
            </p:cNvSpPr>
            <p:nvPr/>
          </p:nvSpPr>
          <p:spPr bwMode="auto">
            <a:xfrm>
              <a:off x="292273" y="1857364"/>
              <a:ext cx="1620444" cy="307777"/>
            </a:xfrm>
            <a:prstGeom prst="rect">
              <a:avLst/>
            </a:prstGeom>
            <a:noFill/>
            <a:ln w="9525">
              <a:noFill/>
              <a:miter lim="800000"/>
              <a:headEnd/>
              <a:tailEnd/>
            </a:ln>
            <a:effectLst/>
          </p:spPr>
          <p:txBody>
            <a:bodyPr wrap="none">
              <a:spAutoFit/>
            </a:bodyPr>
            <a:lstStyle/>
            <a:p>
              <a:r>
                <a:rPr lang="en-US" sz="1400" b="1" dirty="0" smtClean="0">
                  <a:solidFill>
                    <a:srgbClr val="C00000"/>
                  </a:solidFill>
                </a:rPr>
                <a:t>To be discussed </a:t>
              </a:r>
              <a:endParaRPr lang="en-US" sz="1400" b="1" dirty="0">
                <a:solidFill>
                  <a:srgbClr val="C00000"/>
                </a:solidFill>
              </a:endParaRPr>
            </a:p>
          </p:txBody>
        </p:sp>
        <p:cxnSp>
          <p:nvCxnSpPr>
            <p:cNvPr id="24" name="Straight Connector 23"/>
            <p:cNvCxnSpPr/>
            <p:nvPr/>
          </p:nvCxnSpPr>
          <p:spPr>
            <a:xfrm>
              <a:off x="285720" y="1855776"/>
              <a:ext cx="1643074"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85720" y="2143116"/>
              <a:ext cx="1643074"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73" name="Text Box 73"/>
          <p:cNvSpPr txBox="1">
            <a:spLocks noChangeArrowheads="1"/>
          </p:cNvSpPr>
          <p:nvPr/>
        </p:nvSpPr>
        <p:spPr bwMode="auto">
          <a:xfrm>
            <a:off x="3851275" y="2797175"/>
            <a:ext cx="1899751" cy="2492990"/>
          </a:xfrm>
          <a:prstGeom prst="rect">
            <a:avLst/>
          </a:prstGeom>
          <a:noFill/>
          <a:ln w="9525">
            <a:noFill/>
            <a:miter lim="800000"/>
            <a:headEnd/>
            <a:tailEnd/>
          </a:ln>
          <a:effectLst/>
        </p:spPr>
        <p:txBody>
          <a:bodyPr wrap="none">
            <a:spAutoFit/>
          </a:bodyPr>
          <a:lstStyle/>
          <a:p>
            <a:pPr marL="342900" indent="-342900"/>
            <a:r>
              <a:rPr lang="en-US" sz="1200" dirty="0"/>
              <a:t>Computer Technology</a:t>
            </a:r>
          </a:p>
          <a:p>
            <a:pPr marL="342900" indent="-342900"/>
            <a:endParaRPr lang="en-US" sz="1200" dirty="0"/>
          </a:p>
          <a:p>
            <a:pPr marL="342900" indent="-342900"/>
            <a:r>
              <a:rPr lang="en-US" sz="1200" dirty="0" smtClean="0"/>
              <a:t>Electronic </a:t>
            </a:r>
            <a:r>
              <a:rPr lang="en-US" sz="1200" dirty="0"/>
              <a:t>Machinery</a:t>
            </a:r>
          </a:p>
          <a:p>
            <a:pPr marL="342900" indent="-342900"/>
            <a:endParaRPr lang="en-US" sz="1200" dirty="0"/>
          </a:p>
          <a:p>
            <a:pPr marL="342900" indent="-342900"/>
            <a:r>
              <a:rPr lang="en-US" sz="1200" dirty="0"/>
              <a:t>Telecommunications</a:t>
            </a:r>
          </a:p>
          <a:p>
            <a:pPr marL="342900" indent="-342900"/>
            <a:endParaRPr lang="en-US" sz="1200" dirty="0"/>
          </a:p>
          <a:p>
            <a:pPr marL="342900" indent="-342900"/>
            <a:r>
              <a:rPr lang="en-US" sz="1200" dirty="0"/>
              <a:t>Semiconductors</a:t>
            </a:r>
          </a:p>
          <a:p>
            <a:pPr marL="342900" indent="-342900"/>
            <a:r>
              <a:rPr lang="en-US" sz="1200" dirty="0"/>
              <a:t>Audio-Visual Technology </a:t>
            </a:r>
          </a:p>
          <a:p>
            <a:pPr marL="342900" indent="-342900"/>
            <a:r>
              <a:rPr lang="en-US" sz="1200" dirty="0"/>
              <a:t>Optics </a:t>
            </a:r>
          </a:p>
          <a:p>
            <a:pPr marL="342900" indent="-342900"/>
            <a:r>
              <a:rPr lang="en-US" sz="1200" dirty="0"/>
              <a:t>Medical Technology </a:t>
            </a:r>
          </a:p>
          <a:p>
            <a:pPr marL="342900" indent="-342900"/>
            <a:r>
              <a:rPr lang="en-US" sz="1200" dirty="0"/>
              <a:t>Transport</a:t>
            </a:r>
          </a:p>
          <a:p>
            <a:pPr marL="342900" indent="-342900"/>
            <a:r>
              <a:rPr lang="en-US" sz="1200" dirty="0"/>
              <a:t>Measurement</a:t>
            </a:r>
          </a:p>
          <a:p>
            <a:pPr marL="342900" indent="-342900"/>
            <a:r>
              <a:rPr lang="en-US" sz="1200" dirty="0"/>
              <a:t>Pharmaceuticals</a:t>
            </a:r>
          </a:p>
        </p:txBody>
      </p:sp>
      <p:sp>
        <p:nvSpPr>
          <p:cNvPr id="51275" name="Text Box 75"/>
          <p:cNvSpPr txBox="1">
            <a:spLocks noChangeArrowheads="1"/>
          </p:cNvSpPr>
          <p:nvPr/>
        </p:nvSpPr>
        <p:spPr bwMode="auto">
          <a:xfrm>
            <a:off x="2541722" y="1785926"/>
            <a:ext cx="4366901" cy="338554"/>
          </a:xfrm>
          <a:prstGeom prst="rect">
            <a:avLst/>
          </a:prstGeom>
          <a:noFill/>
          <a:ln w="9525">
            <a:noFill/>
            <a:miter lim="800000"/>
            <a:headEnd/>
            <a:tailEnd/>
          </a:ln>
          <a:effectLst/>
        </p:spPr>
        <p:txBody>
          <a:bodyPr wrap="none">
            <a:spAutoFit/>
          </a:bodyPr>
          <a:lstStyle/>
          <a:p>
            <a:pPr algn="ctr">
              <a:buFontTx/>
              <a:buChar char="-"/>
            </a:pPr>
            <a:r>
              <a:rPr lang="en-US" sz="1600" b="1" i="1" dirty="0" smtClean="0"/>
              <a:t> WIPO : 30 classified technological </a:t>
            </a:r>
            <a:r>
              <a:rPr lang="en-US" sz="1600" b="1" i="1" dirty="0"/>
              <a:t>fields -</a:t>
            </a:r>
          </a:p>
        </p:txBody>
      </p:sp>
      <p:sp>
        <p:nvSpPr>
          <p:cNvPr id="51276" name="Text Box 76"/>
          <p:cNvSpPr txBox="1">
            <a:spLocks noChangeArrowheads="1"/>
          </p:cNvSpPr>
          <p:nvPr/>
        </p:nvSpPr>
        <p:spPr bwMode="auto">
          <a:xfrm>
            <a:off x="912813" y="2311400"/>
            <a:ext cx="858837" cy="274638"/>
          </a:xfrm>
          <a:prstGeom prst="rect">
            <a:avLst/>
          </a:prstGeom>
          <a:noFill/>
          <a:ln w="9525">
            <a:noFill/>
            <a:miter lim="800000"/>
            <a:headEnd/>
            <a:tailEnd/>
          </a:ln>
          <a:effectLst/>
        </p:spPr>
        <p:txBody>
          <a:bodyPr wrap="none">
            <a:spAutoFit/>
          </a:bodyPr>
          <a:lstStyle/>
          <a:p>
            <a:r>
              <a:rPr lang="en-US" sz="1200" b="1" i="1" dirty="0"/>
              <a:t>1 860 000</a:t>
            </a:r>
          </a:p>
        </p:txBody>
      </p:sp>
      <p:sp>
        <p:nvSpPr>
          <p:cNvPr id="51279" name="AutoShape 79"/>
          <p:cNvSpPr>
            <a:spLocks noChangeArrowheads="1"/>
          </p:cNvSpPr>
          <p:nvPr/>
        </p:nvSpPr>
        <p:spPr bwMode="auto">
          <a:xfrm rot="5400000">
            <a:off x="4862513" y="3756025"/>
            <a:ext cx="2663825" cy="288925"/>
          </a:xfrm>
          <a:prstGeom prst="triangle">
            <a:avLst>
              <a:gd name="adj" fmla="val 50000"/>
            </a:avLst>
          </a:prstGeom>
          <a:solidFill>
            <a:schemeClr val="bg1">
              <a:lumMod val="65000"/>
            </a:schemeClr>
          </a:solidFill>
          <a:ln w="9525">
            <a:solidFill>
              <a:schemeClr val="tx1"/>
            </a:solidFill>
            <a:miter lim="800000"/>
            <a:headEnd/>
            <a:tailEnd/>
          </a:ln>
          <a:effectLst/>
        </p:spPr>
        <p:txBody>
          <a:bodyPr wrap="none" anchor="ctr"/>
          <a:lstStyle/>
          <a:p>
            <a:endParaRPr lang="en-US"/>
          </a:p>
        </p:txBody>
      </p:sp>
      <p:sp>
        <p:nvSpPr>
          <p:cNvPr id="51280" name="Text Box 80"/>
          <p:cNvSpPr txBox="1">
            <a:spLocks noChangeArrowheads="1"/>
          </p:cNvSpPr>
          <p:nvPr/>
        </p:nvSpPr>
        <p:spPr bwMode="auto">
          <a:xfrm>
            <a:off x="6643702" y="3206748"/>
            <a:ext cx="2176448" cy="1569660"/>
          </a:xfrm>
          <a:prstGeom prst="rect">
            <a:avLst/>
          </a:prstGeom>
          <a:noFill/>
          <a:ln w="9525">
            <a:noFill/>
            <a:miter lim="800000"/>
            <a:headEnd/>
            <a:tailEnd/>
          </a:ln>
          <a:effectLst/>
        </p:spPr>
        <p:txBody>
          <a:bodyPr wrap="square">
            <a:spAutoFit/>
          </a:bodyPr>
          <a:lstStyle/>
          <a:p>
            <a:pPr algn="ctr"/>
            <a:r>
              <a:rPr lang="en-US" sz="1600" b="1" dirty="0"/>
              <a:t>Half of world-wide innovation </a:t>
            </a:r>
            <a:r>
              <a:rPr lang="en-US" sz="1600" b="1" dirty="0" smtClean="0"/>
              <a:t>efforts (filed IP patents)</a:t>
            </a:r>
          </a:p>
          <a:p>
            <a:pPr algn="ctr"/>
            <a:r>
              <a:rPr lang="en-US" sz="1600" b="1" dirty="0" smtClean="0"/>
              <a:t>are </a:t>
            </a:r>
            <a:r>
              <a:rPr lang="en-US" sz="1600" b="1" dirty="0"/>
              <a:t>concentrated on 10 technological </a:t>
            </a:r>
            <a:r>
              <a:rPr lang="en-US" sz="1600" b="1" dirty="0" smtClean="0"/>
              <a:t>fields</a:t>
            </a:r>
            <a:endParaRPr lang="en-US" sz="1600" b="1" dirty="0"/>
          </a:p>
        </p:txBody>
      </p:sp>
      <p:sp>
        <p:nvSpPr>
          <p:cNvPr id="51282" name="Line 82"/>
          <p:cNvSpPr>
            <a:spLocks noChangeShapeType="1"/>
          </p:cNvSpPr>
          <p:nvPr/>
        </p:nvSpPr>
        <p:spPr bwMode="auto">
          <a:xfrm>
            <a:off x="250825" y="5229225"/>
            <a:ext cx="4249738" cy="0"/>
          </a:xfrm>
          <a:prstGeom prst="line">
            <a:avLst/>
          </a:prstGeom>
          <a:noFill/>
          <a:ln w="9525">
            <a:solidFill>
              <a:schemeClr val="tx1"/>
            </a:solidFill>
            <a:round/>
            <a:headEnd/>
            <a:tailEnd/>
          </a:ln>
          <a:effectLst/>
        </p:spPr>
        <p:txBody>
          <a:bodyPr/>
          <a:lstStyle/>
          <a:p>
            <a:endParaRPr lang="en-US"/>
          </a:p>
        </p:txBody>
      </p:sp>
      <p:sp>
        <p:nvSpPr>
          <p:cNvPr id="51283" name="Rectangle 83"/>
          <p:cNvSpPr>
            <a:spLocks noChangeArrowheads="1"/>
          </p:cNvSpPr>
          <p:nvPr/>
        </p:nvSpPr>
        <p:spPr bwMode="auto">
          <a:xfrm>
            <a:off x="974725" y="3860800"/>
            <a:ext cx="719138" cy="1368425"/>
          </a:xfrm>
          <a:prstGeom prst="rect">
            <a:avLst/>
          </a:prstGeom>
          <a:solidFill>
            <a:schemeClr val="bg1"/>
          </a:solidFill>
          <a:ln w="9525">
            <a:solidFill>
              <a:schemeClr val="tx1"/>
            </a:solidFill>
            <a:miter lim="800000"/>
            <a:headEnd/>
            <a:tailEnd/>
          </a:ln>
          <a:effectLst/>
        </p:spPr>
        <p:txBody>
          <a:bodyPr wrap="none" anchor="ctr"/>
          <a:lstStyle/>
          <a:p>
            <a:endParaRPr lang="en-US"/>
          </a:p>
        </p:txBody>
      </p:sp>
      <p:sp>
        <p:nvSpPr>
          <p:cNvPr id="51284" name="Rectangle 84"/>
          <p:cNvSpPr>
            <a:spLocks noChangeArrowheads="1"/>
          </p:cNvSpPr>
          <p:nvPr/>
        </p:nvSpPr>
        <p:spPr bwMode="auto">
          <a:xfrm>
            <a:off x="974725" y="2708275"/>
            <a:ext cx="719138" cy="122555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51274" name="Text Box 74"/>
          <p:cNvSpPr txBox="1">
            <a:spLocks noChangeArrowheads="1"/>
          </p:cNvSpPr>
          <p:nvPr/>
        </p:nvSpPr>
        <p:spPr bwMode="auto">
          <a:xfrm>
            <a:off x="1063625" y="3141663"/>
            <a:ext cx="539750" cy="304800"/>
          </a:xfrm>
          <a:prstGeom prst="rect">
            <a:avLst/>
          </a:prstGeom>
          <a:noFill/>
          <a:ln w="9525">
            <a:noFill/>
            <a:miter lim="800000"/>
            <a:headEnd/>
            <a:tailEnd/>
          </a:ln>
          <a:effectLst/>
        </p:spPr>
        <p:txBody>
          <a:bodyPr wrap="none">
            <a:spAutoFit/>
          </a:bodyPr>
          <a:lstStyle/>
          <a:p>
            <a:r>
              <a:rPr lang="en-US" sz="1400" b="1"/>
              <a:t>49%</a:t>
            </a:r>
          </a:p>
        </p:txBody>
      </p:sp>
      <p:sp>
        <p:nvSpPr>
          <p:cNvPr id="51287" name="Rectangle 87"/>
          <p:cNvSpPr>
            <a:spLocks noChangeArrowheads="1"/>
          </p:cNvSpPr>
          <p:nvPr/>
        </p:nvSpPr>
        <p:spPr bwMode="auto">
          <a:xfrm rot="10800000">
            <a:off x="2771775" y="2713038"/>
            <a:ext cx="863600" cy="431800"/>
          </a:xfrm>
          <a:prstGeom prst="rect">
            <a:avLst/>
          </a:prstGeom>
          <a:solidFill>
            <a:schemeClr val="accent1"/>
          </a:solidFill>
          <a:ln w="9525">
            <a:solidFill>
              <a:schemeClr val="tx1"/>
            </a:solidFill>
            <a:miter lim="800000"/>
            <a:headEnd/>
            <a:tailEnd/>
          </a:ln>
          <a:effectLst/>
        </p:spPr>
        <p:txBody>
          <a:bodyPr rot="10800000" wrap="none" anchor="ctr"/>
          <a:lstStyle/>
          <a:p>
            <a:pPr algn="ctr"/>
            <a:r>
              <a:rPr lang="en-US" sz="1200"/>
              <a:t>7.8%</a:t>
            </a:r>
          </a:p>
        </p:txBody>
      </p:sp>
      <p:sp>
        <p:nvSpPr>
          <p:cNvPr id="51288" name="Rectangle 88"/>
          <p:cNvSpPr>
            <a:spLocks noChangeArrowheads="1"/>
          </p:cNvSpPr>
          <p:nvPr/>
        </p:nvSpPr>
        <p:spPr bwMode="auto">
          <a:xfrm rot="10800000">
            <a:off x="2771775" y="3141663"/>
            <a:ext cx="863600" cy="358775"/>
          </a:xfrm>
          <a:prstGeom prst="rect">
            <a:avLst/>
          </a:prstGeom>
          <a:solidFill>
            <a:schemeClr val="accent1"/>
          </a:solidFill>
          <a:ln w="9525">
            <a:solidFill>
              <a:schemeClr val="tx1"/>
            </a:solidFill>
            <a:miter lim="800000"/>
            <a:headEnd/>
            <a:tailEnd/>
          </a:ln>
          <a:effectLst/>
        </p:spPr>
        <p:txBody>
          <a:bodyPr rot="10800000" wrap="none" anchor="ctr"/>
          <a:lstStyle/>
          <a:p>
            <a:pPr algn="ctr"/>
            <a:r>
              <a:rPr lang="en-US" sz="1200"/>
              <a:t>6.5%</a:t>
            </a:r>
          </a:p>
        </p:txBody>
      </p:sp>
      <p:sp>
        <p:nvSpPr>
          <p:cNvPr id="51289" name="Rectangle 89"/>
          <p:cNvSpPr>
            <a:spLocks noChangeArrowheads="1"/>
          </p:cNvSpPr>
          <p:nvPr/>
        </p:nvSpPr>
        <p:spPr bwMode="auto">
          <a:xfrm rot="10800000">
            <a:off x="2771775" y="3495675"/>
            <a:ext cx="863600" cy="287338"/>
          </a:xfrm>
          <a:prstGeom prst="rect">
            <a:avLst/>
          </a:prstGeom>
          <a:solidFill>
            <a:schemeClr val="accent1"/>
          </a:solidFill>
          <a:ln w="9525">
            <a:solidFill>
              <a:schemeClr val="tx1"/>
            </a:solidFill>
            <a:miter lim="800000"/>
            <a:headEnd/>
            <a:tailEnd/>
          </a:ln>
          <a:effectLst/>
        </p:spPr>
        <p:txBody>
          <a:bodyPr rot="10800000" wrap="none" anchor="ctr"/>
          <a:lstStyle/>
          <a:p>
            <a:pPr algn="ctr"/>
            <a:r>
              <a:rPr lang="en-US" sz="1200"/>
              <a:t>5.0%</a:t>
            </a:r>
          </a:p>
        </p:txBody>
      </p:sp>
      <p:sp>
        <p:nvSpPr>
          <p:cNvPr id="51290" name="Rectangle 90"/>
          <p:cNvSpPr>
            <a:spLocks noChangeArrowheads="1"/>
          </p:cNvSpPr>
          <p:nvPr/>
        </p:nvSpPr>
        <p:spPr bwMode="auto">
          <a:xfrm rot="10800000">
            <a:off x="2771775" y="3776663"/>
            <a:ext cx="863600" cy="287337"/>
          </a:xfrm>
          <a:prstGeom prst="rect">
            <a:avLst/>
          </a:prstGeom>
          <a:solidFill>
            <a:schemeClr val="accent1"/>
          </a:solidFill>
          <a:ln w="9525">
            <a:solidFill>
              <a:schemeClr val="tx1"/>
            </a:solidFill>
            <a:miter lim="800000"/>
            <a:headEnd/>
            <a:tailEnd/>
          </a:ln>
          <a:effectLst/>
        </p:spPr>
        <p:txBody>
          <a:bodyPr rot="10800000" wrap="none" anchor="ctr"/>
          <a:lstStyle/>
          <a:p>
            <a:pPr algn="ctr"/>
            <a:r>
              <a:rPr lang="en-US" sz="1200"/>
              <a:t>4.8%</a:t>
            </a:r>
          </a:p>
        </p:txBody>
      </p:sp>
      <p:sp>
        <p:nvSpPr>
          <p:cNvPr id="51291" name="Rectangle 91"/>
          <p:cNvSpPr>
            <a:spLocks noChangeArrowheads="1"/>
          </p:cNvSpPr>
          <p:nvPr/>
        </p:nvSpPr>
        <p:spPr bwMode="auto">
          <a:xfrm rot="10800000">
            <a:off x="2771775" y="4057650"/>
            <a:ext cx="863600" cy="214313"/>
          </a:xfrm>
          <a:prstGeom prst="rect">
            <a:avLst/>
          </a:prstGeom>
          <a:solidFill>
            <a:schemeClr val="accent1"/>
          </a:solidFill>
          <a:ln w="9525">
            <a:solidFill>
              <a:schemeClr val="tx1"/>
            </a:solidFill>
            <a:miter lim="800000"/>
            <a:headEnd/>
            <a:tailEnd/>
          </a:ln>
          <a:effectLst/>
        </p:spPr>
        <p:txBody>
          <a:bodyPr rot="10800000" wrap="none" anchor="ctr"/>
          <a:lstStyle/>
          <a:p>
            <a:pPr algn="ctr"/>
            <a:r>
              <a:rPr lang="en-US" sz="1200"/>
              <a:t>4.5%</a:t>
            </a:r>
          </a:p>
        </p:txBody>
      </p:sp>
      <p:sp>
        <p:nvSpPr>
          <p:cNvPr id="51292" name="Rectangle 92"/>
          <p:cNvSpPr>
            <a:spLocks noChangeArrowheads="1"/>
          </p:cNvSpPr>
          <p:nvPr/>
        </p:nvSpPr>
        <p:spPr bwMode="auto">
          <a:xfrm rot="10800000">
            <a:off x="2771775" y="4265613"/>
            <a:ext cx="863600" cy="214312"/>
          </a:xfrm>
          <a:prstGeom prst="rect">
            <a:avLst/>
          </a:prstGeom>
          <a:solidFill>
            <a:schemeClr val="accent1"/>
          </a:solidFill>
          <a:ln w="9525">
            <a:solidFill>
              <a:schemeClr val="tx1"/>
            </a:solidFill>
            <a:miter lim="800000"/>
            <a:headEnd/>
            <a:tailEnd/>
          </a:ln>
          <a:effectLst/>
        </p:spPr>
        <p:txBody>
          <a:bodyPr rot="10800000" wrap="none" anchor="ctr"/>
          <a:lstStyle/>
          <a:p>
            <a:pPr algn="ctr"/>
            <a:r>
              <a:rPr lang="en-US" sz="1200"/>
              <a:t>4.4%</a:t>
            </a:r>
          </a:p>
        </p:txBody>
      </p:sp>
      <p:sp>
        <p:nvSpPr>
          <p:cNvPr id="51293" name="Rectangle 93"/>
          <p:cNvSpPr>
            <a:spLocks noChangeArrowheads="1"/>
          </p:cNvSpPr>
          <p:nvPr/>
        </p:nvSpPr>
        <p:spPr bwMode="auto">
          <a:xfrm rot="10800000">
            <a:off x="2771775" y="4473575"/>
            <a:ext cx="863600" cy="214313"/>
          </a:xfrm>
          <a:prstGeom prst="rect">
            <a:avLst/>
          </a:prstGeom>
          <a:solidFill>
            <a:schemeClr val="accent1"/>
          </a:solidFill>
          <a:ln w="9525">
            <a:solidFill>
              <a:schemeClr val="tx1"/>
            </a:solidFill>
            <a:miter lim="800000"/>
            <a:headEnd/>
            <a:tailEnd/>
          </a:ln>
          <a:effectLst/>
        </p:spPr>
        <p:txBody>
          <a:bodyPr rot="10800000" wrap="none" anchor="ctr"/>
          <a:lstStyle/>
          <a:p>
            <a:pPr algn="ctr"/>
            <a:r>
              <a:rPr lang="en-US" sz="1200"/>
              <a:t>4.3%</a:t>
            </a:r>
          </a:p>
        </p:txBody>
      </p:sp>
      <p:sp>
        <p:nvSpPr>
          <p:cNvPr id="51294" name="Rectangle 94"/>
          <p:cNvSpPr>
            <a:spLocks noChangeArrowheads="1"/>
          </p:cNvSpPr>
          <p:nvPr/>
        </p:nvSpPr>
        <p:spPr bwMode="auto">
          <a:xfrm rot="10800000">
            <a:off x="2771775" y="4681538"/>
            <a:ext cx="863600" cy="214312"/>
          </a:xfrm>
          <a:prstGeom prst="rect">
            <a:avLst/>
          </a:prstGeom>
          <a:solidFill>
            <a:schemeClr val="accent1"/>
          </a:solidFill>
          <a:ln w="9525">
            <a:solidFill>
              <a:schemeClr val="tx1"/>
            </a:solidFill>
            <a:miter lim="800000"/>
            <a:headEnd/>
            <a:tailEnd/>
          </a:ln>
          <a:effectLst/>
        </p:spPr>
        <p:txBody>
          <a:bodyPr rot="10800000" wrap="none" anchor="ctr"/>
          <a:lstStyle/>
          <a:p>
            <a:pPr algn="ctr"/>
            <a:r>
              <a:rPr lang="en-US" sz="1200"/>
              <a:t>4.3%</a:t>
            </a:r>
          </a:p>
        </p:txBody>
      </p:sp>
      <p:sp>
        <p:nvSpPr>
          <p:cNvPr id="51295" name="Rectangle 95"/>
          <p:cNvSpPr>
            <a:spLocks noChangeArrowheads="1"/>
          </p:cNvSpPr>
          <p:nvPr/>
        </p:nvSpPr>
        <p:spPr bwMode="auto">
          <a:xfrm rot="10800000">
            <a:off x="2771775" y="4889500"/>
            <a:ext cx="863600" cy="214313"/>
          </a:xfrm>
          <a:prstGeom prst="rect">
            <a:avLst/>
          </a:prstGeom>
          <a:solidFill>
            <a:schemeClr val="accent1"/>
          </a:solidFill>
          <a:ln w="9525">
            <a:solidFill>
              <a:schemeClr val="tx1"/>
            </a:solidFill>
            <a:miter lim="800000"/>
            <a:headEnd/>
            <a:tailEnd/>
          </a:ln>
          <a:effectLst/>
        </p:spPr>
        <p:txBody>
          <a:bodyPr rot="10800000" wrap="none" anchor="ctr"/>
          <a:lstStyle/>
          <a:p>
            <a:pPr algn="ctr"/>
            <a:r>
              <a:rPr lang="en-US" sz="1200"/>
              <a:t>4.2%</a:t>
            </a:r>
          </a:p>
        </p:txBody>
      </p:sp>
      <p:sp>
        <p:nvSpPr>
          <p:cNvPr id="51296" name="Rectangle 96"/>
          <p:cNvSpPr>
            <a:spLocks noChangeArrowheads="1"/>
          </p:cNvSpPr>
          <p:nvPr/>
        </p:nvSpPr>
        <p:spPr bwMode="auto">
          <a:xfrm rot="10800000">
            <a:off x="2771775" y="5084763"/>
            <a:ext cx="863600" cy="144462"/>
          </a:xfrm>
          <a:prstGeom prst="rect">
            <a:avLst/>
          </a:prstGeom>
          <a:solidFill>
            <a:schemeClr val="accent1"/>
          </a:solidFill>
          <a:ln w="9525">
            <a:solidFill>
              <a:schemeClr val="tx1"/>
            </a:solidFill>
            <a:miter lim="800000"/>
            <a:headEnd/>
            <a:tailEnd/>
          </a:ln>
          <a:effectLst/>
        </p:spPr>
        <p:txBody>
          <a:bodyPr rot="10800000" wrap="none" anchor="ctr"/>
          <a:lstStyle/>
          <a:p>
            <a:pPr algn="ctr"/>
            <a:r>
              <a:rPr lang="en-US" sz="1200"/>
              <a:t>3.7%</a:t>
            </a:r>
          </a:p>
        </p:txBody>
      </p:sp>
      <p:sp>
        <p:nvSpPr>
          <p:cNvPr id="51300" name="Line 100"/>
          <p:cNvSpPr>
            <a:spLocks noChangeShapeType="1"/>
          </p:cNvSpPr>
          <p:nvPr/>
        </p:nvSpPr>
        <p:spPr bwMode="auto">
          <a:xfrm>
            <a:off x="1619250" y="2708275"/>
            <a:ext cx="1152525" cy="0"/>
          </a:xfrm>
          <a:prstGeom prst="line">
            <a:avLst/>
          </a:prstGeom>
          <a:noFill/>
          <a:ln w="9525">
            <a:solidFill>
              <a:schemeClr val="tx1"/>
            </a:solidFill>
            <a:prstDash val="lgDashDot"/>
            <a:round/>
            <a:headEnd/>
            <a:tailEnd/>
          </a:ln>
          <a:effectLst/>
        </p:spPr>
        <p:txBody>
          <a:bodyPr/>
          <a:lstStyle/>
          <a:p>
            <a:endParaRPr lang="en-US"/>
          </a:p>
        </p:txBody>
      </p:sp>
      <p:sp>
        <p:nvSpPr>
          <p:cNvPr id="51301" name="Line 101"/>
          <p:cNvSpPr>
            <a:spLocks noChangeShapeType="1"/>
          </p:cNvSpPr>
          <p:nvPr/>
        </p:nvSpPr>
        <p:spPr bwMode="auto">
          <a:xfrm>
            <a:off x="1692275" y="3933825"/>
            <a:ext cx="1079500" cy="1295400"/>
          </a:xfrm>
          <a:prstGeom prst="line">
            <a:avLst/>
          </a:prstGeom>
          <a:noFill/>
          <a:ln w="9525">
            <a:solidFill>
              <a:schemeClr val="tx1"/>
            </a:solidFill>
            <a:prstDash val="dashDot"/>
            <a:round/>
            <a:headEnd/>
            <a:tailEnd/>
          </a:ln>
          <a:effectLst/>
        </p:spPr>
        <p:txBody>
          <a:bodyPr/>
          <a:lstStyle/>
          <a:p>
            <a:endParaRPr lang="en-US"/>
          </a:p>
        </p:txBody>
      </p:sp>
      <p:sp>
        <p:nvSpPr>
          <p:cNvPr id="51302" name="Text Box 102"/>
          <p:cNvSpPr txBox="1">
            <a:spLocks noChangeArrowheads="1"/>
          </p:cNvSpPr>
          <p:nvPr/>
        </p:nvSpPr>
        <p:spPr bwMode="auto">
          <a:xfrm>
            <a:off x="2855913" y="2311400"/>
            <a:ext cx="731837" cy="274638"/>
          </a:xfrm>
          <a:prstGeom prst="rect">
            <a:avLst/>
          </a:prstGeom>
          <a:noFill/>
          <a:ln w="9525">
            <a:noFill/>
            <a:miter lim="800000"/>
            <a:headEnd/>
            <a:tailEnd/>
          </a:ln>
          <a:effectLst/>
        </p:spPr>
        <p:txBody>
          <a:bodyPr wrap="none">
            <a:spAutoFit/>
          </a:bodyPr>
          <a:lstStyle/>
          <a:p>
            <a:r>
              <a:rPr lang="en-US" sz="1200" b="1" i="1"/>
              <a:t>920 000</a:t>
            </a:r>
          </a:p>
        </p:txBody>
      </p:sp>
      <p:sp>
        <p:nvSpPr>
          <p:cNvPr id="51303" name="Text Box 103"/>
          <p:cNvSpPr txBox="1">
            <a:spLocks noChangeArrowheads="1"/>
          </p:cNvSpPr>
          <p:nvPr/>
        </p:nvSpPr>
        <p:spPr bwMode="auto">
          <a:xfrm>
            <a:off x="376238" y="6473825"/>
            <a:ext cx="2755691" cy="276999"/>
          </a:xfrm>
          <a:prstGeom prst="rect">
            <a:avLst/>
          </a:prstGeom>
          <a:noFill/>
          <a:ln w="9525">
            <a:noFill/>
            <a:miter lim="800000"/>
            <a:headEnd/>
            <a:tailEnd/>
          </a:ln>
          <a:effectLst/>
        </p:spPr>
        <p:txBody>
          <a:bodyPr wrap="none">
            <a:spAutoFit/>
          </a:bodyPr>
          <a:lstStyle/>
          <a:p>
            <a:r>
              <a:rPr lang="en-US" sz="1200" i="1" dirty="0"/>
              <a:t>Source : WIPO, </a:t>
            </a:r>
            <a:r>
              <a:rPr lang="en-US" sz="1200" i="1" dirty="0" smtClean="0"/>
              <a:t>AM Partners </a:t>
            </a:r>
            <a:r>
              <a:rPr lang="en-US" sz="1200" i="1" dirty="0"/>
              <a:t>Analysis</a:t>
            </a:r>
          </a:p>
        </p:txBody>
      </p:sp>
      <p:graphicFrame>
        <p:nvGraphicFramePr>
          <p:cNvPr id="35" name="Diagram 34"/>
          <p:cNvGraphicFramePr/>
          <p:nvPr/>
        </p:nvGraphicFramePr>
        <p:xfrm>
          <a:off x="457200" y="701656"/>
          <a:ext cx="7498080" cy="640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36" name="Group 4"/>
          <p:cNvGrpSpPr>
            <a:grpSpLocks/>
          </p:cNvGrpSpPr>
          <p:nvPr/>
        </p:nvGrpSpPr>
        <p:grpSpPr bwMode="auto">
          <a:xfrm>
            <a:off x="8156600" y="711185"/>
            <a:ext cx="773112" cy="617537"/>
            <a:chOff x="960" y="1088"/>
            <a:chExt cx="4176" cy="2504"/>
          </a:xfrm>
        </p:grpSpPr>
        <p:sp>
          <p:nvSpPr>
            <p:cNvPr id="37" name="Freeform 5"/>
            <p:cNvSpPr>
              <a:spLocks/>
            </p:cNvSpPr>
            <p:nvPr/>
          </p:nvSpPr>
          <p:spPr bwMode="auto">
            <a:xfrm>
              <a:off x="2024" y="1088"/>
              <a:ext cx="2048" cy="752"/>
            </a:xfrm>
            <a:custGeom>
              <a:avLst/>
              <a:gdLst/>
              <a:ahLst/>
              <a:cxnLst>
                <a:cxn ang="0">
                  <a:pos x="0" y="0"/>
                </a:cxn>
                <a:cxn ang="0">
                  <a:pos x="648" y="752"/>
                </a:cxn>
                <a:cxn ang="0">
                  <a:pos x="1392" y="752"/>
                </a:cxn>
                <a:cxn ang="0">
                  <a:pos x="2048" y="0"/>
                </a:cxn>
                <a:cxn ang="0">
                  <a:pos x="0" y="0"/>
                </a:cxn>
              </a:cxnLst>
              <a:rect l="0" t="0" r="r" b="b"/>
              <a:pathLst>
                <a:path w="2048" h="752">
                  <a:moveTo>
                    <a:pt x="0" y="0"/>
                  </a:moveTo>
                  <a:lnTo>
                    <a:pt x="648" y="752"/>
                  </a:lnTo>
                  <a:lnTo>
                    <a:pt x="1392" y="752"/>
                  </a:lnTo>
                  <a:lnTo>
                    <a:pt x="2048" y="0"/>
                  </a:lnTo>
                  <a:lnTo>
                    <a:pt x="0" y="0"/>
                  </a:lnTo>
                  <a:close/>
                </a:path>
              </a:pathLst>
            </a:custGeom>
            <a:solidFill>
              <a:schemeClr val="bg1"/>
            </a:solidFill>
            <a:ln w="12700">
              <a:solidFill>
                <a:srgbClr val="000000"/>
              </a:solidFill>
              <a:prstDash val="solid"/>
              <a:round/>
              <a:headEnd/>
              <a:tailEnd/>
            </a:ln>
          </p:spPr>
          <p:txBody>
            <a:bodyPr/>
            <a:lstStyle/>
            <a:p>
              <a:endParaRPr lang="en-US" dirty="0">
                <a:solidFill>
                  <a:srgbClr val="FF3300"/>
                </a:solidFill>
              </a:endParaRPr>
            </a:p>
          </p:txBody>
        </p:sp>
        <p:sp>
          <p:nvSpPr>
            <p:cNvPr id="38" name="Freeform 6"/>
            <p:cNvSpPr>
              <a:spLocks/>
            </p:cNvSpPr>
            <p:nvPr/>
          </p:nvSpPr>
          <p:spPr bwMode="auto">
            <a:xfrm>
              <a:off x="3480" y="1120"/>
              <a:ext cx="1656" cy="1184"/>
            </a:xfrm>
            <a:custGeom>
              <a:avLst/>
              <a:gdLst/>
              <a:ahLst/>
              <a:cxnLst>
                <a:cxn ang="0">
                  <a:pos x="648" y="0"/>
                </a:cxn>
                <a:cxn ang="0">
                  <a:pos x="1656" y="1184"/>
                </a:cxn>
                <a:cxn ang="0">
                  <a:pos x="352" y="1184"/>
                </a:cxn>
                <a:cxn ang="0">
                  <a:pos x="0" y="752"/>
                </a:cxn>
                <a:cxn ang="0">
                  <a:pos x="648" y="0"/>
                </a:cxn>
              </a:cxnLst>
              <a:rect l="0" t="0" r="r" b="b"/>
              <a:pathLst>
                <a:path w="1656" h="1184">
                  <a:moveTo>
                    <a:pt x="648" y="0"/>
                  </a:moveTo>
                  <a:lnTo>
                    <a:pt x="1656" y="1184"/>
                  </a:lnTo>
                  <a:lnTo>
                    <a:pt x="352" y="1184"/>
                  </a:lnTo>
                  <a:lnTo>
                    <a:pt x="0" y="752"/>
                  </a:lnTo>
                  <a:lnTo>
                    <a:pt x="648" y="0"/>
                  </a:lnTo>
                  <a:close/>
                </a:path>
              </a:pathLst>
            </a:custGeom>
            <a:noFill/>
            <a:ln w="12700">
              <a:solidFill>
                <a:srgbClr val="000000"/>
              </a:solidFill>
              <a:prstDash val="solid"/>
              <a:round/>
              <a:headEnd/>
              <a:tailEnd/>
            </a:ln>
          </p:spPr>
          <p:txBody>
            <a:bodyPr/>
            <a:lstStyle/>
            <a:p>
              <a:endParaRPr lang="en-US"/>
            </a:p>
          </p:txBody>
        </p:sp>
        <p:sp>
          <p:nvSpPr>
            <p:cNvPr id="39" name="Freeform 7"/>
            <p:cNvSpPr>
              <a:spLocks/>
            </p:cNvSpPr>
            <p:nvPr/>
          </p:nvSpPr>
          <p:spPr bwMode="auto">
            <a:xfrm>
              <a:off x="2024" y="2840"/>
              <a:ext cx="2048" cy="752"/>
            </a:xfrm>
            <a:custGeom>
              <a:avLst/>
              <a:gdLst/>
              <a:ahLst/>
              <a:cxnLst>
                <a:cxn ang="0">
                  <a:pos x="0" y="752"/>
                </a:cxn>
                <a:cxn ang="0">
                  <a:pos x="648" y="0"/>
                </a:cxn>
                <a:cxn ang="0">
                  <a:pos x="1392" y="0"/>
                </a:cxn>
                <a:cxn ang="0">
                  <a:pos x="2048" y="752"/>
                </a:cxn>
                <a:cxn ang="0">
                  <a:pos x="0" y="752"/>
                </a:cxn>
              </a:cxnLst>
              <a:rect l="0" t="0" r="r" b="b"/>
              <a:pathLst>
                <a:path w="2048" h="752">
                  <a:moveTo>
                    <a:pt x="0" y="752"/>
                  </a:moveTo>
                  <a:lnTo>
                    <a:pt x="648" y="0"/>
                  </a:lnTo>
                  <a:lnTo>
                    <a:pt x="1392" y="0"/>
                  </a:lnTo>
                  <a:lnTo>
                    <a:pt x="2048" y="752"/>
                  </a:lnTo>
                  <a:lnTo>
                    <a:pt x="0" y="752"/>
                  </a:lnTo>
                  <a:close/>
                </a:path>
              </a:pathLst>
            </a:custGeom>
            <a:noFill/>
            <a:ln w="12700">
              <a:solidFill>
                <a:srgbClr val="000000"/>
              </a:solidFill>
              <a:prstDash val="solid"/>
              <a:round/>
              <a:headEnd/>
              <a:tailEnd/>
            </a:ln>
          </p:spPr>
          <p:txBody>
            <a:bodyPr/>
            <a:lstStyle/>
            <a:p>
              <a:endParaRPr lang="en-US"/>
            </a:p>
          </p:txBody>
        </p:sp>
        <p:sp>
          <p:nvSpPr>
            <p:cNvPr id="40" name="Freeform 8"/>
            <p:cNvSpPr>
              <a:spLocks/>
            </p:cNvSpPr>
            <p:nvPr/>
          </p:nvSpPr>
          <p:spPr bwMode="auto">
            <a:xfrm>
              <a:off x="960" y="1120"/>
              <a:ext cx="1656" cy="1184"/>
            </a:xfrm>
            <a:custGeom>
              <a:avLst/>
              <a:gdLst/>
              <a:ahLst/>
              <a:cxnLst>
                <a:cxn ang="0">
                  <a:pos x="1008" y="0"/>
                </a:cxn>
                <a:cxn ang="0">
                  <a:pos x="0" y="1184"/>
                </a:cxn>
                <a:cxn ang="0">
                  <a:pos x="1296" y="1184"/>
                </a:cxn>
                <a:cxn ang="0">
                  <a:pos x="1656" y="752"/>
                </a:cxn>
                <a:cxn ang="0">
                  <a:pos x="1008" y="0"/>
                </a:cxn>
              </a:cxnLst>
              <a:rect l="0" t="0" r="r" b="b"/>
              <a:pathLst>
                <a:path w="1656" h="1184">
                  <a:moveTo>
                    <a:pt x="1008" y="0"/>
                  </a:moveTo>
                  <a:lnTo>
                    <a:pt x="0" y="1184"/>
                  </a:lnTo>
                  <a:lnTo>
                    <a:pt x="1296" y="1184"/>
                  </a:lnTo>
                  <a:lnTo>
                    <a:pt x="1656" y="752"/>
                  </a:lnTo>
                  <a:lnTo>
                    <a:pt x="1008" y="0"/>
                  </a:lnTo>
                  <a:close/>
                </a:path>
              </a:pathLst>
            </a:custGeom>
            <a:solidFill>
              <a:schemeClr val="tx1">
                <a:lumMod val="75000"/>
                <a:lumOff val="25000"/>
              </a:schemeClr>
            </a:solidFill>
            <a:ln w="12700">
              <a:solidFill>
                <a:srgbClr val="000000"/>
              </a:solidFill>
              <a:prstDash val="solid"/>
              <a:round/>
              <a:headEnd/>
              <a:tailEnd/>
            </a:ln>
          </p:spPr>
          <p:txBody>
            <a:bodyPr/>
            <a:lstStyle/>
            <a:p>
              <a:endParaRPr lang="en-US"/>
            </a:p>
          </p:txBody>
        </p:sp>
        <p:sp>
          <p:nvSpPr>
            <p:cNvPr id="41" name="Freeform 9"/>
            <p:cNvSpPr>
              <a:spLocks/>
            </p:cNvSpPr>
            <p:nvPr/>
          </p:nvSpPr>
          <p:spPr bwMode="auto">
            <a:xfrm>
              <a:off x="3480" y="2376"/>
              <a:ext cx="1656" cy="1184"/>
            </a:xfrm>
            <a:custGeom>
              <a:avLst/>
              <a:gdLst/>
              <a:ahLst/>
              <a:cxnLst>
                <a:cxn ang="0">
                  <a:pos x="648" y="1184"/>
                </a:cxn>
                <a:cxn ang="0">
                  <a:pos x="1656" y="0"/>
                </a:cxn>
                <a:cxn ang="0">
                  <a:pos x="352" y="0"/>
                </a:cxn>
                <a:cxn ang="0">
                  <a:pos x="0" y="432"/>
                </a:cxn>
                <a:cxn ang="0">
                  <a:pos x="648" y="1184"/>
                </a:cxn>
              </a:cxnLst>
              <a:rect l="0" t="0" r="r" b="b"/>
              <a:pathLst>
                <a:path w="1656" h="1184">
                  <a:moveTo>
                    <a:pt x="648" y="1184"/>
                  </a:moveTo>
                  <a:lnTo>
                    <a:pt x="1656" y="0"/>
                  </a:lnTo>
                  <a:lnTo>
                    <a:pt x="352" y="0"/>
                  </a:lnTo>
                  <a:lnTo>
                    <a:pt x="0" y="432"/>
                  </a:lnTo>
                  <a:lnTo>
                    <a:pt x="648" y="1184"/>
                  </a:lnTo>
                  <a:close/>
                </a:path>
              </a:pathLst>
            </a:custGeom>
            <a:noFill/>
            <a:ln w="12700">
              <a:solidFill>
                <a:srgbClr val="000000"/>
              </a:solidFill>
              <a:prstDash val="solid"/>
              <a:round/>
              <a:headEnd/>
              <a:tailEnd/>
            </a:ln>
          </p:spPr>
          <p:txBody>
            <a:bodyPr/>
            <a:lstStyle/>
            <a:p>
              <a:endParaRPr lang="en-US"/>
            </a:p>
          </p:txBody>
        </p:sp>
        <p:sp>
          <p:nvSpPr>
            <p:cNvPr id="42" name="Freeform 10"/>
            <p:cNvSpPr>
              <a:spLocks/>
            </p:cNvSpPr>
            <p:nvPr/>
          </p:nvSpPr>
          <p:spPr bwMode="auto">
            <a:xfrm>
              <a:off x="960" y="2376"/>
              <a:ext cx="1656" cy="1184"/>
            </a:xfrm>
            <a:custGeom>
              <a:avLst/>
              <a:gdLst/>
              <a:ahLst/>
              <a:cxnLst>
                <a:cxn ang="0">
                  <a:pos x="1008" y="1184"/>
                </a:cxn>
                <a:cxn ang="0">
                  <a:pos x="0" y="0"/>
                </a:cxn>
                <a:cxn ang="0">
                  <a:pos x="1296" y="0"/>
                </a:cxn>
                <a:cxn ang="0">
                  <a:pos x="1656" y="432"/>
                </a:cxn>
                <a:cxn ang="0">
                  <a:pos x="1008" y="1184"/>
                </a:cxn>
              </a:cxnLst>
              <a:rect l="0" t="0" r="r" b="b"/>
              <a:pathLst>
                <a:path w="1656" h="1184">
                  <a:moveTo>
                    <a:pt x="1008" y="1184"/>
                  </a:moveTo>
                  <a:lnTo>
                    <a:pt x="0" y="0"/>
                  </a:lnTo>
                  <a:lnTo>
                    <a:pt x="1296" y="0"/>
                  </a:lnTo>
                  <a:lnTo>
                    <a:pt x="1656" y="432"/>
                  </a:lnTo>
                  <a:lnTo>
                    <a:pt x="1008" y="1184"/>
                  </a:lnTo>
                  <a:close/>
                </a:path>
              </a:pathLst>
            </a:custGeom>
            <a:noFill/>
            <a:ln w="12700">
              <a:solidFill>
                <a:srgbClr val="000000"/>
              </a:solidFill>
              <a:prstDash val="solid"/>
              <a:round/>
              <a:headEnd/>
              <a:tailEnd/>
            </a:ln>
          </p:spPr>
          <p:txBody>
            <a:bodyPr/>
            <a:lstStyle/>
            <a:p>
              <a:endParaRPr lang="en-US"/>
            </a:p>
          </p:txBody>
        </p:sp>
      </p:grpSp>
      <p:sp>
        <p:nvSpPr>
          <p:cNvPr id="44" name="Text Box 75"/>
          <p:cNvSpPr txBox="1">
            <a:spLocks noChangeArrowheads="1"/>
          </p:cNvSpPr>
          <p:nvPr/>
        </p:nvSpPr>
        <p:spPr bwMode="auto">
          <a:xfrm>
            <a:off x="642910" y="5348305"/>
            <a:ext cx="3344634" cy="461665"/>
          </a:xfrm>
          <a:prstGeom prst="rect">
            <a:avLst/>
          </a:prstGeom>
          <a:noFill/>
          <a:ln w="9525">
            <a:noFill/>
            <a:miter lim="800000"/>
            <a:headEnd/>
            <a:tailEnd/>
          </a:ln>
          <a:effectLst/>
        </p:spPr>
        <p:txBody>
          <a:bodyPr wrap="none">
            <a:spAutoFit/>
          </a:bodyPr>
          <a:lstStyle/>
          <a:p>
            <a:pPr algn="ctr">
              <a:buFontTx/>
              <a:buChar char="-"/>
            </a:pPr>
            <a:r>
              <a:rPr lang="en-US" sz="1200" b="1" i="1" dirty="0" smtClean="0"/>
              <a:t> Total </a:t>
            </a:r>
            <a:r>
              <a:rPr lang="en-US" sz="1200" b="1" i="1" dirty="0"/>
              <a:t>number of patents filed </a:t>
            </a:r>
            <a:endParaRPr lang="en-US" sz="1200" b="1" i="1" dirty="0" smtClean="0"/>
          </a:p>
          <a:p>
            <a:pPr algn="ctr">
              <a:buFontTx/>
              <a:buChar char="-"/>
            </a:pPr>
            <a:r>
              <a:rPr lang="en-US" sz="1200" b="1" i="1" dirty="0" smtClean="0"/>
              <a:t>by </a:t>
            </a:r>
            <a:r>
              <a:rPr lang="en-US" sz="1200" b="1" i="1" dirty="0"/>
              <a:t>field of technology in 2007 </a:t>
            </a:r>
            <a:r>
              <a:rPr lang="en-US" sz="1200" b="1" i="1" dirty="0" smtClean="0"/>
              <a:t>Worldwide –</a:t>
            </a:r>
            <a:endParaRPr lang="en-US" sz="1200" b="1" i="1" dirty="0"/>
          </a:p>
        </p:txBody>
      </p:sp>
      <p:sp>
        <p:nvSpPr>
          <p:cNvPr id="46" name="Slide Number Placeholder 45"/>
          <p:cNvSpPr>
            <a:spLocks noGrp="1"/>
          </p:cNvSpPr>
          <p:nvPr>
            <p:ph type="sldNum" sz="quarter" idx="12"/>
          </p:nvPr>
        </p:nvSpPr>
        <p:spPr/>
        <p:txBody>
          <a:bodyPr/>
          <a:lstStyle/>
          <a:p>
            <a:fld id="{CDBA381E-2A68-41AD-AB5E-24019C194F43}" type="slidenum">
              <a:rPr lang="en-US" smtClean="0"/>
              <a:pPr/>
              <a:t>27</a:t>
            </a:fld>
            <a:endParaRPr lang="en-US"/>
          </a:p>
        </p:txBody>
      </p:sp>
      <p:sp>
        <p:nvSpPr>
          <p:cNvPr id="43" name="Slide Number Placeholder 21"/>
          <p:cNvSpPr txBox="1">
            <a:spLocks/>
          </p:cNvSpPr>
          <p:nvPr/>
        </p:nvSpPr>
        <p:spPr>
          <a:xfrm>
            <a:off x="8174736" y="2272"/>
            <a:ext cx="762000" cy="365760"/>
          </a:xfrm>
          <a:prstGeom prst="rect">
            <a:avLst/>
          </a:prstGeom>
        </p:spPr>
        <p:txBody>
          <a:bodyPr vert="horz" anchor="b"/>
          <a:lstStyle/>
          <a:p>
            <a:pPr marL="0" marR="0" lvl="0" indent="0" algn="r" defTabSz="914400" rtl="0" eaLnBrk="1" fontAlgn="base" latinLnBrk="0" hangingPunct="1">
              <a:lnSpc>
                <a:spcPct val="100000"/>
              </a:lnSpc>
              <a:spcBef>
                <a:spcPct val="0"/>
              </a:spcBef>
              <a:spcAft>
                <a:spcPct val="0"/>
              </a:spcAft>
              <a:buClrTx/>
              <a:buSzTx/>
              <a:buFontTx/>
              <a:buNone/>
              <a:tabLst/>
              <a:defRPr/>
            </a:pPr>
            <a:fld id="{0DCB9EF9-F072-4F9E-9A3D-18A23E5BECAB}" type="slidenum">
              <a:rPr kumimoji="0" lang="en-US" sz="1800" b="0" i="0" u="none" strike="noStrike" kern="1200" cap="none" spc="0" normalizeH="0" baseline="0" noProof="0" smtClean="0">
                <a:ln>
                  <a:noFill/>
                </a:ln>
                <a:solidFill>
                  <a:srgbClr val="FFFFFF"/>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sz="1800" b="0" i="0" u="none" strike="noStrike" kern="1200" cap="none" spc="0" normalizeH="0" baseline="0" noProof="0" dirty="0">
              <a:ln>
                <a:noFill/>
              </a:ln>
              <a:solidFill>
                <a:srgbClr val="FFFFFF"/>
              </a:solidFill>
              <a:effectLst/>
              <a:uLnTx/>
              <a:uFillTx/>
              <a:latin typeface="Arial" charset="0"/>
              <a:ea typeface="+mn-ea"/>
              <a:cs typeface="+mn-c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82" name="Text Box 14"/>
          <p:cNvSpPr txBox="1">
            <a:spLocks noChangeArrowheads="1"/>
          </p:cNvSpPr>
          <p:nvPr/>
        </p:nvSpPr>
        <p:spPr bwMode="auto">
          <a:xfrm>
            <a:off x="615873" y="1643050"/>
            <a:ext cx="5242011" cy="584775"/>
          </a:xfrm>
          <a:prstGeom prst="rect">
            <a:avLst/>
          </a:prstGeom>
          <a:noFill/>
          <a:ln w="9525">
            <a:noFill/>
            <a:miter lim="800000"/>
            <a:headEnd/>
            <a:tailEnd/>
          </a:ln>
          <a:effectLst/>
        </p:spPr>
        <p:txBody>
          <a:bodyPr wrap="none">
            <a:spAutoFit/>
          </a:bodyPr>
          <a:lstStyle/>
          <a:p>
            <a:pPr algn="ctr"/>
            <a:r>
              <a:rPr lang="en-US" sz="1600" b="1" i="1" dirty="0"/>
              <a:t>CAGR of </a:t>
            </a:r>
            <a:r>
              <a:rPr lang="en-US" sz="1600" b="1" i="1" dirty="0" err="1" smtClean="0"/>
              <a:t>nbr</a:t>
            </a:r>
            <a:r>
              <a:rPr lang="en-US" sz="1600" b="1" i="1" dirty="0" smtClean="0"/>
              <a:t>. of </a:t>
            </a:r>
            <a:r>
              <a:rPr lang="en-US" sz="1600" b="1" i="1" dirty="0"/>
              <a:t>patents filed </a:t>
            </a:r>
            <a:r>
              <a:rPr lang="en-US" sz="1600" b="1" i="1" dirty="0" smtClean="0"/>
              <a:t>by </a:t>
            </a:r>
            <a:r>
              <a:rPr lang="en-US" sz="1600" b="1" i="1" dirty="0"/>
              <a:t>field of </a:t>
            </a:r>
            <a:r>
              <a:rPr lang="en-US" sz="1600" b="1" i="1" dirty="0" smtClean="0"/>
              <a:t>technology</a:t>
            </a:r>
          </a:p>
          <a:p>
            <a:pPr algn="ctr">
              <a:buFontTx/>
              <a:buChar char="-"/>
            </a:pPr>
            <a:r>
              <a:rPr lang="en-US" sz="1600" b="1" i="1" dirty="0" smtClean="0"/>
              <a:t>between 2000-2007 </a:t>
            </a:r>
            <a:r>
              <a:rPr lang="en-US" sz="1600" b="1" i="1" dirty="0" err="1"/>
              <a:t>Wwide</a:t>
            </a:r>
            <a:r>
              <a:rPr lang="en-US" sz="1600" b="1" i="1" dirty="0"/>
              <a:t> </a:t>
            </a:r>
            <a:r>
              <a:rPr lang="en-US" sz="1600" b="1" i="1" dirty="0" smtClean="0"/>
              <a:t>–</a:t>
            </a:r>
            <a:endParaRPr lang="en-US" sz="1600" b="1" i="1" dirty="0"/>
          </a:p>
        </p:txBody>
      </p:sp>
      <p:sp>
        <p:nvSpPr>
          <p:cNvPr id="58383" name="AutoShape 15"/>
          <p:cNvSpPr>
            <a:spLocks noChangeArrowheads="1"/>
          </p:cNvSpPr>
          <p:nvPr/>
        </p:nvSpPr>
        <p:spPr bwMode="auto">
          <a:xfrm rot="5400000">
            <a:off x="5057789" y="3768725"/>
            <a:ext cx="2663825" cy="288925"/>
          </a:xfrm>
          <a:prstGeom prst="triangle">
            <a:avLst>
              <a:gd name="adj" fmla="val 50000"/>
            </a:avLst>
          </a:prstGeom>
          <a:solidFill>
            <a:srgbClr val="969696"/>
          </a:solidFill>
          <a:ln w="9525">
            <a:solidFill>
              <a:schemeClr val="tx1"/>
            </a:solidFill>
            <a:miter lim="800000"/>
            <a:headEnd/>
            <a:tailEnd/>
          </a:ln>
          <a:effectLst/>
        </p:spPr>
        <p:txBody>
          <a:bodyPr wrap="none" anchor="ctr"/>
          <a:lstStyle/>
          <a:p>
            <a:endParaRPr lang="en-US"/>
          </a:p>
        </p:txBody>
      </p:sp>
      <p:sp>
        <p:nvSpPr>
          <p:cNvPr id="58384" name="Text Box 16"/>
          <p:cNvSpPr txBox="1">
            <a:spLocks noChangeArrowheads="1"/>
          </p:cNvSpPr>
          <p:nvPr/>
        </p:nvSpPr>
        <p:spPr bwMode="auto">
          <a:xfrm>
            <a:off x="6694488" y="2565400"/>
            <a:ext cx="2087562" cy="2800767"/>
          </a:xfrm>
          <a:prstGeom prst="rect">
            <a:avLst/>
          </a:prstGeom>
          <a:noFill/>
          <a:ln w="9525">
            <a:noFill/>
            <a:miter lim="800000"/>
            <a:headEnd/>
            <a:tailEnd/>
          </a:ln>
          <a:effectLst/>
        </p:spPr>
        <p:txBody>
          <a:bodyPr>
            <a:spAutoFit/>
          </a:bodyPr>
          <a:lstStyle/>
          <a:p>
            <a:pPr marL="342900" indent="-342900"/>
            <a:r>
              <a:rPr lang="en-US" sz="1600" b="1" dirty="0"/>
              <a:t>	TOP FIVE FASTEST GROWING </a:t>
            </a:r>
            <a:r>
              <a:rPr lang="en-US" sz="1600" b="1" dirty="0" smtClean="0"/>
              <a:t>SECTORS:</a:t>
            </a:r>
            <a:endParaRPr lang="en-US" sz="1600" b="1" dirty="0"/>
          </a:p>
          <a:p>
            <a:pPr marL="342900" indent="-342900"/>
            <a:endParaRPr lang="en-US" sz="1600" b="1" dirty="0"/>
          </a:p>
          <a:p>
            <a:pPr marL="342900" indent="-342900">
              <a:buFontTx/>
              <a:buAutoNum type="arabicPeriod"/>
            </a:pPr>
            <a:r>
              <a:rPr lang="en-US" sz="1600" dirty="0"/>
              <a:t>NanoTech</a:t>
            </a:r>
          </a:p>
          <a:p>
            <a:pPr marL="342900" indent="-342900">
              <a:buFontTx/>
              <a:buAutoNum type="arabicPeriod"/>
            </a:pPr>
            <a:r>
              <a:rPr lang="en-US" sz="1600" dirty="0"/>
              <a:t>Digital Com</a:t>
            </a:r>
          </a:p>
          <a:p>
            <a:pPr marL="342900" indent="-342900">
              <a:buFontTx/>
              <a:buAutoNum type="arabicPeriod"/>
            </a:pPr>
            <a:r>
              <a:rPr lang="en-US" sz="1600" dirty="0"/>
              <a:t>Computer</a:t>
            </a:r>
          </a:p>
          <a:p>
            <a:pPr marL="342900" indent="-342900">
              <a:buFontTx/>
              <a:buAutoNum type="arabicPeriod"/>
            </a:pPr>
            <a:r>
              <a:rPr lang="en-US" sz="1600" dirty="0"/>
              <a:t>Semiconductors</a:t>
            </a:r>
          </a:p>
          <a:p>
            <a:pPr marL="342900" indent="-342900">
              <a:buFontTx/>
              <a:buAutoNum type="arabicPeriod"/>
            </a:pPr>
            <a:r>
              <a:rPr lang="en-US" sz="1600" dirty="0"/>
              <a:t>Food Industry</a:t>
            </a:r>
          </a:p>
          <a:p>
            <a:pPr marL="342900" indent="-342900">
              <a:buFontTx/>
              <a:buAutoNum type="arabicPeriod"/>
            </a:pPr>
            <a:endParaRPr lang="en-US" sz="1600" dirty="0"/>
          </a:p>
        </p:txBody>
      </p:sp>
      <p:graphicFrame>
        <p:nvGraphicFramePr>
          <p:cNvPr id="16" name="Diagram 15"/>
          <p:cNvGraphicFramePr/>
          <p:nvPr/>
        </p:nvGraphicFramePr>
        <p:xfrm>
          <a:off x="457200" y="701656"/>
          <a:ext cx="7498080" cy="640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7" name="Group 4"/>
          <p:cNvGrpSpPr>
            <a:grpSpLocks/>
          </p:cNvGrpSpPr>
          <p:nvPr/>
        </p:nvGrpSpPr>
        <p:grpSpPr bwMode="auto">
          <a:xfrm>
            <a:off x="8156600" y="711185"/>
            <a:ext cx="773112" cy="617537"/>
            <a:chOff x="960" y="1088"/>
            <a:chExt cx="4176" cy="2504"/>
          </a:xfrm>
        </p:grpSpPr>
        <p:sp>
          <p:nvSpPr>
            <p:cNvPr id="18" name="Freeform 5"/>
            <p:cNvSpPr>
              <a:spLocks/>
            </p:cNvSpPr>
            <p:nvPr/>
          </p:nvSpPr>
          <p:spPr bwMode="auto">
            <a:xfrm>
              <a:off x="2024" y="1088"/>
              <a:ext cx="2048" cy="752"/>
            </a:xfrm>
            <a:custGeom>
              <a:avLst/>
              <a:gdLst/>
              <a:ahLst/>
              <a:cxnLst>
                <a:cxn ang="0">
                  <a:pos x="0" y="0"/>
                </a:cxn>
                <a:cxn ang="0">
                  <a:pos x="648" y="752"/>
                </a:cxn>
                <a:cxn ang="0">
                  <a:pos x="1392" y="752"/>
                </a:cxn>
                <a:cxn ang="0">
                  <a:pos x="2048" y="0"/>
                </a:cxn>
                <a:cxn ang="0">
                  <a:pos x="0" y="0"/>
                </a:cxn>
              </a:cxnLst>
              <a:rect l="0" t="0" r="r" b="b"/>
              <a:pathLst>
                <a:path w="2048" h="752">
                  <a:moveTo>
                    <a:pt x="0" y="0"/>
                  </a:moveTo>
                  <a:lnTo>
                    <a:pt x="648" y="752"/>
                  </a:lnTo>
                  <a:lnTo>
                    <a:pt x="1392" y="752"/>
                  </a:lnTo>
                  <a:lnTo>
                    <a:pt x="2048" y="0"/>
                  </a:lnTo>
                  <a:lnTo>
                    <a:pt x="0" y="0"/>
                  </a:lnTo>
                  <a:close/>
                </a:path>
              </a:pathLst>
            </a:custGeom>
            <a:solidFill>
              <a:schemeClr val="bg1"/>
            </a:solidFill>
            <a:ln w="12700">
              <a:solidFill>
                <a:srgbClr val="000000"/>
              </a:solidFill>
              <a:prstDash val="solid"/>
              <a:round/>
              <a:headEnd/>
              <a:tailEnd/>
            </a:ln>
          </p:spPr>
          <p:txBody>
            <a:bodyPr/>
            <a:lstStyle/>
            <a:p>
              <a:endParaRPr lang="en-US" dirty="0">
                <a:solidFill>
                  <a:srgbClr val="FF3300"/>
                </a:solidFill>
              </a:endParaRPr>
            </a:p>
          </p:txBody>
        </p:sp>
        <p:sp>
          <p:nvSpPr>
            <p:cNvPr id="19" name="Freeform 6"/>
            <p:cNvSpPr>
              <a:spLocks/>
            </p:cNvSpPr>
            <p:nvPr/>
          </p:nvSpPr>
          <p:spPr bwMode="auto">
            <a:xfrm>
              <a:off x="3480" y="1120"/>
              <a:ext cx="1656" cy="1184"/>
            </a:xfrm>
            <a:custGeom>
              <a:avLst/>
              <a:gdLst/>
              <a:ahLst/>
              <a:cxnLst>
                <a:cxn ang="0">
                  <a:pos x="648" y="0"/>
                </a:cxn>
                <a:cxn ang="0">
                  <a:pos x="1656" y="1184"/>
                </a:cxn>
                <a:cxn ang="0">
                  <a:pos x="352" y="1184"/>
                </a:cxn>
                <a:cxn ang="0">
                  <a:pos x="0" y="752"/>
                </a:cxn>
                <a:cxn ang="0">
                  <a:pos x="648" y="0"/>
                </a:cxn>
              </a:cxnLst>
              <a:rect l="0" t="0" r="r" b="b"/>
              <a:pathLst>
                <a:path w="1656" h="1184">
                  <a:moveTo>
                    <a:pt x="648" y="0"/>
                  </a:moveTo>
                  <a:lnTo>
                    <a:pt x="1656" y="1184"/>
                  </a:lnTo>
                  <a:lnTo>
                    <a:pt x="352" y="1184"/>
                  </a:lnTo>
                  <a:lnTo>
                    <a:pt x="0" y="752"/>
                  </a:lnTo>
                  <a:lnTo>
                    <a:pt x="648" y="0"/>
                  </a:lnTo>
                  <a:close/>
                </a:path>
              </a:pathLst>
            </a:custGeom>
            <a:noFill/>
            <a:ln w="12700">
              <a:solidFill>
                <a:srgbClr val="000000"/>
              </a:solidFill>
              <a:prstDash val="solid"/>
              <a:round/>
              <a:headEnd/>
              <a:tailEnd/>
            </a:ln>
          </p:spPr>
          <p:txBody>
            <a:bodyPr/>
            <a:lstStyle/>
            <a:p>
              <a:endParaRPr lang="en-US"/>
            </a:p>
          </p:txBody>
        </p:sp>
        <p:sp>
          <p:nvSpPr>
            <p:cNvPr id="20" name="Freeform 7"/>
            <p:cNvSpPr>
              <a:spLocks/>
            </p:cNvSpPr>
            <p:nvPr/>
          </p:nvSpPr>
          <p:spPr bwMode="auto">
            <a:xfrm>
              <a:off x="2024" y="2840"/>
              <a:ext cx="2048" cy="752"/>
            </a:xfrm>
            <a:custGeom>
              <a:avLst/>
              <a:gdLst/>
              <a:ahLst/>
              <a:cxnLst>
                <a:cxn ang="0">
                  <a:pos x="0" y="752"/>
                </a:cxn>
                <a:cxn ang="0">
                  <a:pos x="648" y="0"/>
                </a:cxn>
                <a:cxn ang="0">
                  <a:pos x="1392" y="0"/>
                </a:cxn>
                <a:cxn ang="0">
                  <a:pos x="2048" y="752"/>
                </a:cxn>
                <a:cxn ang="0">
                  <a:pos x="0" y="752"/>
                </a:cxn>
              </a:cxnLst>
              <a:rect l="0" t="0" r="r" b="b"/>
              <a:pathLst>
                <a:path w="2048" h="752">
                  <a:moveTo>
                    <a:pt x="0" y="752"/>
                  </a:moveTo>
                  <a:lnTo>
                    <a:pt x="648" y="0"/>
                  </a:lnTo>
                  <a:lnTo>
                    <a:pt x="1392" y="0"/>
                  </a:lnTo>
                  <a:lnTo>
                    <a:pt x="2048" y="752"/>
                  </a:lnTo>
                  <a:lnTo>
                    <a:pt x="0" y="752"/>
                  </a:lnTo>
                  <a:close/>
                </a:path>
              </a:pathLst>
            </a:custGeom>
            <a:noFill/>
            <a:ln w="12700">
              <a:solidFill>
                <a:srgbClr val="000000"/>
              </a:solidFill>
              <a:prstDash val="solid"/>
              <a:round/>
              <a:headEnd/>
              <a:tailEnd/>
            </a:ln>
          </p:spPr>
          <p:txBody>
            <a:bodyPr/>
            <a:lstStyle/>
            <a:p>
              <a:endParaRPr lang="en-US"/>
            </a:p>
          </p:txBody>
        </p:sp>
        <p:sp>
          <p:nvSpPr>
            <p:cNvPr id="21" name="Freeform 8"/>
            <p:cNvSpPr>
              <a:spLocks/>
            </p:cNvSpPr>
            <p:nvPr/>
          </p:nvSpPr>
          <p:spPr bwMode="auto">
            <a:xfrm>
              <a:off x="960" y="1120"/>
              <a:ext cx="1656" cy="1184"/>
            </a:xfrm>
            <a:custGeom>
              <a:avLst/>
              <a:gdLst/>
              <a:ahLst/>
              <a:cxnLst>
                <a:cxn ang="0">
                  <a:pos x="1008" y="0"/>
                </a:cxn>
                <a:cxn ang="0">
                  <a:pos x="0" y="1184"/>
                </a:cxn>
                <a:cxn ang="0">
                  <a:pos x="1296" y="1184"/>
                </a:cxn>
                <a:cxn ang="0">
                  <a:pos x="1656" y="752"/>
                </a:cxn>
                <a:cxn ang="0">
                  <a:pos x="1008" y="0"/>
                </a:cxn>
              </a:cxnLst>
              <a:rect l="0" t="0" r="r" b="b"/>
              <a:pathLst>
                <a:path w="1656" h="1184">
                  <a:moveTo>
                    <a:pt x="1008" y="0"/>
                  </a:moveTo>
                  <a:lnTo>
                    <a:pt x="0" y="1184"/>
                  </a:lnTo>
                  <a:lnTo>
                    <a:pt x="1296" y="1184"/>
                  </a:lnTo>
                  <a:lnTo>
                    <a:pt x="1656" y="752"/>
                  </a:lnTo>
                  <a:lnTo>
                    <a:pt x="1008" y="0"/>
                  </a:lnTo>
                  <a:close/>
                </a:path>
              </a:pathLst>
            </a:custGeom>
            <a:solidFill>
              <a:schemeClr val="tx1">
                <a:lumMod val="75000"/>
                <a:lumOff val="25000"/>
              </a:schemeClr>
            </a:solidFill>
            <a:ln w="12700">
              <a:solidFill>
                <a:srgbClr val="000000"/>
              </a:solidFill>
              <a:prstDash val="solid"/>
              <a:round/>
              <a:headEnd/>
              <a:tailEnd/>
            </a:ln>
          </p:spPr>
          <p:txBody>
            <a:bodyPr/>
            <a:lstStyle/>
            <a:p>
              <a:endParaRPr lang="en-US"/>
            </a:p>
          </p:txBody>
        </p:sp>
        <p:sp>
          <p:nvSpPr>
            <p:cNvPr id="22" name="Freeform 9"/>
            <p:cNvSpPr>
              <a:spLocks/>
            </p:cNvSpPr>
            <p:nvPr/>
          </p:nvSpPr>
          <p:spPr bwMode="auto">
            <a:xfrm>
              <a:off x="3480" y="2376"/>
              <a:ext cx="1656" cy="1184"/>
            </a:xfrm>
            <a:custGeom>
              <a:avLst/>
              <a:gdLst/>
              <a:ahLst/>
              <a:cxnLst>
                <a:cxn ang="0">
                  <a:pos x="648" y="1184"/>
                </a:cxn>
                <a:cxn ang="0">
                  <a:pos x="1656" y="0"/>
                </a:cxn>
                <a:cxn ang="0">
                  <a:pos x="352" y="0"/>
                </a:cxn>
                <a:cxn ang="0">
                  <a:pos x="0" y="432"/>
                </a:cxn>
                <a:cxn ang="0">
                  <a:pos x="648" y="1184"/>
                </a:cxn>
              </a:cxnLst>
              <a:rect l="0" t="0" r="r" b="b"/>
              <a:pathLst>
                <a:path w="1656" h="1184">
                  <a:moveTo>
                    <a:pt x="648" y="1184"/>
                  </a:moveTo>
                  <a:lnTo>
                    <a:pt x="1656" y="0"/>
                  </a:lnTo>
                  <a:lnTo>
                    <a:pt x="352" y="0"/>
                  </a:lnTo>
                  <a:lnTo>
                    <a:pt x="0" y="432"/>
                  </a:lnTo>
                  <a:lnTo>
                    <a:pt x="648" y="1184"/>
                  </a:lnTo>
                  <a:close/>
                </a:path>
              </a:pathLst>
            </a:custGeom>
            <a:noFill/>
            <a:ln w="12700">
              <a:solidFill>
                <a:srgbClr val="000000"/>
              </a:solidFill>
              <a:prstDash val="solid"/>
              <a:round/>
              <a:headEnd/>
              <a:tailEnd/>
            </a:ln>
          </p:spPr>
          <p:txBody>
            <a:bodyPr/>
            <a:lstStyle/>
            <a:p>
              <a:endParaRPr lang="en-US"/>
            </a:p>
          </p:txBody>
        </p:sp>
        <p:sp>
          <p:nvSpPr>
            <p:cNvPr id="23" name="Freeform 10"/>
            <p:cNvSpPr>
              <a:spLocks/>
            </p:cNvSpPr>
            <p:nvPr/>
          </p:nvSpPr>
          <p:spPr bwMode="auto">
            <a:xfrm>
              <a:off x="960" y="2376"/>
              <a:ext cx="1656" cy="1184"/>
            </a:xfrm>
            <a:custGeom>
              <a:avLst/>
              <a:gdLst/>
              <a:ahLst/>
              <a:cxnLst>
                <a:cxn ang="0">
                  <a:pos x="1008" y="1184"/>
                </a:cxn>
                <a:cxn ang="0">
                  <a:pos x="0" y="0"/>
                </a:cxn>
                <a:cxn ang="0">
                  <a:pos x="1296" y="0"/>
                </a:cxn>
                <a:cxn ang="0">
                  <a:pos x="1656" y="432"/>
                </a:cxn>
                <a:cxn ang="0">
                  <a:pos x="1008" y="1184"/>
                </a:cxn>
              </a:cxnLst>
              <a:rect l="0" t="0" r="r" b="b"/>
              <a:pathLst>
                <a:path w="1656" h="1184">
                  <a:moveTo>
                    <a:pt x="1008" y="1184"/>
                  </a:moveTo>
                  <a:lnTo>
                    <a:pt x="0" y="0"/>
                  </a:lnTo>
                  <a:lnTo>
                    <a:pt x="1296" y="0"/>
                  </a:lnTo>
                  <a:lnTo>
                    <a:pt x="1656" y="432"/>
                  </a:lnTo>
                  <a:lnTo>
                    <a:pt x="1008" y="1184"/>
                  </a:lnTo>
                  <a:close/>
                </a:path>
              </a:pathLst>
            </a:custGeom>
            <a:noFill/>
            <a:ln w="12700">
              <a:solidFill>
                <a:srgbClr val="000000"/>
              </a:solidFill>
              <a:prstDash val="solid"/>
              <a:round/>
              <a:headEnd/>
              <a:tailEnd/>
            </a:ln>
          </p:spPr>
          <p:txBody>
            <a:bodyPr/>
            <a:lstStyle/>
            <a:p>
              <a:endParaRPr lang="en-US"/>
            </a:p>
          </p:txBody>
        </p:sp>
      </p:grpSp>
      <p:pic>
        <p:nvPicPr>
          <p:cNvPr id="25" name="Content Placeholder 24"/>
          <p:cNvPicPr>
            <a:picLocks noGrp="1"/>
          </p:cNvPicPr>
          <p:nvPr>
            <p:ph idx="1"/>
          </p:nvPr>
        </p:nvPicPr>
        <p:blipFill>
          <a:blip r:embed="rId7" cstate="print"/>
          <a:srcRect l="13932" t="1887" r="11455" b="3504"/>
          <a:stretch>
            <a:fillRect/>
          </a:stretch>
        </p:blipFill>
        <p:spPr bwMode="auto">
          <a:xfrm>
            <a:off x="285720" y="2214554"/>
            <a:ext cx="5786478" cy="4182115"/>
          </a:xfrm>
          <a:prstGeom prst="rect">
            <a:avLst/>
          </a:prstGeom>
          <a:noFill/>
          <a:ln w="9525">
            <a:noFill/>
            <a:miter lim="800000"/>
            <a:headEnd/>
            <a:tailEnd/>
          </a:ln>
        </p:spPr>
      </p:pic>
      <p:sp>
        <p:nvSpPr>
          <p:cNvPr id="26" name="Text Box 103"/>
          <p:cNvSpPr txBox="1">
            <a:spLocks noChangeArrowheads="1"/>
          </p:cNvSpPr>
          <p:nvPr/>
        </p:nvSpPr>
        <p:spPr bwMode="auto">
          <a:xfrm>
            <a:off x="376238" y="6473825"/>
            <a:ext cx="2755691" cy="276999"/>
          </a:xfrm>
          <a:prstGeom prst="rect">
            <a:avLst/>
          </a:prstGeom>
          <a:noFill/>
          <a:ln w="9525">
            <a:noFill/>
            <a:miter lim="800000"/>
            <a:headEnd/>
            <a:tailEnd/>
          </a:ln>
          <a:effectLst/>
        </p:spPr>
        <p:txBody>
          <a:bodyPr wrap="none">
            <a:spAutoFit/>
          </a:bodyPr>
          <a:lstStyle/>
          <a:p>
            <a:r>
              <a:rPr lang="en-US" sz="1200" i="1" dirty="0"/>
              <a:t>Source : WIPO, </a:t>
            </a:r>
            <a:r>
              <a:rPr lang="en-US" sz="1200" i="1" dirty="0" smtClean="0"/>
              <a:t>AM Partners </a:t>
            </a:r>
            <a:r>
              <a:rPr lang="en-US" sz="1200" i="1" dirty="0"/>
              <a:t>Analysis</a:t>
            </a:r>
          </a:p>
        </p:txBody>
      </p:sp>
      <p:sp>
        <p:nvSpPr>
          <p:cNvPr id="28" name="Slide Number Placeholder 27"/>
          <p:cNvSpPr>
            <a:spLocks noGrp="1"/>
          </p:cNvSpPr>
          <p:nvPr>
            <p:ph type="sldNum" sz="quarter" idx="12"/>
          </p:nvPr>
        </p:nvSpPr>
        <p:spPr/>
        <p:txBody>
          <a:bodyPr/>
          <a:lstStyle/>
          <a:p>
            <a:fld id="{0DCB9EF9-F072-4F9E-9A3D-18A23E5BECAB}"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54" name="Text Box 54"/>
          <p:cNvSpPr txBox="1">
            <a:spLocks noChangeArrowheads="1"/>
          </p:cNvSpPr>
          <p:nvPr/>
        </p:nvSpPr>
        <p:spPr bwMode="auto">
          <a:xfrm>
            <a:off x="2925763" y="2678112"/>
            <a:ext cx="3340111" cy="1077218"/>
          </a:xfrm>
          <a:prstGeom prst="rect">
            <a:avLst/>
          </a:prstGeom>
          <a:noFill/>
          <a:ln w="9525">
            <a:noFill/>
            <a:miter lim="800000"/>
            <a:headEnd/>
            <a:tailEnd/>
          </a:ln>
          <a:effectLst/>
        </p:spPr>
        <p:txBody>
          <a:bodyPr wrap="square">
            <a:spAutoFit/>
          </a:bodyPr>
          <a:lstStyle/>
          <a:p>
            <a:pPr algn="ctr"/>
            <a:endParaRPr lang="en-US" sz="3200" dirty="0"/>
          </a:p>
          <a:p>
            <a:pPr algn="ctr"/>
            <a:r>
              <a:rPr lang="en-US" sz="3200" i="1" dirty="0" smtClean="0"/>
              <a:t>Thank You.</a:t>
            </a:r>
            <a:endParaRPr lang="en-US" sz="3200" i="1" dirty="0"/>
          </a:p>
        </p:txBody>
      </p:sp>
      <p:graphicFrame>
        <p:nvGraphicFramePr>
          <p:cNvPr id="10" name="Diagram 9"/>
          <p:cNvGraphicFramePr/>
          <p:nvPr/>
        </p:nvGraphicFramePr>
        <p:xfrm>
          <a:off x="457200" y="701656"/>
          <a:ext cx="8229600" cy="640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Slide Number Placeholder 11"/>
          <p:cNvSpPr>
            <a:spLocks noGrp="1"/>
          </p:cNvSpPr>
          <p:nvPr>
            <p:ph type="sldNum" sz="quarter" idx="12"/>
          </p:nvPr>
        </p:nvSpPr>
        <p:spPr/>
        <p:txBody>
          <a:bodyPr/>
          <a:lstStyle/>
          <a:p>
            <a:fld id="{0DCB9EF9-F072-4F9E-9A3D-18A23E5BECAB}"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457200" y="701656"/>
          <a:ext cx="8229600" cy="640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171" name="Rectangle 3"/>
          <p:cNvSpPr>
            <a:spLocks noGrp="1" noChangeArrowheads="1"/>
          </p:cNvSpPr>
          <p:nvPr>
            <p:ph idx="1"/>
          </p:nvPr>
        </p:nvSpPr>
        <p:spPr>
          <a:xfrm>
            <a:off x="457200" y="1560498"/>
            <a:ext cx="8229600" cy="4860048"/>
          </a:xfrm>
        </p:spPr>
        <p:txBody>
          <a:bodyPr/>
          <a:lstStyle/>
          <a:p>
            <a:pPr>
              <a:buClrTx/>
            </a:pPr>
            <a:endParaRPr lang="en-US" sz="2400" b="1" dirty="0" smtClean="0">
              <a:latin typeface="Arial" pitchFamily="34" charset="0"/>
              <a:cs typeface="Arial" pitchFamily="34" charset="0"/>
            </a:endParaRPr>
          </a:p>
          <a:p>
            <a:pPr>
              <a:buClrTx/>
            </a:pPr>
            <a:r>
              <a:rPr lang="en-US" sz="2400" b="1" dirty="0" smtClean="0">
                <a:latin typeface="Arial" pitchFamily="34" charset="0"/>
                <a:cs typeface="Arial" pitchFamily="34" charset="0"/>
              </a:rPr>
              <a:t>Presentation </a:t>
            </a:r>
            <a:r>
              <a:rPr lang="en-US" sz="2400" b="1" dirty="0">
                <a:latin typeface="Arial" pitchFamily="34" charset="0"/>
                <a:cs typeface="Arial" pitchFamily="34" charset="0"/>
              </a:rPr>
              <a:t>of the work to date</a:t>
            </a:r>
          </a:p>
          <a:p>
            <a:endParaRPr lang="en-US" sz="2400" b="1" dirty="0">
              <a:latin typeface="Arial" pitchFamily="34" charset="0"/>
              <a:cs typeface="Arial" pitchFamily="34" charset="0"/>
            </a:endParaRPr>
          </a:p>
          <a:p>
            <a:pPr>
              <a:buClrTx/>
            </a:pPr>
            <a:r>
              <a:rPr lang="en-US" sz="2400" b="1" dirty="0">
                <a:latin typeface="Arial" pitchFamily="34" charset="0"/>
                <a:cs typeface="Arial" pitchFamily="34" charset="0"/>
              </a:rPr>
              <a:t>Presentation and discussion of </a:t>
            </a:r>
            <a:r>
              <a:rPr lang="en-US" sz="2400" b="1" u="sng" dirty="0">
                <a:latin typeface="Arial" pitchFamily="34" charset="0"/>
                <a:cs typeface="Arial" pitchFamily="34" charset="0"/>
              </a:rPr>
              <a:t>preliminary</a:t>
            </a:r>
            <a:r>
              <a:rPr lang="en-US" sz="2400" b="1" dirty="0">
                <a:latin typeface="Arial" pitchFamily="34" charset="0"/>
                <a:cs typeface="Arial" pitchFamily="34" charset="0"/>
              </a:rPr>
              <a:t> </a:t>
            </a:r>
            <a:r>
              <a:rPr lang="en-US" sz="2400" b="1" dirty="0" smtClean="0">
                <a:latin typeface="Arial" pitchFamily="34" charset="0"/>
                <a:cs typeface="Arial" pitchFamily="34" charset="0"/>
              </a:rPr>
              <a:t>findings:</a:t>
            </a:r>
            <a:endParaRPr lang="en-US" sz="2400" b="1" dirty="0">
              <a:latin typeface="Arial" pitchFamily="34" charset="0"/>
              <a:cs typeface="Arial" pitchFamily="34" charset="0"/>
            </a:endParaRPr>
          </a:p>
          <a:p>
            <a:pPr lvl="1"/>
            <a:r>
              <a:rPr lang="en-US" sz="2000" b="1" dirty="0">
                <a:solidFill>
                  <a:schemeClr val="tx1"/>
                </a:solidFill>
                <a:latin typeface="Arial" pitchFamily="34" charset="0"/>
                <a:cs typeface="Arial" pitchFamily="34" charset="0"/>
              </a:rPr>
              <a:t>Scope and definition of Technology Innovation</a:t>
            </a:r>
          </a:p>
          <a:p>
            <a:pPr lvl="1"/>
            <a:r>
              <a:rPr lang="en-US" sz="2000" b="1" dirty="0">
                <a:solidFill>
                  <a:schemeClr val="tx1"/>
                </a:solidFill>
                <a:latin typeface="Arial" pitchFamily="34" charset="0"/>
                <a:cs typeface="Arial" pitchFamily="34" charset="0"/>
              </a:rPr>
              <a:t>Methodological framework</a:t>
            </a:r>
          </a:p>
          <a:p>
            <a:pPr lvl="1"/>
            <a:r>
              <a:rPr lang="en-US" sz="2000" b="1" dirty="0">
                <a:solidFill>
                  <a:schemeClr val="tx1"/>
                </a:solidFill>
                <a:latin typeface="Arial" pitchFamily="34" charset="0"/>
                <a:cs typeface="Arial" pitchFamily="34" charset="0"/>
              </a:rPr>
              <a:t>Questionnaire</a:t>
            </a:r>
          </a:p>
          <a:p>
            <a:pPr lvl="1">
              <a:buFontTx/>
              <a:buNone/>
            </a:pPr>
            <a:endParaRPr lang="en-US" sz="2400" b="1" dirty="0">
              <a:latin typeface="Arial" pitchFamily="34" charset="0"/>
              <a:cs typeface="Arial" pitchFamily="34" charset="0"/>
            </a:endParaRPr>
          </a:p>
          <a:p>
            <a:pPr>
              <a:buClrTx/>
            </a:pPr>
            <a:r>
              <a:rPr lang="en-US" sz="2400" b="1" dirty="0">
                <a:latin typeface="Arial" pitchFamily="34" charset="0"/>
                <a:cs typeface="Arial" pitchFamily="34" charset="0"/>
              </a:rPr>
              <a:t>Discussion on Target economic </a:t>
            </a:r>
            <a:r>
              <a:rPr lang="en-US" sz="2400" b="1" dirty="0" smtClean="0">
                <a:latin typeface="Arial" pitchFamily="34" charset="0"/>
                <a:cs typeface="Arial" pitchFamily="34" charset="0"/>
              </a:rPr>
              <a:t>sectors</a:t>
            </a:r>
          </a:p>
          <a:p>
            <a:pPr>
              <a:buClrTx/>
            </a:pPr>
            <a:endParaRPr lang="en-US" sz="2400" b="1" dirty="0" smtClean="0">
              <a:latin typeface="Arial" pitchFamily="34" charset="0"/>
              <a:cs typeface="Arial" pitchFamily="34" charset="0"/>
            </a:endParaRPr>
          </a:p>
          <a:p>
            <a:pPr>
              <a:buClrTx/>
            </a:pPr>
            <a:r>
              <a:rPr lang="en-US" sz="2400" b="1" dirty="0" smtClean="0">
                <a:latin typeface="Arial" pitchFamily="34" charset="0"/>
                <a:cs typeface="Arial" pitchFamily="34" charset="0"/>
              </a:rPr>
              <a:t>Get your feedback</a:t>
            </a:r>
            <a:endParaRPr lang="en-US" sz="2400" b="1" dirty="0">
              <a:latin typeface="Arial" pitchFamily="34" charset="0"/>
              <a:cs typeface="Arial" pitchFamily="34" charset="0"/>
            </a:endParaRPr>
          </a:p>
          <a:p>
            <a:endParaRPr lang="en-US" dirty="0"/>
          </a:p>
        </p:txBody>
      </p:sp>
      <p:sp>
        <p:nvSpPr>
          <p:cNvPr id="8" name="Slide Number Placeholder 7"/>
          <p:cNvSpPr>
            <a:spLocks noGrp="1"/>
          </p:cNvSpPr>
          <p:nvPr>
            <p:ph type="sldNum" sz="quarter" idx="12"/>
          </p:nvPr>
        </p:nvSpPr>
        <p:spPr/>
        <p:txBody>
          <a:bodyPr/>
          <a:lstStyle/>
          <a:p>
            <a:fld id="{0DCB9EF9-F072-4F9E-9A3D-18A23E5BECAB}"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Diagram 20"/>
          <p:cNvGraphicFramePr/>
          <p:nvPr/>
        </p:nvGraphicFramePr>
        <p:xfrm>
          <a:off x="457200" y="701656"/>
          <a:ext cx="8229600" cy="640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8197" name="Group 5"/>
          <p:cNvGrpSpPr>
            <a:grpSpLocks/>
          </p:cNvGrpSpPr>
          <p:nvPr/>
        </p:nvGrpSpPr>
        <p:grpSpPr bwMode="auto">
          <a:xfrm>
            <a:off x="395288" y="2118768"/>
            <a:ext cx="2540000" cy="4382066"/>
            <a:chOff x="438" y="1267"/>
            <a:chExt cx="2494" cy="2323"/>
          </a:xfrm>
        </p:grpSpPr>
        <p:sp>
          <p:nvSpPr>
            <p:cNvPr id="8198" name="Freeform 6"/>
            <p:cNvSpPr>
              <a:spLocks/>
            </p:cNvSpPr>
            <p:nvPr/>
          </p:nvSpPr>
          <p:spPr bwMode="auto">
            <a:xfrm>
              <a:off x="440" y="1582"/>
              <a:ext cx="2488" cy="2008"/>
            </a:xfrm>
            <a:custGeom>
              <a:avLst/>
              <a:gdLst/>
              <a:ahLst/>
              <a:cxnLst>
                <a:cxn ang="0">
                  <a:pos x="2488" y="2008"/>
                </a:cxn>
                <a:cxn ang="0">
                  <a:pos x="2488" y="0"/>
                </a:cxn>
                <a:cxn ang="0">
                  <a:pos x="1240" y="104"/>
                </a:cxn>
                <a:cxn ang="0">
                  <a:pos x="0" y="0"/>
                </a:cxn>
                <a:cxn ang="0">
                  <a:pos x="0" y="2008"/>
                </a:cxn>
                <a:cxn ang="0">
                  <a:pos x="2488" y="2008"/>
                </a:cxn>
              </a:cxnLst>
              <a:rect l="0" t="0" r="r" b="b"/>
              <a:pathLst>
                <a:path w="2488" h="2008">
                  <a:moveTo>
                    <a:pt x="2488" y="2008"/>
                  </a:moveTo>
                  <a:lnTo>
                    <a:pt x="2488" y="0"/>
                  </a:lnTo>
                  <a:lnTo>
                    <a:pt x="1240" y="104"/>
                  </a:lnTo>
                  <a:lnTo>
                    <a:pt x="0" y="0"/>
                  </a:lnTo>
                  <a:lnTo>
                    <a:pt x="0" y="2008"/>
                  </a:lnTo>
                  <a:lnTo>
                    <a:pt x="2488" y="2008"/>
                  </a:lnTo>
                  <a:close/>
                </a:path>
              </a:pathLst>
            </a:custGeom>
            <a:noFill/>
            <a:ln w="12700">
              <a:solidFill>
                <a:srgbClr val="000000"/>
              </a:solidFill>
              <a:prstDash val="solid"/>
              <a:round/>
              <a:headEnd/>
              <a:tailEnd/>
            </a:ln>
          </p:spPr>
          <p:txBody>
            <a:bodyPr/>
            <a:lstStyle/>
            <a:p>
              <a:endParaRPr lang="en-US" dirty="0"/>
            </a:p>
          </p:txBody>
        </p:sp>
        <p:sp>
          <p:nvSpPr>
            <p:cNvPr id="8199" name="AutoShape 7"/>
            <p:cNvSpPr>
              <a:spLocks noChangeArrowheads="1"/>
            </p:cNvSpPr>
            <p:nvPr/>
          </p:nvSpPr>
          <p:spPr bwMode="auto">
            <a:xfrm rot="5400000">
              <a:off x="1521" y="184"/>
              <a:ext cx="327" cy="2494"/>
            </a:xfrm>
            <a:prstGeom prst="homePlate">
              <a:avLst>
                <a:gd name="adj" fmla="val 34255"/>
              </a:avLst>
            </a:prstGeom>
            <a:solidFill>
              <a:schemeClr val="accent2">
                <a:lumMod val="20000"/>
                <a:lumOff val="80000"/>
              </a:schemeClr>
            </a:solidFill>
            <a:ln w="6350">
              <a:noFill/>
              <a:miter lim="800000"/>
              <a:headEnd/>
              <a:tailEnd/>
            </a:ln>
            <a:effectLst>
              <a:outerShdw dist="53882" dir="2700000" algn="ctr" rotWithShape="0">
                <a:schemeClr val="bg2"/>
              </a:outerShdw>
            </a:effectLst>
          </p:spPr>
          <p:txBody>
            <a:bodyPr rot="10800000" vert="eaVert" lIns="0" tIns="0" rIns="0" bIns="0" anchor="ctr">
              <a:spAutoFit/>
            </a:bodyPr>
            <a:lstStyle/>
            <a:p>
              <a:pPr algn="ctr"/>
              <a:endParaRPr lang="en-US" dirty="0"/>
            </a:p>
          </p:txBody>
        </p:sp>
      </p:grpSp>
      <p:grpSp>
        <p:nvGrpSpPr>
          <p:cNvPr id="8200" name="Group 8"/>
          <p:cNvGrpSpPr>
            <a:grpSpLocks/>
          </p:cNvGrpSpPr>
          <p:nvPr/>
        </p:nvGrpSpPr>
        <p:grpSpPr bwMode="auto">
          <a:xfrm>
            <a:off x="3071802" y="2118768"/>
            <a:ext cx="2928958" cy="4382066"/>
            <a:chOff x="438" y="1267"/>
            <a:chExt cx="2494" cy="2323"/>
          </a:xfrm>
        </p:grpSpPr>
        <p:sp>
          <p:nvSpPr>
            <p:cNvPr id="8201" name="Freeform 9"/>
            <p:cNvSpPr>
              <a:spLocks/>
            </p:cNvSpPr>
            <p:nvPr/>
          </p:nvSpPr>
          <p:spPr bwMode="auto">
            <a:xfrm>
              <a:off x="440" y="1582"/>
              <a:ext cx="2488" cy="2008"/>
            </a:xfrm>
            <a:custGeom>
              <a:avLst/>
              <a:gdLst/>
              <a:ahLst/>
              <a:cxnLst>
                <a:cxn ang="0">
                  <a:pos x="2488" y="2008"/>
                </a:cxn>
                <a:cxn ang="0">
                  <a:pos x="2488" y="0"/>
                </a:cxn>
                <a:cxn ang="0">
                  <a:pos x="1240" y="104"/>
                </a:cxn>
                <a:cxn ang="0">
                  <a:pos x="0" y="0"/>
                </a:cxn>
                <a:cxn ang="0">
                  <a:pos x="0" y="2008"/>
                </a:cxn>
                <a:cxn ang="0">
                  <a:pos x="2488" y="2008"/>
                </a:cxn>
              </a:cxnLst>
              <a:rect l="0" t="0" r="r" b="b"/>
              <a:pathLst>
                <a:path w="2488" h="2008">
                  <a:moveTo>
                    <a:pt x="2488" y="2008"/>
                  </a:moveTo>
                  <a:lnTo>
                    <a:pt x="2488" y="0"/>
                  </a:lnTo>
                  <a:lnTo>
                    <a:pt x="1240" y="104"/>
                  </a:lnTo>
                  <a:lnTo>
                    <a:pt x="0" y="0"/>
                  </a:lnTo>
                  <a:lnTo>
                    <a:pt x="0" y="2008"/>
                  </a:lnTo>
                  <a:lnTo>
                    <a:pt x="2488" y="2008"/>
                  </a:lnTo>
                  <a:close/>
                </a:path>
              </a:pathLst>
            </a:custGeom>
            <a:noFill/>
            <a:ln w="12700">
              <a:solidFill>
                <a:srgbClr val="000000"/>
              </a:solidFill>
              <a:prstDash val="solid"/>
              <a:round/>
              <a:headEnd/>
              <a:tailEnd/>
            </a:ln>
          </p:spPr>
          <p:txBody>
            <a:bodyPr/>
            <a:lstStyle/>
            <a:p>
              <a:endParaRPr lang="en-US" dirty="0"/>
            </a:p>
          </p:txBody>
        </p:sp>
        <p:sp>
          <p:nvSpPr>
            <p:cNvPr id="8202" name="AutoShape 10"/>
            <p:cNvSpPr>
              <a:spLocks noChangeArrowheads="1"/>
            </p:cNvSpPr>
            <p:nvPr/>
          </p:nvSpPr>
          <p:spPr bwMode="auto">
            <a:xfrm rot="5400000">
              <a:off x="1521" y="184"/>
              <a:ext cx="327" cy="2494"/>
            </a:xfrm>
            <a:prstGeom prst="homePlate">
              <a:avLst>
                <a:gd name="adj" fmla="val 34255"/>
              </a:avLst>
            </a:prstGeom>
            <a:solidFill>
              <a:schemeClr val="accent2">
                <a:lumMod val="20000"/>
                <a:lumOff val="80000"/>
              </a:schemeClr>
            </a:solidFill>
            <a:ln w="6350">
              <a:noFill/>
              <a:miter lim="800000"/>
              <a:headEnd/>
              <a:tailEnd/>
            </a:ln>
            <a:effectLst>
              <a:outerShdw dist="53882" dir="2700000" algn="ctr" rotWithShape="0">
                <a:schemeClr val="bg2"/>
              </a:outerShdw>
            </a:effectLst>
          </p:spPr>
          <p:txBody>
            <a:bodyPr lIns="0" tIns="0" rIns="0" bIns="0" anchor="ctr">
              <a:spAutoFit/>
            </a:bodyPr>
            <a:lstStyle/>
            <a:p>
              <a:endParaRPr lang="en-US" dirty="0"/>
            </a:p>
          </p:txBody>
        </p:sp>
      </p:grpSp>
      <p:grpSp>
        <p:nvGrpSpPr>
          <p:cNvPr id="8203" name="Group 11"/>
          <p:cNvGrpSpPr>
            <a:grpSpLocks/>
          </p:cNvGrpSpPr>
          <p:nvPr/>
        </p:nvGrpSpPr>
        <p:grpSpPr bwMode="auto">
          <a:xfrm>
            <a:off x="6157913" y="2118768"/>
            <a:ext cx="2540000" cy="4382066"/>
            <a:chOff x="438" y="1267"/>
            <a:chExt cx="2494" cy="2323"/>
          </a:xfrm>
        </p:grpSpPr>
        <p:sp>
          <p:nvSpPr>
            <p:cNvPr id="8204" name="Freeform 12"/>
            <p:cNvSpPr>
              <a:spLocks/>
            </p:cNvSpPr>
            <p:nvPr/>
          </p:nvSpPr>
          <p:spPr bwMode="auto">
            <a:xfrm>
              <a:off x="440" y="1582"/>
              <a:ext cx="2488" cy="2008"/>
            </a:xfrm>
            <a:custGeom>
              <a:avLst/>
              <a:gdLst/>
              <a:ahLst/>
              <a:cxnLst>
                <a:cxn ang="0">
                  <a:pos x="2488" y="2008"/>
                </a:cxn>
                <a:cxn ang="0">
                  <a:pos x="2488" y="0"/>
                </a:cxn>
                <a:cxn ang="0">
                  <a:pos x="1240" y="104"/>
                </a:cxn>
                <a:cxn ang="0">
                  <a:pos x="0" y="0"/>
                </a:cxn>
                <a:cxn ang="0">
                  <a:pos x="0" y="2008"/>
                </a:cxn>
                <a:cxn ang="0">
                  <a:pos x="2488" y="2008"/>
                </a:cxn>
              </a:cxnLst>
              <a:rect l="0" t="0" r="r" b="b"/>
              <a:pathLst>
                <a:path w="2488" h="2008">
                  <a:moveTo>
                    <a:pt x="2488" y="2008"/>
                  </a:moveTo>
                  <a:lnTo>
                    <a:pt x="2488" y="0"/>
                  </a:lnTo>
                  <a:lnTo>
                    <a:pt x="1240" y="104"/>
                  </a:lnTo>
                  <a:lnTo>
                    <a:pt x="0" y="0"/>
                  </a:lnTo>
                  <a:lnTo>
                    <a:pt x="0" y="2008"/>
                  </a:lnTo>
                  <a:lnTo>
                    <a:pt x="2488" y="2008"/>
                  </a:lnTo>
                  <a:close/>
                </a:path>
              </a:pathLst>
            </a:custGeom>
            <a:noFill/>
            <a:ln w="12700">
              <a:solidFill>
                <a:srgbClr val="000000"/>
              </a:solidFill>
              <a:prstDash val="solid"/>
              <a:round/>
              <a:headEnd/>
              <a:tailEnd/>
            </a:ln>
          </p:spPr>
          <p:txBody>
            <a:bodyPr/>
            <a:lstStyle/>
            <a:p>
              <a:endParaRPr lang="en-US" dirty="0"/>
            </a:p>
          </p:txBody>
        </p:sp>
        <p:sp>
          <p:nvSpPr>
            <p:cNvPr id="8205" name="AutoShape 13"/>
            <p:cNvSpPr>
              <a:spLocks noChangeArrowheads="1"/>
            </p:cNvSpPr>
            <p:nvPr/>
          </p:nvSpPr>
          <p:spPr bwMode="auto">
            <a:xfrm rot="5400000">
              <a:off x="1521" y="184"/>
              <a:ext cx="327" cy="2494"/>
            </a:xfrm>
            <a:prstGeom prst="homePlate">
              <a:avLst>
                <a:gd name="adj" fmla="val 34255"/>
              </a:avLst>
            </a:prstGeom>
            <a:solidFill>
              <a:schemeClr val="accent2">
                <a:lumMod val="20000"/>
                <a:lumOff val="80000"/>
              </a:schemeClr>
            </a:solidFill>
            <a:ln w="6350">
              <a:noFill/>
              <a:miter lim="800000"/>
              <a:headEnd/>
              <a:tailEnd/>
            </a:ln>
            <a:effectLst>
              <a:outerShdw dist="53882" dir="2700000" algn="ctr" rotWithShape="0">
                <a:schemeClr val="bg2"/>
              </a:outerShdw>
            </a:effectLst>
          </p:spPr>
          <p:txBody>
            <a:bodyPr lIns="0" tIns="0" rIns="0" bIns="0" anchor="ctr">
              <a:spAutoFit/>
            </a:bodyPr>
            <a:lstStyle/>
            <a:p>
              <a:endParaRPr lang="en-US" dirty="0"/>
            </a:p>
          </p:txBody>
        </p:sp>
      </p:grpSp>
      <p:sp>
        <p:nvSpPr>
          <p:cNvPr id="8206" name="Text Box 14"/>
          <p:cNvSpPr txBox="1">
            <a:spLocks noChangeArrowheads="1"/>
          </p:cNvSpPr>
          <p:nvPr/>
        </p:nvSpPr>
        <p:spPr bwMode="auto">
          <a:xfrm>
            <a:off x="684213" y="2171143"/>
            <a:ext cx="1946275" cy="366713"/>
          </a:xfrm>
          <a:prstGeom prst="rect">
            <a:avLst/>
          </a:prstGeom>
          <a:noFill/>
          <a:ln w="9525">
            <a:noFill/>
            <a:miter lim="800000"/>
            <a:headEnd/>
            <a:tailEnd/>
          </a:ln>
          <a:effectLst/>
        </p:spPr>
        <p:txBody>
          <a:bodyPr>
            <a:spAutoFit/>
          </a:bodyPr>
          <a:lstStyle/>
          <a:p>
            <a:pPr algn="ctr">
              <a:spcBef>
                <a:spcPct val="50000"/>
              </a:spcBef>
            </a:pPr>
            <a:r>
              <a:rPr lang="en-US" b="1" dirty="0"/>
              <a:t>Desk Research</a:t>
            </a:r>
          </a:p>
        </p:txBody>
      </p:sp>
      <p:sp>
        <p:nvSpPr>
          <p:cNvPr id="8207" name="Text Box 15"/>
          <p:cNvSpPr txBox="1">
            <a:spLocks noChangeArrowheads="1"/>
          </p:cNvSpPr>
          <p:nvPr/>
        </p:nvSpPr>
        <p:spPr bwMode="auto">
          <a:xfrm>
            <a:off x="3563938" y="2164793"/>
            <a:ext cx="1946275" cy="366713"/>
          </a:xfrm>
          <a:prstGeom prst="rect">
            <a:avLst/>
          </a:prstGeom>
          <a:noFill/>
          <a:ln w="9525">
            <a:noFill/>
            <a:miter lim="800000"/>
            <a:headEnd/>
            <a:tailEnd/>
          </a:ln>
          <a:effectLst/>
        </p:spPr>
        <p:txBody>
          <a:bodyPr>
            <a:spAutoFit/>
          </a:bodyPr>
          <a:lstStyle/>
          <a:p>
            <a:pPr algn="ctr">
              <a:spcBef>
                <a:spcPct val="50000"/>
              </a:spcBef>
            </a:pPr>
            <a:r>
              <a:rPr lang="en-US" b="1" dirty="0"/>
              <a:t>Interviews</a:t>
            </a:r>
          </a:p>
        </p:txBody>
      </p:sp>
      <p:sp>
        <p:nvSpPr>
          <p:cNvPr id="8208" name="Text Box 16"/>
          <p:cNvSpPr txBox="1">
            <a:spLocks noChangeArrowheads="1"/>
          </p:cNvSpPr>
          <p:nvPr/>
        </p:nvSpPr>
        <p:spPr bwMode="auto">
          <a:xfrm>
            <a:off x="6297613" y="2171143"/>
            <a:ext cx="2306637" cy="366713"/>
          </a:xfrm>
          <a:prstGeom prst="rect">
            <a:avLst/>
          </a:prstGeom>
          <a:noFill/>
          <a:ln w="9525">
            <a:noFill/>
            <a:miter lim="800000"/>
            <a:headEnd/>
            <a:tailEnd/>
          </a:ln>
          <a:effectLst/>
        </p:spPr>
        <p:txBody>
          <a:bodyPr>
            <a:spAutoFit/>
          </a:bodyPr>
          <a:lstStyle/>
          <a:p>
            <a:pPr algn="ctr">
              <a:spcBef>
                <a:spcPct val="50000"/>
              </a:spcBef>
            </a:pPr>
            <a:r>
              <a:rPr lang="en-US" b="1" dirty="0"/>
              <a:t>Preliminary results</a:t>
            </a:r>
          </a:p>
        </p:txBody>
      </p:sp>
      <p:sp>
        <p:nvSpPr>
          <p:cNvPr id="8209" name="Text Box 17"/>
          <p:cNvSpPr txBox="1">
            <a:spLocks noChangeArrowheads="1"/>
          </p:cNvSpPr>
          <p:nvPr/>
        </p:nvSpPr>
        <p:spPr bwMode="auto">
          <a:xfrm>
            <a:off x="544513" y="2928934"/>
            <a:ext cx="2252662" cy="3046988"/>
          </a:xfrm>
          <a:prstGeom prst="rect">
            <a:avLst/>
          </a:prstGeom>
          <a:noFill/>
          <a:ln w="9525">
            <a:noFill/>
            <a:miter lim="800000"/>
            <a:headEnd/>
            <a:tailEnd/>
          </a:ln>
          <a:effectLst/>
        </p:spPr>
        <p:txBody>
          <a:bodyPr wrap="square">
            <a:spAutoFit/>
          </a:bodyPr>
          <a:lstStyle/>
          <a:p>
            <a:pPr>
              <a:buFontTx/>
              <a:buChar char="•"/>
            </a:pPr>
            <a:endParaRPr lang="en-US" sz="1400" b="1" dirty="0">
              <a:latin typeface="Arial" pitchFamily="34" charset="0"/>
              <a:cs typeface="Arial" pitchFamily="34" charset="0"/>
            </a:endParaRPr>
          </a:p>
          <a:p>
            <a:pPr>
              <a:buFontTx/>
              <a:buChar char="•"/>
            </a:pPr>
            <a:r>
              <a:rPr lang="en-US" sz="1400" b="1" dirty="0">
                <a:latin typeface="Arial" pitchFamily="34" charset="0"/>
                <a:cs typeface="Arial" pitchFamily="34" charset="0"/>
              </a:rPr>
              <a:t> OECD</a:t>
            </a:r>
          </a:p>
          <a:p>
            <a:pPr>
              <a:buFontTx/>
              <a:buChar char="•"/>
            </a:pPr>
            <a:r>
              <a:rPr lang="en-US" sz="1400" b="1" dirty="0">
                <a:latin typeface="Arial" pitchFamily="34" charset="0"/>
                <a:cs typeface="Arial" pitchFamily="34" charset="0"/>
              </a:rPr>
              <a:t> World </a:t>
            </a:r>
            <a:r>
              <a:rPr lang="en-US" sz="1400" b="1" dirty="0" smtClean="0">
                <a:latin typeface="Arial" pitchFamily="34" charset="0"/>
                <a:cs typeface="Arial" pitchFamily="34" charset="0"/>
              </a:rPr>
              <a:t>Bank</a:t>
            </a:r>
          </a:p>
          <a:p>
            <a:pPr>
              <a:buFontTx/>
              <a:buChar char="•"/>
            </a:pPr>
            <a:r>
              <a:rPr lang="en-US" sz="1400" b="1" dirty="0" smtClean="0">
                <a:latin typeface="Arial" pitchFamily="34" charset="0"/>
                <a:cs typeface="Arial" pitchFamily="34" charset="0"/>
              </a:rPr>
              <a:t> WIPO</a:t>
            </a:r>
          </a:p>
          <a:p>
            <a:pPr>
              <a:buFontTx/>
              <a:buChar char="•"/>
            </a:pPr>
            <a:r>
              <a:rPr lang="en-US" sz="1400" b="1" dirty="0" smtClean="0">
                <a:latin typeface="Arial" pitchFamily="34" charset="0"/>
                <a:cs typeface="Arial" pitchFamily="34" charset="0"/>
              </a:rPr>
              <a:t> </a:t>
            </a:r>
            <a:r>
              <a:rPr lang="en-US" sz="1400" b="1" dirty="0" err="1" smtClean="0">
                <a:latin typeface="Arial" pitchFamily="34" charset="0"/>
                <a:cs typeface="Arial" pitchFamily="34" charset="0"/>
              </a:rPr>
              <a:t>EuroStat</a:t>
            </a:r>
            <a:endParaRPr lang="en-US" sz="1400" b="1" dirty="0" smtClean="0">
              <a:latin typeface="Arial" pitchFamily="34" charset="0"/>
              <a:cs typeface="Arial" pitchFamily="34" charset="0"/>
            </a:endParaRPr>
          </a:p>
          <a:p>
            <a:pPr>
              <a:buFontTx/>
              <a:buChar char="•"/>
            </a:pPr>
            <a:r>
              <a:rPr lang="en-US" sz="1400" b="1" dirty="0" smtClean="0">
                <a:latin typeface="Arial" pitchFamily="34" charset="0"/>
                <a:cs typeface="Arial" pitchFamily="34" charset="0"/>
              </a:rPr>
              <a:t> INSEAD</a:t>
            </a:r>
          </a:p>
          <a:p>
            <a:pPr>
              <a:buFontTx/>
              <a:buChar char="•"/>
            </a:pPr>
            <a:r>
              <a:rPr lang="en-US" sz="1400" b="1" dirty="0" smtClean="0">
                <a:latin typeface="Arial" pitchFamily="34" charset="0"/>
                <a:cs typeface="Arial" pitchFamily="34" charset="0"/>
              </a:rPr>
              <a:t> London SE</a:t>
            </a:r>
          </a:p>
          <a:p>
            <a:pPr>
              <a:buFontTx/>
              <a:buChar char="•"/>
            </a:pPr>
            <a:r>
              <a:rPr lang="en-US" sz="1400" b="1" dirty="0" smtClean="0">
                <a:latin typeface="Arial" pitchFamily="34" charset="0"/>
                <a:cs typeface="Arial" pitchFamily="34" charset="0"/>
              </a:rPr>
              <a:t> UN Statistics Division</a:t>
            </a:r>
          </a:p>
          <a:p>
            <a:pPr>
              <a:buFontTx/>
              <a:buChar char="•"/>
            </a:pPr>
            <a:r>
              <a:rPr lang="en-US" sz="1400" b="1" dirty="0" smtClean="0">
                <a:latin typeface="Arial" pitchFamily="34" charset="0"/>
                <a:cs typeface="Arial" pitchFamily="34" charset="0"/>
              </a:rPr>
              <a:t> Countries statistical Bureaus </a:t>
            </a:r>
            <a:endParaRPr lang="en-US" sz="1400" b="1" dirty="0">
              <a:latin typeface="Arial" pitchFamily="34" charset="0"/>
              <a:cs typeface="Arial" pitchFamily="34" charset="0"/>
            </a:endParaRPr>
          </a:p>
          <a:p>
            <a:pPr>
              <a:buFontTx/>
              <a:buChar char="•"/>
            </a:pPr>
            <a:r>
              <a:rPr lang="en-US" sz="1400" b="1" dirty="0">
                <a:latin typeface="Arial" pitchFamily="34" charset="0"/>
                <a:cs typeface="Arial" pitchFamily="34" charset="0"/>
              </a:rPr>
              <a:t> Internet</a:t>
            </a:r>
          </a:p>
          <a:p>
            <a:pPr>
              <a:buFontTx/>
              <a:buChar char="•"/>
            </a:pPr>
            <a:r>
              <a:rPr lang="en-US" sz="1400" b="1" dirty="0">
                <a:latin typeface="Arial" pitchFamily="34" charset="0"/>
                <a:cs typeface="Arial" pitchFamily="34" charset="0"/>
              </a:rPr>
              <a:t> etc…</a:t>
            </a:r>
          </a:p>
          <a:p>
            <a:pPr>
              <a:buFontTx/>
              <a:buChar char="•"/>
            </a:pPr>
            <a:endParaRPr lang="en-US" sz="1200" b="1" dirty="0"/>
          </a:p>
          <a:p>
            <a:pPr>
              <a:buFontTx/>
              <a:buChar char="•"/>
            </a:pPr>
            <a:endParaRPr lang="en-US" sz="1200" b="1" dirty="0"/>
          </a:p>
        </p:txBody>
      </p:sp>
      <p:sp>
        <p:nvSpPr>
          <p:cNvPr id="8210" name="Text Box 18"/>
          <p:cNvSpPr txBox="1">
            <a:spLocks noChangeArrowheads="1"/>
          </p:cNvSpPr>
          <p:nvPr/>
        </p:nvSpPr>
        <p:spPr bwMode="auto">
          <a:xfrm>
            <a:off x="3143240" y="2928934"/>
            <a:ext cx="2786082" cy="3477875"/>
          </a:xfrm>
          <a:prstGeom prst="rect">
            <a:avLst/>
          </a:prstGeom>
          <a:noFill/>
          <a:ln w="9525">
            <a:noFill/>
            <a:miter lim="800000"/>
            <a:headEnd/>
            <a:tailEnd/>
          </a:ln>
          <a:effectLst/>
        </p:spPr>
        <p:txBody>
          <a:bodyPr wrap="square">
            <a:spAutoFit/>
          </a:bodyPr>
          <a:lstStyle/>
          <a:p>
            <a:pPr>
              <a:buFontTx/>
              <a:buChar char="•"/>
            </a:pPr>
            <a:r>
              <a:rPr lang="en-US" sz="1400" b="1" dirty="0"/>
              <a:t> Vahe </a:t>
            </a:r>
            <a:r>
              <a:rPr lang="en-US" sz="1400" b="1" dirty="0" err="1" smtClean="0"/>
              <a:t>Danielyan</a:t>
            </a:r>
            <a:r>
              <a:rPr lang="en-US" sz="1400" b="1" dirty="0" smtClean="0"/>
              <a:t> - Deputy Minister of Economy</a:t>
            </a:r>
          </a:p>
          <a:p>
            <a:pPr>
              <a:buFontTx/>
              <a:buChar char="•"/>
            </a:pPr>
            <a:endParaRPr lang="en-US" sz="1400" b="1" dirty="0"/>
          </a:p>
          <a:p>
            <a:pPr>
              <a:buFontTx/>
              <a:buChar char="•"/>
            </a:pPr>
            <a:r>
              <a:rPr lang="en-US" sz="1400" b="1" dirty="0" smtClean="0"/>
              <a:t> </a:t>
            </a:r>
            <a:r>
              <a:rPr lang="en-US" sz="1400" b="1" dirty="0"/>
              <a:t>Karen </a:t>
            </a:r>
            <a:r>
              <a:rPr lang="en-US" sz="1400" b="1" dirty="0" err="1" smtClean="0"/>
              <a:t>Vardanyan</a:t>
            </a:r>
            <a:r>
              <a:rPr lang="en-US" sz="1400" b="1" dirty="0" smtClean="0"/>
              <a:t> – Head of UITE</a:t>
            </a:r>
          </a:p>
          <a:p>
            <a:pPr>
              <a:buFontTx/>
              <a:buChar char="•"/>
            </a:pPr>
            <a:endParaRPr lang="en-US" sz="1400" b="1" dirty="0"/>
          </a:p>
          <a:p>
            <a:pPr>
              <a:buFontTx/>
              <a:buChar char="•"/>
            </a:pPr>
            <a:r>
              <a:rPr lang="en-US" sz="1400" b="1" dirty="0" smtClean="0"/>
              <a:t> </a:t>
            </a:r>
            <a:r>
              <a:rPr lang="en-US" sz="1400" b="1" dirty="0"/>
              <a:t>Artak </a:t>
            </a:r>
            <a:r>
              <a:rPr lang="en-US" sz="1400" b="1" dirty="0" smtClean="0"/>
              <a:t>Ghazaryan – Head of USAID CAPS Project</a:t>
            </a:r>
          </a:p>
          <a:p>
            <a:pPr>
              <a:buFontTx/>
              <a:buChar char="•"/>
            </a:pPr>
            <a:endParaRPr lang="en-US" sz="1400" b="1" dirty="0"/>
          </a:p>
          <a:p>
            <a:pPr>
              <a:buFontTx/>
              <a:buChar char="•"/>
            </a:pPr>
            <a:r>
              <a:rPr lang="en-US" sz="1400" b="1" dirty="0" smtClean="0"/>
              <a:t> </a:t>
            </a:r>
            <a:r>
              <a:rPr lang="en-US" sz="1400" b="1" dirty="0" err="1" smtClean="0"/>
              <a:t>Samvel</a:t>
            </a:r>
            <a:r>
              <a:rPr lang="en-US" sz="1400" b="1" dirty="0" smtClean="0"/>
              <a:t> </a:t>
            </a:r>
            <a:r>
              <a:rPr lang="en-US" sz="1400" b="1" dirty="0" err="1" smtClean="0"/>
              <a:t>Harutunyan</a:t>
            </a:r>
            <a:r>
              <a:rPr lang="en-US" sz="1400" b="1" dirty="0" smtClean="0"/>
              <a:t> – Head of State Committee on Science</a:t>
            </a:r>
          </a:p>
          <a:p>
            <a:pPr>
              <a:buFontTx/>
              <a:buChar char="•"/>
            </a:pPr>
            <a:endParaRPr lang="en-US" sz="1400" b="1" dirty="0"/>
          </a:p>
          <a:p>
            <a:pPr>
              <a:buFontTx/>
              <a:buChar char="•"/>
            </a:pPr>
            <a:r>
              <a:rPr lang="en-US" sz="1400" b="1" dirty="0" smtClean="0"/>
              <a:t> </a:t>
            </a:r>
            <a:r>
              <a:rPr lang="en-US" sz="1400" b="1" dirty="0"/>
              <a:t>Karen </a:t>
            </a:r>
            <a:r>
              <a:rPr lang="en-US" sz="1400" b="1" dirty="0" err="1" smtClean="0"/>
              <a:t>Grigoryan</a:t>
            </a:r>
            <a:r>
              <a:rPr lang="en-US" sz="1400" b="1" dirty="0" smtClean="0"/>
              <a:t> – WB Task Team Leader</a:t>
            </a:r>
            <a:endParaRPr lang="en-US" sz="1400" b="1" dirty="0"/>
          </a:p>
          <a:p>
            <a:pPr>
              <a:buFontTx/>
              <a:buChar char="•"/>
            </a:pPr>
            <a:endParaRPr lang="en-US" sz="1200" b="1" dirty="0"/>
          </a:p>
          <a:p>
            <a:pPr>
              <a:buFontTx/>
              <a:buChar char="•"/>
            </a:pPr>
            <a:endParaRPr lang="en-US" sz="1200" b="1" dirty="0"/>
          </a:p>
        </p:txBody>
      </p:sp>
      <p:sp>
        <p:nvSpPr>
          <p:cNvPr id="8211" name="Text Box 19"/>
          <p:cNvSpPr txBox="1">
            <a:spLocks noChangeArrowheads="1"/>
          </p:cNvSpPr>
          <p:nvPr/>
        </p:nvSpPr>
        <p:spPr bwMode="auto">
          <a:xfrm>
            <a:off x="6305550" y="2928934"/>
            <a:ext cx="2252663" cy="3046988"/>
          </a:xfrm>
          <a:prstGeom prst="rect">
            <a:avLst/>
          </a:prstGeom>
          <a:noFill/>
          <a:ln w="9525">
            <a:noFill/>
            <a:miter lim="800000"/>
            <a:headEnd/>
            <a:tailEnd/>
          </a:ln>
          <a:effectLst/>
        </p:spPr>
        <p:txBody>
          <a:bodyPr wrap="square">
            <a:spAutoFit/>
          </a:bodyPr>
          <a:lstStyle/>
          <a:p>
            <a:pPr>
              <a:buFontTx/>
              <a:buChar char="•"/>
            </a:pPr>
            <a:r>
              <a:rPr lang="en-US" sz="1400" b="1" dirty="0"/>
              <a:t> Definition of Innovation Technology</a:t>
            </a:r>
          </a:p>
          <a:p>
            <a:pPr>
              <a:buFontTx/>
              <a:buChar char="•"/>
            </a:pPr>
            <a:endParaRPr lang="en-US" sz="1400" b="1" dirty="0"/>
          </a:p>
          <a:p>
            <a:pPr>
              <a:buFontTx/>
              <a:buChar char="•"/>
            </a:pPr>
            <a:r>
              <a:rPr lang="en-US" sz="1400" b="1" dirty="0"/>
              <a:t> Methodology</a:t>
            </a:r>
          </a:p>
          <a:p>
            <a:pPr>
              <a:buFontTx/>
              <a:buChar char="•"/>
            </a:pPr>
            <a:endParaRPr lang="en-US" sz="1400" b="1" dirty="0"/>
          </a:p>
          <a:p>
            <a:pPr>
              <a:buFontTx/>
              <a:buChar char="•"/>
            </a:pPr>
            <a:r>
              <a:rPr lang="en-US" sz="1400" b="1" dirty="0"/>
              <a:t> Questionnaire</a:t>
            </a:r>
          </a:p>
          <a:p>
            <a:pPr>
              <a:buFontTx/>
              <a:buChar char="•"/>
            </a:pPr>
            <a:endParaRPr lang="en-US" sz="1400" b="1" dirty="0"/>
          </a:p>
          <a:p>
            <a:pPr>
              <a:buFontTx/>
              <a:buChar char="•"/>
            </a:pPr>
            <a:r>
              <a:rPr lang="en-US" sz="1400" b="1" dirty="0"/>
              <a:t> Classification of sectors</a:t>
            </a:r>
          </a:p>
          <a:p>
            <a:pPr>
              <a:buFontTx/>
              <a:buChar char="•"/>
            </a:pPr>
            <a:endParaRPr lang="en-US" sz="1400" b="1" dirty="0"/>
          </a:p>
          <a:p>
            <a:pPr>
              <a:buFontTx/>
              <a:buChar char="•"/>
            </a:pPr>
            <a:r>
              <a:rPr lang="en-US" sz="1400" b="1" dirty="0"/>
              <a:t> Recommendation on sectors</a:t>
            </a:r>
          </a:p>
          <a:p>
            <a:endParaRPr lang="en-US" sz="1200" b="1" dirty="0"/>
          </a:p>
          <a:p>
            <a:pPr>
              <a:buFontTx/>
              <a:buChar char="•"/>
            </a:pPr>
            <a:endParaRPr lang="en-US" sz="1200" b="1" dirty="0"/>
          </a:p>
        </p:txBody>
      </p:sp>
      <p:sp>
        <p:nvSpPr>
          <p:cNvPr id="22" name="Rectangle 21"/>
          <p:cNvSpPr/>
          <p:nvPr/>
        </p:nvSpPr>
        <p:spPr>
          <a:xfrm>
            <a:off x="3286116" y="1428736"/>
            <a:ext cx="2617127" cy="369332"/>
          </a:xfrm>
          <a:prstGeom prst="rect">
            <a:avLst/>
          </a:prstGeom>
        </p:spPr>
        <p:txBody>
          <a:bodyPr wrap="none">
            <a:spAutoFit/>
          </a:bodyPr>
          <a:lstStyle/>
          <a:p>
            <a:pPr lvl="0"/>
            <a:r>
              <a:rPr lang="en-US" dirty="0" smtClean="0">
                <a:latin typeface="Arial" pitchFamily="34" charset="0"/>
                <a:cs typeface="Arial" pitchFamily="34" charset="0"/>
              </a:rPr>
              <a:t>- To date 26</a:t>
            </a:r>
            <a:r>
              <a:rPr lang="en-US" baseline="30000" dirty="0" smtClean="0">
                <a:latin typeface="Arial" pitchFamily="34" charset="0"/>
                <a:cs typeface="Arial" pitchFamily="34" charset="0"/>
              </a:rPr>
              <a:t>th</a:t>
            </a:r>
            <a:r>
              <a:rPr lang="en-US" dirty="0" smtClean="0">
                <a:latin typeface="Arial" pitchFamily="34" charset="0"/>
                <a:cs typeface="Arial" pitchFamily="34" charset="0"/>
              </a:rPr>
              <a:t> January - </a:t>
            </a:r>
            <a:endParaRPr lang="en-US" dirty="0"/>
          </a:p>
        </p:txBody>
      </p:sp>
      <p:sp>
        <p:nvSpPr>
          <p:cNvPr id="24" name="Slide Number Placeholder 23"/>
          <p:cNvSpPr>
            <a:spLocks noGrp="1"/>
          </p:cNvSpPr>
          <p:nvPr>
            <p:ph type="sldNum" sz="quarter" idx="12"/>
          </p:nvPr>
        </p:nvSpPr>
        <p:spPr/>
        <p:txBody>
          <a:bodyPr/>
          <a:lstStyle/>
          <a:p>
            <a:fld id="{0DCB9EF9-F072-4F9E-9A3D-18A23E5BECAB}"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Diagram 14"/>
          <p:cNvGraphicFramePr/>
          <p:nvPr/>
        </p:nvGraphicFramePr>
        <p:xfrm>
          <a:off x="457200" y="701656"/>
          <a:ext cx="8229600" cy="640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7" name="Slide Number Placeholder 16"/>
          <p:cNvSpPr>
            <a:spLocks noGrp="1"/>
          </p:cNvSpPr>
          <p:nvPr>
            <p:ph type="sldNum" sz="quarter" idx="12"/>
          </p:nvPr>
        </p:nvSpPr>
        <p:spPr/>
        <p:txBody>
          <a:bodyPr/>
          <a:lstStyle/>
          <a:p>
            <a:fld id="{0DCB9EF9-F072-4F9E-9A3D-18A23E5BECAB}" type="slidenum">
              <a:rPr lang="en-US" smtClean="0"/>
              <a:pPr/>
              <a:t>5</a:t>
            </a:fld>
            <a:endParaRPr lang="en-US"/>
          </a:p>
        </p:txBody>
      </p:sp>
      <p:sp>
        <p:nvSpPr>
          <p:cNvPr id="21" name="Rectangle 15"/>
          <p:cNvSpPr>
            <a:spLocks noChangeArrowheads="1"/>
          </p:cNvSpPr>
          <p:nvPr/>
        </p:nvSpPr>
        <p:spPr bwMode="auto">
          <a:xfrm>
            <a:off x="1214414" y="1928802"/>
            <a:ext cx="7072362" cy="785818"/>
          </a:xfrm>
          <a:prstGeom prst="rect">
            <a:avLst/>
          </a:prstGeom>
          <a:solidFill>
            <a:schemeClr val="accent2">
              <a:lumMod val="40000"/>
              <a:lumOff val="60000"/>
            </a:schemeClr>
          </a:solidFill>
          <a:ln w="12700">
            <a:noFill/>
            <a:miter lim="800000"/>
            <a:headEnd/>
            <a:tailEnd/>
          </a:ln>
          <a:effectLst>
            <a:outerShdw dist="71842" dir="2700000" algn="ctr" rotWithShape="0">
              <a:srgbClr val="808080"/>
            </a:outerShdw>
          </a:effectLst>
        </p:spPr>
        <p:txBody>
          <a:bodyPr/>
          <a:lstStyle/>
          <a:p>
            <a:pPr algn="ctr"/>
            <a:r>
              <a:rPr lang="en-US" sz="2000" b="1" dirty="0" smtClean="0"/>
              <a:t>The scope of analysis is the ENTERPRISE level</a:t>
            </a:r>
          </a:p>
          <a:p>
            <a:pPr algn="ctr"/>
            <a:r>
              <a:rPr lang="en-US" sz="2000" b="1" dirty="0" smtClean="0"/>
              <a:t>and </a:t>
            </a:r>
            <a:r>
              <a:rPr lang="en-US" sz="2000" b="1" u="sng" dirty="0" smtClean="0"/>
              <a:t>not</a:t>
            </a:r>
            <a:r>
              <a:rPr lang="en-US" sz="2000" b="1" dirty="0" smtClean="0"/>
              <a:t> the country level</a:t>
            </a:r>
          </a:p>
          <a:p>
            <a:pPr algn="ctr"/>
            <a:endParaRPr lang="en-US" sz="2000" b="1" dirty="0"/>
          </a:p>
        </p:txBody>
      </p:sp>
      <p:sp>
        <p:nvSpPr>
          <p:cNvPr id="22" name="Freeform 15"/>
          <p:cNvSpPr>
            <a:spLocks/>
          </p:cNvSpPr>
          <p:nvPr/>
        </p:nvSpPr>
        <p:spPr bwMode="auto">
          <a:xfrm>
            <a:off x="3357554" y="2857496"/>
            <a:ext cx="2400300" cy="436563"/>
          </a:xfrm>
          <a:custGeom>
            <a:avLst/>
            <a:gdLst/>
            <a:ahLst/>
            <a:cxnLst>
              <a:cxn ang="0">
                <a:pos x="1512" y="0"/>
              </a:cxn>
              <a:cxn ang="0">
                <a:pos x="752" y="1064"/>
              </a:cxn>
              <a:cxn ang="0">
                <a:pos x="0" y="0"/>
              </a:cxn>
              <a:cxn ang="0">
                <a:pos x="1512" y="0"/>
              </a:cxn>
            </a:cxnLst>
            <a:rect l="0" t="0" r="r" b="b"/>
            <a:pathLst>
              <a:path w="1512" h="1064">
                <a:moveTo>
                  <a:pt x="1512" y="0"/>
                </a:moveTo>
                <a:lnTo>
                  <a:pt x="752" y="1064"/>
                </a:lnTo>
                <a:lnTo>
                  <a:pt x="0" y="0"/>
                </a:lnTo>
                <a:lnTo>
                  <a:pt x="1512" y="0"/>
                </a:lnTo>
                <a:close/>
              </a:path>
            </a:pathLst>
          </a:custGeom>
          <a:solidFill>
            <a:schemeClr val="accent2">
              <a:lumMod val="75000"/>
            </a:schemeClr>
          </a:solidFill>
          <a:ln w="12700">
            <a:noFill/>
            <a:prstDash val="solid"/>
            <a:round/>
            <a:headEnd/>
            <a:tailEnd/>
          </a:ln>
          <a:effectLst>
            <a:outerShdw dist="53882" dir="2700000" algn="ctr" rotWithShape="0">
              <a:srgbClr val="808080"/>
            </a:outerShdw>
          </a:effectLst>
        </p:spPr>
        <p:txBody>
          <a:bodyPr/>
          <a:lstStyle/>
          <a:p>
            <a:endParaRPr lang="en-US"/>
          </a:p>
        </p:txBody>
      </p:sp>
      <p:sp>
        <p:nvSpPr>
          <p:cNvPr id="23" name="Text Box 8"/>
          <p:cNvSpPr txBox="1">
            <a:spLocks noChangeArrowheads="1"/>
          </p:cNvSpPr>
          <p:nvPr/>
        </p:nvSpPr>
        <p:spPr bwMode="auto">
          <a:xfrm>
            <a:off x="1142976" y="3357562"/>
            <a:ext cx="7246961" cy="3600986"/>
          </a:xfrm>
          <a:prstGeom prst="rect">
            <a:avLst/>
          </a:prstGeom>
          <a:noFill/>
          <a:ln w="9525">
            <a:noFill/>
            <a:miter lim="800000"/>
            <a:headEnd/>
            <a:tailEnd/>
          </a:ln>
          <a:effectLst/>
        </p:spPr>
        <p:txBody>
          <a:bodyPr wrap="square">
            <a:spAutoFit/>
          </a:bodyPr>
          <a:lstStyle/>
          <a:p>
            <a:pPr>
              <a:buFont typeface="Arial" pitchFamily="34" charset="0"/>
              <a:buChar char="•"/>
            </a:pPr>
            <a:r>
              <a:rPr lang="en-US" dirty="0" smtClean="0"/>
              <a:t>Innovation ‘Indexes’ only exist on a national level. </a:t>
            </a:r>
            <a:r>
              <a:rPr lang="en-US" sz="1400" dirty="0" smtClean="0"/>
              <a:t>This project will not provide an ‘index’ as such, but a measurement instrument in the form of a questionnaire to evaluate the innovation readiness of Armenian companies</a:t>
            </a:r>
          </a:p>
          <a:p>
            <a:endParaRPr lang="en-US" sz="1400" dirty="0" smtClean="0"/>
          </a:p>
          <a:p>
            <a:pPr>
              <a:buFont typeface="Arial" pitchFamily="34" charset="0"/>
              <a:buChar char="•"/>
            </a:pPr>
            <a:r>
              <a:rPr lang="en-US" dirty="0" smtClean="0"/>
              <a:t>International benchmarks are relevant if they are done on a specific economy sector (Software, Mining, etc...) </a:t>
            </a:r>
            <a:r>
              <a:rPr lang="en-US" sz="1400" dirty="0" smtClean="0"/>
              <a:t>and under the condition that the basis of measurement (questionnaire) uses compatible indicators between countries</a:t>
            </a:r>
          </a:p>
          <a:p>
            <a:pPr>
              <a:buFont typeface="Arial" pitchFamily="34" charset="0"/>
              <a:buChar char="•"/>
            </a:pPr>
            <a:endParaRPr lang="en-US" sz="1100" dirty="0" smtClean="0"/>
          </a:p>
          <a:p>
            <a:pPr>
              <a:buFont typeface="Arial" pitchFamily="34" charset="0"/>
              <a:buChar char="•"/>
            </a:pPr>
            <a:r>
              <a:rPr lang="en-US" dirty="0" smtClean="0"/>
              <a:t>The analysis will only focus on innovation-related issues within the framework of the interviewed enterprises</a:t>
            </a:r>
            <a:r>
              <a:rPr lang="en-US" sz="1400" dirty="0" smtClean="0"/>
              <a:t>. Issues pertaining to policies, infrastructure, economic environment, etc...will not be taken into account</a:t>
            </a:r>
          </a:p>
          <a:p>
            <a:pPr>
              <a:buFont typeface="Arial" pitchFamily="34" charset="0"/>
              <a:buChar char="•"/>
            </a:pPr>
            <a:endParaRPr lang="en-US" sz="1400" dirty="0" smtClean="0"/>
          </a:p>
          <a:p>
            <a:pPr algn="ctr"/>
            <a:r>
              <a:rPr lang="en-US" sz="2000" dirty="0" smtClean="0">
                <a:solidFill>
                  <a:srgbClr val="C00000"/>
                </a:solidFill>
              </a:rPr>
              <a:t>BOTTOM-UP APPROACH</a:t>
            </a:r>
          </a:p>
          <a:p>
            <a:endParaRPr lang="en-US" sz="1100" dirty="0" smtClean="0"/>
          </a:p>
          <a:p>
            <a:endParaRPr lang="en-US" sz="1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Diagram 14"/>
          <p:cNvGraphicFramePr/>
          <p:nvPr/>
        </p:nvGraphicFramePr>
        <p:xfrm>
          <a:off x="457200" y="701656"/>
          <a:ext cx="8229600" cy="640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7415" name="Text Box 7"/>
          <p:cNvSpPr txBox="1">
            <a:spLocks noChangeArrowheads="1"/>
          </p:cNvSpPr>
          <p:nvPr/>
        </p:nvSpPr>
        <p:spPr bwMode="auto">
          <a:xfrm>
            <a:off x="682625" y="1989138"/>
            <a:ext cx="2609850" cy="1279525"/>
          </a:xfrm>
          <a:prstGeom prst="rect">
            <a:avLst/>
          </a:prstGeom>
          <a:noFill/>
          <a:ln w="9525">
            <a:noFill/>
            <a:miter lim="800000"/>
            <a:headEnd/>
            <a:tailEnd/>
          </a:ln>
          <a:effectLst/>
        </p:spPr>
        <p:txBody>
          <a:bodyPr wrap="none">
            <a:spAutoFit/>
          </a:bodyPr>
          <a:lstStyle/>
          <a:p>
            <a:r>
              <a:rPr lang="en-US" dirty="0"/>
              <a:t>Basic Requirements</a:t>
            </a:r>
          </a:p>
          <a:p>
            <a:pPr>
              <a:buFontTx/>
              <a:buChar char="•"/>
            </a:pPr>
            <a:r>
              <a:rPr lang="en-US" dirty="0"/>
              <a:t> </a:t>
            </a:r>
            <a:r>
              <a:rPr lang="en-US" sz="1400" dirty="0"/>
              <a:t>Institutions</a:t>
            </a:r>
          </a:p>
          <a:p>
            <a:pPr>
              <a:buFontTx/>
              <a:buChar char="•"/>
            </a:pPr>
            <a:r>
              <a:rPr lang="en-US" sz="1400" dirty="0"/>
              <a:t> Infrastructure</a:t>
            </a:r>
          </a:p>
          <a:p>
            <a:pPr>
              <a:buFontTx/>
              <a:buChar char="•"/>
            </a:pPr>
            <a:r>
              <a:rPr lang="en-US" sz="1400" dirty="0"/>
              <a:t> Macroeconomic environment</a:t>
            </a:r>
          </a:p>
          <a:p>
            <a:pPr>
              <a:buFontTx/>
              <a:buChar char="•"/>
            </a:pPr>
            <a:r>
              <a:rPr lang="en-US" sz="1400" dirty="0"/>
              <a:t> Health and primary education</a:t>
            </a:r>
          </a:p>
        </p:txBody>
      </p:sp>
      <p:sp>
        <p:nvSpPr>
          <p:cNvPr id="17416" name="Text Box 8"/>
          <p:cNvSpPr txBox="1">
            <a:spLocks noChangeArrowheads="1"/>
          </p:cNvSpPr>
          <p:nvPr/>
        </p:nvSpPr>
        <p:spPr bwMode="auto">
          <a:xfrm>
            <a:off x="682625" y="3503613"/>
            <a:ext cx="2736327" cy="1723549"/>
          </a:xfrm>
          <a:prstGeom prst="rect">
            <a:avLst/>
          </a:prstGeom>
          <a:noFill/>
          <a:ln w="9525">
            <a:noFill/>
            <a:miter lim="800000"/>
            <a:headEnd/>
            <a:tailEnd/>
          </a:ln>
          <a:effectLst/>
        </p:spPr>
        <p:txBody>
          <a:bodyPr wrap="none">
            <a:spAutoFit/>
          </a:bodyPr>
          <a:lstStyle/>
          <a:p>
            <a:r>
              <a:rPr lang="en-US" dirty="0"/>
              <a:t>Efficiency Enhancers</a:t>
            </a:r>
          </a:p>
          <a:p>
            <a:pPr>
              <a:buFontTx/>
              <a:buChar char="•"/>
            </a:pPr>
            <a:r>
              <a:rPr lang="en-US" dirty="0"/>
              <a:t> </a:t>
            </a:r>
            <a:r>
              <a:rPr lang="en-US" sz="1400" dirty="0"/>
              <a:t>Higher Education and Training</a:t>
            </a:r>
          </a:p>
          <a:p>
            <a:pPr>
              <a:buFontTx/>
              <a:buChar char="•"/>
            </a:pPr>
            <a:r>
              <a:rPr lang="en-US" sz="1400" dirty="0"/>
              <a:t> Goods market Efficiency</a:t>
            </a:r>
          </a:p>
          <a:p>
            <a:pPr>
              <a:buFontTx/>
              <a:buChar char="•"/>
            </a:pPr>
            <a:r>
              <a:rPr lang="en-US" sz="1400" dirty="0"/>
              <a:t> Labor and market efficiency</a:t>
            </a:r>
          </a:p>
          <a:p>
            <a:pPr>
              <a:buFontTx/>
              <a:buChar char="•"/>
            </a:pPr>
            <a:r>
              <a:rPr lang="en-US" sz="1400" dirty="0"/>
              <a:t> Financial Market development</a:t>
            </a:r>
          </a:p>
          <a:p>
            <a:pPr>
              <a:buFontTx/>
              <a:buChar char="•"/>
            </a:pPr>
            <a:r>
              <a:rPr lang="en-US" sz="1400" dirty="0">
                <a:solidFill>
                  <a:srgbClr val="FF0000"/>
                </a:solidFill>
              </a:rPr>
              <a:t> </a:t>
            </a:r>
            <a:r>
              <a:rPr lang="en-US" sz="1400" b="1" dirty="0">
                <a:solidFill>
                  <a:srgbClr val="FF0000"/>
                </a:solidFill>
              </a:rPr>
              <a:t>Technical Readiness</a:t>
            </a:r>
          </a:p>
          <a:p>
            <a:pPr>
              <a:buFontTx/>
              <a:buChar char="•"/>
            </a:pPr>
            <a:r>
              <a:rPr lang="en-US" sz="1400" dirty="0"/>
              <a:t> Market Size</a:t>
            </a:r>
          </a:p>
        </p:txBody>
      </p:sp>
      <p:sp>
        <p:nvSpPr>
          <p:cNvPr id="17417" name="Text Box 9"/>
          <p:cNvSpPr txBox="1">
            <a:spLocks noChangeArrowheads="1"/>
          </p:cNvSpPr>
          <p:nvPr/>
        </p:nvSpPr>
        <p:spPr bwMode="auto">
          <a:xfrm>
            <a:off x="682625" y="5445125"/>
            <a:ext cx="4095993" cy="800219"/>
          </a:xfrm>
          <a:prstGeom prst="rect">
            <a:avLst/>
          </a:prstGeom>
          <a:noFill/>
          <a:ln w="9525">
            <a:noFill/>
            <a:miter lim="800000"/>
            <a:headEnd/>
            <a:tailEnd/>
          </a:ln>
          <a:effectLst/>
        </p:spPr>
        <p:txBody>
          <a:bodyPr wrap="none">
            <a:spAutoFit/>
          </a:bodyPr>
          <a:lstStyle/>
          <a:p>
            <a:r>
              <a:rPr lang="en-US" dirty="0"/>
              <a:t>Innovation and Sophistication </a:t>
            </a:r>
            <a:r>
              <a:rPr lang="en-US" dirty="0" smtClean="0"/>
              <a:t>Factors:</a:t>
            </a:r>
            <a:endParaRPr lang="en-US" dirty="0"/>
          </a:p>
          <a:p>
            <a:pPr>
              <a:buFontTx/>
              <a:buChar char="•"/>
            </a:pPr>
            <a:r>
              <a:rPr lang="en-US" sz="1400" dirty="0"/>
              <a:t> Business Sophistication</a:t>
            </a:r>
          </a:p>
          <a:p>
            <a:pPr>
              <a:buFontTx/>
              <a:buChar char="•"/>
            </a:pPr>
            <a:r>
              <a:rPr lang="en-US" sz="1400" dirty="0">
                <a:solidFill>
                  <a:srgbClr val="FF0000"/>
                </a:solidFill>
              </a:rPr>
              <a:t> </a:t>
            </a:r>
            <a:r>
              <a:rPr lang="en-US" sz="1400" b="1" dirty="0">
                <a:solidFill>
                  <a:srgbClr val="FF0000"/>
                </a:solidFill>
              </a:rPr>
              <a:t>Innovation</a:t>
            </a:r>
          </a:p>
        </p:txBody>
      </p:sp>
      <p:sp>
        <p:nvSpPr>
          <p:cNvPr id="17420" name="Rectangle 12"/>
          <p:cNvSpPr>
            <a:spLocks noChangeArrowheads="1"/>
          </p:cNvSpPr>
          <p:nvPr/>
        </p:nvSpPr>
        <p:spPr bwMode="auto">
          <a:xfrm>
            <a:off x="395288" y="1951038"/>
            <a:ext cx="5040312" cy="4321175"/>
          </a:xfrm>
          <a:prstGeom prst="rect">
            <a:avLst/>
          </a:prstGeom>
          <a:noFill/>
          <a:ln w="9525">
            <a:solidFill>
              <a:schemeClr val="tx1"/>
            </a:solidFill>
            <a:miter lim="800000"/>
            <a:headEnd/>
            <a:tailEnd/>
          </a:ln>
          <a:effectLst/>
        </p:spPr>
        <p:txBody>
          <a:bodyPr wrap="none" anchor="ctr"/>
          <a:lstStyle/>
          <a:p>
            <a:endParaRPr lang="en-US"/>
          </a:p>
        </p:txBody>
      </p:sp>
      <p:sp>
        <p:nvSpPr>
          <p:cNvPr id="17421" name="Rectangle 13"/>
          <p:cNvSpPr>
            <a:spLocks noChangeArrowheads="1"/>
          </p:cNvSpPr>
          <p:nvPr/>
        </p:nvSpPr>
        <p:spPr bwMode="auto">
          <a:xfrm>
            <a:off x="4930775" y="1951038"/>
            <a:ext cx="504825" cy="4321175"/>
          </a:xfrm>
          <a:prstGeom prst="rect">
            <a:avLst/>
          </a:prstGeom>
          <a:solidFill>
            <a:schemeClr val="accent2">
              <a:lumMod val="50000"/>
            </a:schemeClr>
          </a:solidFill>
          <a:ln w="9525">
            <a:solidFill>
              <a:schemeClr val="tx1"/>
            </a:solidFill>
            <a:miter lim="800000"/>
            <a:headEnd/>
            <a:tailEnd/>
          </a:ln>
          <a:effectLst/>
        </p:spPr>
        <p:txBody>
          <a:bodyPr wrap="none" anchor="ctr"/>
          <a:lstStyle/>
          <a:p>
            <a:endParaRPr lang="en-US"/>
          </a:p>
        </p:txBody>
      </p:sp>
      <p:sp>
        <p:nvSpPr>
          <p:cNvPr id="17422" name="Text Box 14"/>
          <p:cNvSpPr txBox="1">
            <a:spLocks noChangeArrowheads="1"/>
          </p:cNvSpPr>
          <p:nvPr/>
        </p:nvSpPr>
        <p:spPr bwMode="auto">
          <a:xfrm rot="16200000">
            <a:off x="3780632" y="3639343"/>
            <a:ext cx="2813050" cy="366713"/>
          </a:xfrm>
          <a:prstGeom prst="rect">
            <a:avLst/>
          </a:prstGeom>
          <a:noFill/>
          <a:ln w="9525">
            <a:noFill/>
            <a:miter lim="800000"/>
            <a:headEnd/>
            <a:tailEnd/>
          </a:ln>
          <a:effectLst/>
        </p:spPr>
        <p:txBody>
          <a:bodyPr wrap="none">
            <a:spAutoFit/>
          </a:bodyPr>
          <a:lstStyle/>
          <a:p>
            <a:r>
              <a:rPr lang="en-US">
                <a:solidFill>
                  <a:schemeClr val="bg1"/>
                </a:solidFill>
              </a:rPr>
              <a:t>Pillars of Competitiveness</a:t>
            </a:r>
          </a:p>
        </p:txBody>
      </p:sp>
      <p:sp>
        <p:nvSpPr>
          <p:cNvPr id="17423" name="Freeform 15"/>
          <p:cNvSpPr>
            <a:spLocks/>
          </p:cNvSpPr>
          <p:nvPr/>
        </p:nvSpPr>
        <p:spPr bwMode="auto">
          <a:xfrm rot="16200000">
            <a:off x="4742657" y="3796506"/>
            <a:ext cx="2400300" cy="436563"/>
          </a:xfrm>
          <a:custGeom>
            <a:avLst/>
            <a:gdLst/>
            <a:ahLst/>
            <a:cxnLst>
              <a:cxn ang="0">
                <a:pos x="1512" y="0"/>
              </a:cxn>
              <a:cxn ang="0">
                <a:pos x="752" y="1064"/>
              </a:cxn>
              <a:cxn ang="0">
                <a:pos x="0" y="0"/>
              </a:cxn>
              <a:cxn ang="0">
                <a:pos x="1512" y="0"/>
              </a:cxn>
            </a:cxnLst>
            <a:rect l="0" t="0" r="r" b="b"/>
            <a:pathLst>
              <a:path w="1512" h="1064">
                <a:moveTo>
                  <a:pt x="1512" y="0"/>
                </a:moveTo>
                <a:lnTo>
                  <a:pt x="752" y="1064"/>
                </a:lnTo>
                <a:lnTo>
                  <a:pt x="0" y="0"/>
                </a:lnTo>
                <a:lnTo>
                  <a:pt x="1512" y="0"/>
                </a:lnTo>
                <a:close/>
              </a:path>
            </a:pathLst>
          </a:custGeom>
          <a:solidFill>
            <a:schemeClr val="accent2">
              <a:lumMod val="75000"/>
            </a:schemeClr>
          </a:solidFill>
          <a:ln w="12700">
            <a:noFill/>
            <a:prstDash val="solid"/>
            <a:round/>
            <a:headEnd/>
            <a:tailEnd/>
          </a:ln>
          <a:effectLst>
            <a:outerShdw dist="53882" dir="2700000" algn="ctr" rotWithShape="0">
              <a:srgbClr val="808080"/>
            </a:outerShdw>
          </a:effectLst>
        </p:spPr>
        <p:txBody>
          <a:bodyPr/>
          <a:lstStyle/>
          <a:p>
            <a:endParaRPr lang="en-US"/>
          </a:p>
        </p:txBody>
      </p:sp>
      <p:sp>
        <p:nvSpPr>
          <p:cNvPr id="17424" name="Text Box 16"/>
          <p:cNvSpPr txBox="1">
            <a:spLocks noChangeArrowheads="1"/>
          </p:cNvSpPr>
          <p:nvPr/>
        </p:nvSpPr>
        <p:spPr bwMode="auto">
          <a:xfrm>
            <a:off x="6156325" y="2901950"/>
            <a:ext cx="2808288" cy="2289175"/>
          </a:xfrm>
          <a:prstGeom prst="rect">
            <a:avLst/>
          </a:prstGeom>
          <a:noFill/>
          <a:ln w="9525">
            <a:noFill/>
            <a:miter lim="800000"/>
            <a:headEnd/>
            <a:tailEnd/>
          </a:ln>
          <a:effectLst/>
        </p:spPr>
        <p:txBody>
          <a:bodyPr>
            <a:spAutoFit/>
          </a:bodyPr>
          <a:lstStyle/>
          <a:p>
            <a:pPr algn="ctr"/>
            <a:r>
              <a:rPr lang="en-US" b="1" dirty="0"/>
              <a:t>Innovation Readiness is a sub-element of competitiveness</a:t>
            </a:r>
          </a:p>
          <a:p>
            <a:pPr algn="ctr"/>
            <a:endParaRPr lang="en-US" b="1" dirty="0"/>
          </a:p>
          <a:p>
            <a:pPr algn="ctr"/>
            <a:r>
              <a:rPr lang="en-US" b="1" dirty="0"/>
              <a:t>PROJECT </a:t>
            </a:r>
            <a:r>
              <a:rPr lang="en-US" b="1" dirty="0" smtClean="0"/>
              <a:t>FOCUS</a:t>
            </a:r>
            <a:r>
              <a:rPr lang="en-US" dirty="0" smtClean="0"/>
              <a:t>:</a:t>
            </a:r>
            <a:endParaRPr lang="en-US" dirty="0"/>
          </a:p>
          <a:p>
            <a:pPr algn="ctr"/>
            <a:r>
              <a:rPr lang="en-US" b="1" dirty="0">
                <a:solidFill>
                  <a:srgbClr val="FF0000"/>
                </a:solidFill>
              </a:rPr>
              <a:t>Technological</a:t>
            </a:r>
          </a:p>
          <a:p>
            <a:pPr algn="ctr"/>
            <a:r>
              <a:rPr lang="en-US" b="1" dirty="0">
                <a:solidFill>
                  <a:srgbClr val="FF0000"/>
                </a:solidFill>
              </a:rPr>
              <a:t>Innovation</a:t>
            </a:r>
          </a:p>
          <a:p>
            <a:pPr algn="ctr"/>
            <a:r>
              <a:rPr lang="en-US" b="1" dirty="0">
                <a:solidFill>
                  <a:srgbClr val="FF0000"/>
                </a:solidFill>
              </a:rPr>
              <a:t>Only</a:t>
            </a:r>
          </a:p>
        </p:txBody>
      </p:sp>
      <p:sp>
        <p:nvSpPr>
          <p:cNvPr id="17425" name="Text Box 17"/>
          <p:cNvSpPr txBox="1">
            <a:spLocks noChangeArrowheads="1"/>
          </p:cNvSpPr>
          <p:nvPr/>
        </p:nvSpPr>
        <p:spPr bwMode="auto">
          <a:xfrm>
            <a:off x="376238" y="6473825"/>
            <a:ext cx="5627118" cy="276999"/>
          </a:xfrm>
          <a:prstGeom prst="rect">
            <a:avLst/>
          </a:prstGeom>
          <a:noFill/>
          <a:ln w="9525">
            <a:noFill/>
            <a:miter lim="800000"/>
            <a:headEnd/>
            <a:tailEnd/>
          </a:ln>
          <a:effectLst/>
        </p:spPr>
        <p:txBody>
          <a:bodyPr wrap="none">
            <a:spAutoFit/>
          </a:bodyPr>
          <a:lstStyle/>
          <a:p>
            <a:r>
              <a:rPr lang="en-US" sz="1200" i="1" dirty="0"/>
              <a:t>Source : WEF Global Competitiveness </a:t>
            </a:r>
            <a:r>
              <a:rPr lang="en-US" sz="1200" i="1" dirty="0" smtClean="0"/>
              <a:t>Report, </a:t>
            </a:r>
            <a:r>
              <a:rPr lang="en-US" sz="1200" i="1" dirty="0"/>
              <a:t>Interviews, </a:t>
            </a:r>
            <a:r>
              <a:rPr lang="en-US" sz="1200" i="1" dirty="0" smtClean="0"/>
              <a:t>AM Partners </a:t>
            </a:r>
            <a:r>
              <a:rPr lang="en-US" sz="1200" i="1" dirty="0"/>
              <a:t>Analysis</a:t>
            </a:r>
          </a:p>
        </p:txBody>
      </p:sp>
      <p:sp>
        <p:nvSpPr>
          <p:cNvPr id="17411" name="Rectangle 3"/>
          <p:cNvSpPr>
            <a:spLocks noGrp="1" noChangeArrowheads="1"/>
          </p:cNvSpPr>
          <p:nvPr>
            <p:ph idx="1"/>
          </p:nvPr>
        </p:nvSpPr>
        <p:spPr>
          <a:xfrm>
            <a:off x="457200" y="1454136"/>
            <a:ext cx="8229600" cy="395290"/>
          </a:xfrm>
        </p:spPr>
        <p:txBody>
          <a:bodyPr>
            <a:normAutofit lnSpcReduction="10000"/>
          </a:bodyPr>
          <a:lstStyle/>
          <a:p>
            <a:pPr indent="12700" algn="ctr">
              <a:buFontTx/>
              <a:buNone/>
            </a:pPr>
            <a:r>
              <a:rPr lang="en-US" sz="2000" b="1" dirty="0">
                <a:latin typeface="Arial" pitchFamily="34" charset="0"/>
                <a:cs typeface="Arial" pitchFamily="34" charset="0"/>
              </a:rPr>
              <a:t>- Pillars of competitiveness -</a:t>
            </a:r>
          </a:p>
        </p:txBody>
      </p:sp>
      <p:sp>
        <p:nvSpPr>
          <p:cNvPr id="17" name="Slide Number Placeholder 16"/>
          <p:cNvSpPr>
            <a:spLocks noGrp="1"/>
          </p:cNvSpPr>
          <p:nvPr>
            <p:ph type="sldNum" sz="quarter" idx="12"/>
          </p:nvPr>
        </p:nvSpPr>
        <p:spPr/>
        <p:txBody>
          <a:bodyPr/>
          <a:lstStyle/>
          <a:p>
            <a:fld id="{0DCB9EF9-F072-4F9E-9A3D-18A23E5BECAB}"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312" name="Oval 40"/>
          <p:cNvSpPr>
            <a:spLocks noChangeArrowheads="1"/>
          </p:cNvSpPr>
          <p:nvPr/>
        </p:nvSpPr>
        <p:spPr bwMode="auto">
          <a:xfrm>
            <a:off x="6831013" y="2636838"/>
            <a:ext cx="2133600" cy="2133600"/>
          </a:xfrm>
          <a:prstGeom prst="ellipse">
            <a:avLst/>
          </a:prstGeom>
          <a:solidFill>
            <a:schemeClr val="accent2">
              <a:lumMod val="40000"/>
              <a:lumOff val="60000"/>
            </a:schemeClr>
          </a:solidFill>
          <a:ln w="12700">
            <a:noFill/>
            <a:round/>
            <a:headEnd/>
            <a:tailEnd/>
          </a:ln>
          <a:effectLst>
            <a:outerShdw dist="53882" dir="2700000" algn="ctr" rotWithShape="0">
              <a:srgbClr val="808080"/>
            </a:outerShdw>
          </a:effectLst>
        </p:spPr>
        <p:txBody>
          <a:bodyPr/>
          <a:lstStyle/>
          <a:p>
            <a:endParaRPr lang="en-US"/>
          </a:p>
        </p:txBody>
      </p:sp>
      <p:graphicFrame>
        <p:nvGraphicFramePr>
          <p:cNvPr id="28" name="Diagram 27"/>
          <p:cNvGraphicFramePr/>
          <p:nvPr/>
        </p:nvGraphicFramePr>
        <p:xfrm>
          <a:off x="457200" y="701656"/>
          <a:ext cx="8229600" cy="640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4275" name="Rectangle 3"/>
          <p:cNvSpPr>
            <a:spLocks noGrp="1" noChangeArrowheads="1"/>
          </p:cNvSpPr>
          <p:nvPr>
            <p:ph idx="1"/>
          </p:nvPr>
        </p:nvSpPr>
        <p:spPr>
          <a:xfrm>
            <a:off x="457200" y="1703324"/>
            <a:ext cx="8229600" cy="517582"/>
          </a:xfrm>
        </p:spPr>
        <p:txBody>
          <a:bodyPr/>
          <a:lstStyle/>
          <a:p>
            <a:pPr indent="12700" algn="ctr">
              <a:buFontTx/>
              <a:buNone/>
            </a:pPr>
            <a:r>
              <a:rPr lang="en-US" sz="2000" b="1" dirty="0">
                <a:latin typeface="Arial" pitchFamily="34" charset="0"/>
                <a:cs typeface="Arial" pitchFamily="34" charset="0"/>
              </a:rPr>
              <a:t>- A six-step approach to the project -</a:t>
            </a:r>
          </a:p>
        </p:txBody>
      </p:sp>
      <p:sp>
        <p:nvSpPr>
          <p:cNvPr id="54284" name="Text Box 12"/>
          <p:cNvSpPr txBox="1">
            <a:spLocks noChangeArrowheads="1"/>
          </p:cNvSpPr>
          <p:nvPr/>
        </p:nvSpPr>
        <p:spPr bwMode="auto">
          <a:xfrm>
            <a:off x="376238" y="6473825"/>
            <a:ext cx="1597025" cy="274638"/>
          </a:xfrm>
          <a:prstGeom prst="rect">
            <a:avLst/>
          </a:prstGeom>
          <a:noFill/>
          <a:ln w="9525">
            <a:noFill/>
            <a:miter lim="800000"/>
            <a:headEnd/>
            <a:tailEnd/>
          </a:ln>
          <a:effectLst/>
        </p:spPr>
        <p:txBody>
          <a:bodyPr wrap="none">
            <a:spAutoFit/>
          </a:bodyPr>
          <a:lstStyle/>
          <a:p>
            <a:r>
              <a:rPr lang="en-US" sz="1200" i="1" dirty="0"/>
              <a:t>Source : AMPartners</a:t>
            </a:r>
          </a:p>
        </p:txBody>
      </p:sp>
      <p:sp>
        <p:nvSpPr>
          <p:cNvPr id="54285" name="Freeform 13"/>
          <p:cNvSpPr>
            <a:spLocks/>
          </p:cNvSpPr>
          <p:nvPr/>
        </p:nvSpPr>
        <p:spPr bwMode="auto">
          <a:xfrm>
            <a:off x="219075" y="2854325"/>
            <a:ext cx="2768600" cy="808038"/>
          </a:xfrm>
          <a:custGeom>
            <a:avLst/>
            <a:gdLst/>
            <a:ahLst/>
            <a:cxnLst>
              <a:cxn ang="0">
                <a:pos x="1744" y="509"/>
              </a:cxn>
              <a:cxn ang="0">
                <a:pos x="1520" y="0"/>
              </a:cxn>
              <a:cxn ang="0">
                <a:pos x="0" y="0"/>
              </a:cxn>
              <a:cxn ang="0">
                <a:pos x="157" y="498"/>
              </a:cxn>
              <a:cxn ang="0">
                <a:pos x="1744" y="509"/>
              </a:cxn>
            </a:cxnLst>
            <a:rect l="0" t="0" r="r" b="b"/>
            <a:pathLst>
              <a:path w="1744" h="509">
                <a:moveTo>
                  <a:pt x="1744" y="509"/>
                </a:moveTo>
                <a:lnTo>
                  <a:pt x="1520" y="0"/>
                </a:lnTo>
                <a:lnTo>
                  <a:pt x="0" y="0"/>
                </a:lnTo>
                <a:lnTo>
                  <a:pt x="157" y="498"/>
                </a:lnTo>
                <a:lnTo>
                  <a:pt x="1744" y="509"/>
                </a:lnTo>
                <a:close/>
              </a:path>
            </a:pathLst>
          </a:custGeom>
          <a:solidFill>
            <a:schemeClr val="accent2">
              <a:lumMod val="40000"/>
              <a:lumOff val="60000"/>
            </a:schemeClr>
          </a:solidFill>
          <a:ln w="12700">
            <a:noFill/>
            <a:prstDash val="solid"/>
            <a:round/>
            <a:headEnd/>
            <a:tailEnd/>
          </a:ln>
          <a:effectLst>
            <a:outerShdw dist="71842" dir="2700000" algn="ctr" rotWithShape="0">
              <a:srgbClr val="808080"/>
            </a:outerShdw>
          </a:effectLst>
        </p:spPr>
        <p:txBody>
          <a:bodyPr/>
          <a:lstStyle/>
          <a:p>
            <a:endParaRPr lang="en-US"/>
          </a:p>
        </p:txBody>
      </p:sp>
      <p:sp>
        <p:nvSpPr>
          <p:cNvPr id="54286" name="Freeform 14"/>
          <p:cNvSpPr>
            <a:spLocks/>
          </p:cNvSpPr>
          <p:nvPr/>
        </p:nvSpPr>
        <p:spPr bwMode="auto">
          <a:xfrm>
            <a:off x="2741613" y="2852738"/>
            <a:ext cx="1797050" cy="1739900"/>
          </a:xfrm>
          <a:custGeom>
            <a:avLst/>
            <a:gdLst/>
            <a:ahLst/>
            <a:cxnLst>
              <a:cxn ang="0">
                <a:pos x="0" y="0"/>
              </a:cxn>
              <a:cxn ang="0">
                <a:pos x="792" y="0"/>
              </a:cxn>
              <a:cxn ang="0">
                <a:pos x="984" y="552"/>
              </a:cxn>
              <a:cxn ang="0">
                <a:pos x="792" y="1096"/>
              </a:cxn>
              <a:cxn ang="0">
                <a:pos x="0" y="1096"/>
              </a:cxn>
              <a:cxn ang="0">
                <a:pos x="192" y="552"/>
              </a:cxn>
              <a:cxn ang="0">
                <a:pos x="0" y="0"/>
              </a:cxn>
            </a:cxnLst>
            <a:rect l="0" t="0" r="r" b="b"/>
            <a:pathLst>
              <a:path w="984" h="1096">
                <a:moveTo>
                  <a:pt x="0" y="0"/>
                </a:moveTo>
                <a:lnTo>
                  <a:pt x="792" y="0"/>
                </a:lnTo>
                <a:lnTo>
                  <a:pt x="984" y="552"/>
                </a:lnTo>
                <a:lnTo>
                  <a:pt x="792" y="1096"/>
                </a:lnTo>
                <a:lnTo>
                  <a:pt x="0" y="1096"/>
                </a:lnTo>
                <a:lnTo>
                  <a:pt x="192" y="552"/>
                </a:lnTo>
                <a:lnTo>
                  <a:pt x="0" y="0"/>
                </a:lnTo>
                <a:close/>
              </a:path>
            </a:pathLst>
          </a:custGeom>
          <a:solidFill>
            <a:schemeClr val="accent2">
              <a:lumMod val="40000"/>
              <a:lumOff val="60000"/>
            </a:schemeClr>
          </a:solidFill>
          <a:ln w="12700">
            <a:noFill/>
            <a:prstDash val="solid"/>
            <a:round/>
            <a:headEnd/>
            <a:tailEnd/>
          </a:ln>
          <a:effectLst>
            <a:outerShdw dist="71842" dir="2700000" algn="ctr" rotWithShape="0">
              <a:srgbClr val="808080"/>
            </a:outerShdw>
          </a:effectLst>
        </p:spPr>
        <p:txBody>
          <a:bodyPr/>
          <a:lstStyle/>
          <a:p>
            <a:endParaRPr lang="en-US"/>
          </a:p>
        </p:txBody>
      </p:sp>
      <p:sp>
        <p:nvSpPr>
          <p:cNvPr id="54290" name="Freeform 18"/>
          <p:cNvSpPr>
            <a:spLocks/>
          </p:cNvSpPr>
          <p:nvPr/>
        </p:nvSpPr>
        <p:spPr bwMode="auto">
          <a:xfrm>
            <a:off x="144463" y="3790950"/>
            <a:ext cx="2817812" cy="793750"/>
          </a:xfrm>
          <a:custGeom>
            <a:avLst/>
            <a:gdLst/>
            <a:ahLst/>
            <a:cxnLst>
              <a:cxn ang="0">
                <a:pos x="229" y="0"/>
              </a:cxn>
              <a:cxn ang="0">
                <a:pos x="0" y="500"/>
              </a:cxn>
              <a:cxn ang="0">
                <a:pos x="1569" y="500"/>
              </a:cxn>
              <a:cxn ang="0">
                <a:pos x="1775" y="15"/>
              </a:cxn>
              <a:cxn ang="0">
                <a:pos x="229" y="0"/>
              </a:cxn>
            </a:cxnLst>
            <a:rect l="0" t="0" r="r" b="b"/>
            <a:pathLst>
              <a:path w="1775" h="500">
                <a:moveTo>
                  <a:pt x="229" y="0"/>
                </a:moveTo>
                <a:lnTo>
                  <a:pt x="0" y="500"/>
                </a:lnTo>
                <a:lnTo>
                  <a:pt x="1569" y="500"/>
                </a:lnTo>
                <a:lnTo>
                  <a:pt x="1775" y="15"/>
                </a:lnTo>
                <a:lnTo>
                  <a:pt x="229" y="0"/>
                </a:lnTo>
                <a:close/>
              </a:path>
            </a:pathLst>
          </a:custGeom>
          <a:solidFill>
            <a:schemeClr val="accent2">
              <a:lumMod val="40000"/>
              <a:lumOff val="60000"/>
            </a:schemeClr>
          </a:solidFill>
          <a:ln w="12700">
            <a:noFill/>
            <a:prstDash val="solid"/>
            <a:round/>
            <a:headEnd/>
            <a:tailEnd/>
          </a:ln>
          <a:effectLst>
            <a:outerShdw dist="71842" dir="2700000" algn="ctr" rotWithShape="0">
              <a:srgbClr val="808080"/>
            </a:outerShdw>
          </a:effectLst>
        </p:spPr>
        <p:txBody>
          <a:bodyPr/>
          <a:lstStyle/>
          <a:p>
            <a:endParaRPr lang="en-US"/>
          </a:p>
        </p:txBody>
      </p:sp>
      <p:sp>
        <p:nvSpPr>
          <p:cNvPr id="54292" name="Text Box 20"/>
          <p:cNvSpPr txBox="1">
            <a:spLocks noChangeArrowheads="1"/>
          </p:cNvSpPr>
          <p:nvPr/>
        </p:nvSpPr>
        <p:spPr bwMode="auto">
          <a:xfrm>
            <a:off x="555625" y="2925763"/>
            <a:ext cx="2540000" cy="581025"/>
          </a:xfrm>
          <a:prstGeom prst="rect">
            <a:avLst/>
          </a:prstGeom>
          <a:noFill/>
          <a:ln w="9525">
            <a:noFill/>
            <a:miter lim="800000"/>
            <a:headEnd/>
            <a:tailEnd/>
          </a:ln>
          <a:effectLst/>
        </p:spPr>
        <p:txBody>
          <a:bodyPr>
            <a:spAutoFit/>
          </a:bodyPr>
          <a:lstStyle/>
          <a:p>
            <a:r>
              <a:rPr lang="en-US" sz="1600" dirty="0"/>
              <a:t>Global Approach to Innovation</a:t>
            </a:r>
          </a:p>
        </p:txBody>
      </p:sp>
      <p:sp>
        <p:nvSpPr>
          <p:cNvPr id="54293" name="Text Box 21"/>
          <p:cNvSpPr txBox="1">
            <a:spLocks noChangeArrowheads="1"/>
          </p:cNvSpPr>
          <p:nvPr/>
        </p:nvSpPr>
        <p:spPr bwMode="auto">
          <a:xfrm>
            <a:off x="576263" y="4029075"/>
            <a:ext cx="2540000" cy="336550"/>
          </a:xfrm>
          <a:prstGeom prst="rect">
            <a:avLst/>
          </a:prstGeom>
          <a:noFill/>
          <a:ln w="9525">
            <a:noFill/>
            <a:miter lim="800000"/>
            <a:headEnd/>
            <a:tailEnd/>
          </a:ln>
          <a:effectLst/>
        </p:spPr>
        <p:txBody>
          <a:bodyPr>
            <a:spAutoFit/>
          </a:bodyPr>
          <a:lstStyle/>
          <a:p>
            <a:r>
              <a:rPr lang="en-US" sz="1600"/>
              <a:t>Specificities of RA</a:t>
            </a:r>
          </a:p>
        </p:txBody>
      </p:sp>
      <p:sp>
        <p:nvSpPr>
          <p:cNvPr id="54294" name="Text Box 22"/>
          <p:cNvSpPr txBox="1">
            <a:spLocks noChangeArrowheads="1"/>
          </p:cNvSpPr>
          <p:nvPr/>
        </p:nvSpPr>
        <p:spPr bwMode="auto">
          <a:xfrm>
            <a:off x="2952750" y="3446463"/>
            <a:ext cx="1531938" cy="581025"/>
          </a:xfrm>
          <a:prstGeom prst="rect">
            <a:avLst/>
          </a:prstGeom>
          <a:noFill/>
          <a:ln w="9525">
            <a:noFill/>
            <a:miter lim="800000"/>
            <a:headEnd/>
            <a:tailEnd/>
          </a:ln>
          <a:effectLst/>
        </p:spPr>
        <p:txBody>
          <a:bodyPr>
            <a:spAutoFit/>
          </a:bodyPr>
          <a:lstStyle/>
          <a:p>
            <a:pPr algn="ctr"/>
            <a:r>
              <a:rPr lang="en-US" sz="1600"/>
              <a:t>Survey </a:t>
            </a:r>
          </a:p>
          <a:p>
            <a:pPr algn="ctr"/>
            <a:r>
              <a:rPr lang="en-US" sz="1600"/>
              <a:t>Methodology</a:t>
            </a:r>
          </a:p>
        </p:txBody>
      </p:sp>
      <p:sp>
        <p:nvSpPr>
          <p:cNvPr id="54297" name="Freeform 25"/>
          <p:cNvSpPr>
            <a:spLocks/>
          </p:cNvSpPr>
          <p:nvPr/>
        </p:nvSpPr>
        <p:spPr bwMode="auto">
          <a:xfrm>
            <a:off x="4322763" y="2852738"/>
            <a:ext cx="1438275" cy="1739900"/>
          </a:xfrm>
          <a:custGeom>
            <a:avLst/>
            <a:gdLst/>
            <a:ahLst/>
            <a:cxnLst>
              <a:cxn ang="0">
                <a:pos x="0" y="0"/>
              </a:cxn>
              <a:cxn ang="0">
                <a:pos x="792" y="0"/>
              </a:cxn>
              <a:cxn ang="0">
                <a:pos x="984" y="552"/>
              </a:cxn>
              <a:cxn ang="0">
                <a:pos x="792" y="1096"/>
              </a:cxn>
              <a:cxn ang="0">
                <a:pos x="0" y="1096"/>
              </a:cxn>
              <a:cxn ang="0">
                <a:pos x="192" y="552"/>
              </a:cxn>
              <a:cxn ang="0">
                <a:pos x="0" y="0"/>
              </a:cxn>
            </a:cxnLst>
            <a:rect l="0" t="0" r="r" b="b"/>
            <a:pathLst>
              <a:path w="984" h="1096">
                <a:moveTo>
                  <a:pt x="0" y="0"/>
                </a:moveTo>
                <a:lnTo>
                  <a:pt x="792" y="0"/>
                </a:lnTo>
                <a:lnTo>
                  <a:pt x="984" y="552"/>
                </a:lnTo>
                <a:lnTo>
                  <a:pt x="792" y="1096"/>
                </a:lnTo>
                <a:lnTo>
                  <a:pt x="0" y="1096"/>
                </a:lnTo>
                <a:lnTo>
                  <a:pt x="192" y="552"/>
                </a:lnTo>
                <a:lnTo>
                  <a:pt x="0" y="0"/>
                </a:lnTo>
                <a:close/>
              </a:path>
            </a:pathLst>
          </a:custGeom>
          <a:solidFill>
            <a:schemeClr val="accent2">
              <a:lumMod val="40000"/>
              <a:lumOff val="60000"/>
            </a:schemeClr>
          </a:solidFill>
          <a:ln w="12700">
            <a:noFill/>
            <a:prstDash val="solid"/>
            <a:round/>
            <a:headEnd/>
            <a:tailEnd/>
          </a:ln>
          <a:effectLst>
            <a:outerShdw dist="71842" dir="2700000" algn="ctr" rotWithShape="0">
              <a:srgbClr val="808080"/>
            </a:outerShdw>
          </a:effectLst>
        </p:spPr>
        <p:txBody>
          <a:bodyPr/>
          <a:lstStyle/>
          <a:p>
            <a:endParaRPr lang="en-US"/>
          </a:p>
        </p:txBody>
      </p:sp>
      <p:sp>
        <p:nvSpPr>
          <p:cNvPr id="54298" name="Text Box 26"/>
          <p:cNvSpPr txBox="1">
            <a:spLocks noChangeArrowheads="1"/>
          </p:cNvSpPr>
          <p:nvPr/>
        </p:nvSpPr>
        <p:spPr bwMode="auto">
          <a:xfrm>
            <a:off x="4284663" y="3324225"/>
            <a:ext cx="1531937" cy="825500"/>
          </a:xfrm>
          <a:prstGeom prst="rect">
            <a:avLst/>
          </a:prstGeom>
          <a:noFill/>
          <a:ln w="9525">
            <a:noFill/>
            <a:miter lim="800000"/>
            <a:headEnd/>
            <a:tailEnd/>
          </a:ln>
          <a:effectLst/>
        </p:spPr>
        <p:txBody>
          <a:bodyPr>
            <a:spAutoFit/>
          </a:bodyPr>
          <a:lstStyle/>
          <a:p>
            <a:pPr algn="ctr"/>
            <a:r>
              <a:rPr lang="en-US" sz="1600" dirty="0"/>
              <a:t>Design</a:t>
            </a:r>
          </a:p>
          <a:p>
            <a:pPr algn="ctr"/>
            <a:r>
              <a:rPr lang="en-US" sz="1600" dirty="0"/>
              <a:t>Survey </a:t>
            </a:r>
          </a:p>
          <a:p>
            <a:pPr algn="ctr"/>
            <a:r>
              <a:rPr lang="en-US" sz="1600" dirty="0"/>
              <a:t>Instrument</a:t>
            </a:r>
          </a:p>
        </p:txBody>
      </p:sp>
      <p:sp>
        <p:nvSpPr>
          <p:cNvPr id="54299" name="Freeform 27"/>
          <p:cNvSpPr>
            <a:spLocks/>
          </p:cNvSpPr>
          <p:nvPr/>
        </p:nvSpPr>
        <p:spPr bwMode="auto">
          <a:xfrm>
            <a:off x="5583238" y="2852738"/>
            <a:ext cx="1185862" cy="1739900"/>
          </a:xfrm>
          <a:custGeom>
            <a:avLst/>
            <a:gdLst/>
            <a:ahLst/>
            <a:cxnLst>
              <a:cxn ang="0">
                <a:pos x="0" y="0"/>
              </a:cxn>
              <a:cxn ang="0">
                <a:pos x="509" y="0"/>
              </a:cxn>
              <a:cxn ang="0">
                <a:pos x="747" y="534"/>
              </a:cxn>
              <a:cxn ang="0">
                <a:pos x="509" y="1096"/>
              </a:cxn>
              <a:cxn ang="0">
                <a:pos x="0" y="1096"/>
              </a:cxn>
              <a:cxn ang="0">
                <a:pos x="197" y="550"/>
              </a:cxn>
              <a:cxn ang="0">
                <a:pos x="0" y="0"/>
              </a:cxn>
            </a:cxnLst>
            <a:rect l="0" t="0" r="r" b="b"/>
            <a:pathLst>
              <a:path w="747" h="1096">
                <a:moveTo>
                  <a:pt x="0" y="0"/>
                </a:moveTo>
                <a:lnTo>
                  <a:pt x="509" y="0"/>
                </a:lnTo>
                <a:lnTo>
                  <a:pt x="747" y="534"/>
                </a:lnTo>
                <a:lnTo>
                  <a:pt x="509" y="1096"/>
                </a:lnTo>
                <a:lnTo>
                  <a:pt x="0" y="1096"/>
                </a:lnTo>
                <a:lnTo>
                  <a:pt x="197" y="550"/>
                </a:lnTo>
                <a:lnTo>
                  <a:pt x="0" y="0"/>
                </a:lnTo>
                <a:close/>
              </a:path>
            </a:pathLst>
          </a:custGeom>
          <a:solidFill>
            <a:schemeClr val="accent2">
              <a:lumMod val="40000"/>
              <a:lumOff val="60000"/>
            </a:schemeClr>
          </a:solidFill>
          <a:ln w="12700">
            <a:noFill/>
            <a:prstDash val="solid"/>
            <a:round/>
            <a:headEnd/>
            <a:tailEnd/>
          </a:ln>
          <a:effectLst>
            <a:outerShdw dist="71842" dir="2700000" algn="ctr" rotWithShape="0">
              <a:srgbClr val="808080"/>
            </a:outerShdw>
          </a:effectLst>
        </p:spPr>
        <p:txBody>
          <a:bodyPr/>
          <a:lstStyle/>
          <a:p>
            <a:endParaRPr lang="en-US"/>
          </a:p>
        </p:txBody>
      </p:sp>
      <p:sp>
        <p:nvSpPr>
          <p:cNvPr id="54300" name="Text Box 28"/>
          <p:cNvSpPr txBox="1">
            <a:spLocks noChangeArrowheads="1"/>
          </p:cNvSpPr>
          <p:nvPr/>
        </p:nvSpPr>
        <p:spPr bwMode="auto">
          <a:xfrm>
            <a:off x="5834063" y="3446463"/>
            <a:ext cx="884237" cy="581025"/>
          </a:xfrm>
          <a:prstGeom prst="rect">
            <a:avLst/>
          </a:prstGeom>
          <a:noFill/>
          <a:ln w="9525">
            <a:noFill/>
            <a:miter lim="800000"/>
            <a:headEnd/>
            <a:tailEnd/>
          </a:ln>
          <a:effectLst/>
        </p:spPr>
        <p:txBody>
          <a:bodyPr>
            <a:spAutoFit/>
          </a:bodyPr>
          <a:lstStyle/>
          <a:p>
            <a:pPr algn="ctr"/>
            <a:r>
              <a:rPr lang="en-US" sz="1600"/>
              <a:t>Pilot </a:t>
            </a:r>
          </a:p>
          <a:p>
            <a:pPr algn="ctr"/>
            <a:r>
              <a:rPr lang="en-US" sz="1600"/>
              <a:t>Survey</a:t>
            </a:r>
          </a:p>
        </p:txBody>
      </p:sp>
      <p:sp>
        <p:nvSpPr>
          <p:cNvPr id="54301" name="Rectangle 29"/>
          <p:cNvSpPr>
            <a:spLocks noChangeArrowheads="1"/>
          </p:cNvSpPr>
          <p:nvPr/>
        </p:nvSpPr>
        <p:spPr bwMode="auto">
          <a:xfrm>
            <a:off x="55563" y="2767013"/>
            <a:ext cx="322262" cy="244475"/>
          </a:xfrm>
          <a:prstGeom prst="rect">
            <a:avLst/>
          </a:prstGeom>
          <a:solidFill>
            <a:schemeClr val="bg2">
              <a:lumMod val="25000"/>
            </a:schemeClr>
          </a:solidFill>
          <a:ln w="9525">
            <a:noFill/>
            <a:miter lim="800000"/>
            <a:headEnd/>
            <a:tailEnd/>
          </a:ln>
        </p:spPr>
        <p:txBody>
          <a:bodyPr lIns="0" tIns="0" rIns="0" bIns="0">
            <a:spAutoFit/>
          </a:bodyPr>
          <a:lstStyle/>
          <a:p>
            <a:pPr algn="ctr" eaLnBrk="0" hangingPunct="0"/>
            <a:r>
              <a:rPr lang="en-GB" altLang="en-GB" sz="1600" b="1" dirty="0">
                <a:solidFill>
                  <a:srgbClr val="FFFFFF"/>
                </a:solidFill>
                <a:latin typeface="Helvetica" pitchFamily="34" charset="0"/>
              </a:rPr>
              <a:t>1</a:t>
            </a:r>
            <a:endParaRPr lang="en-GB" altLang="en-GB" sz="1600" dirty="0"/>
          </a:p>
        </p:txBody>
      </p:sp>
      <p:sp>
        <p:nvSpPr>
          <p:cNvPr id="54302" name="Rectangle 30"/>
          <p:cNvSpPr>
            <a:spLocks noChangeArrowheads="1"/>
          </p:cNvSpPr>
          <p:nvPr/>
        </p:nvSpPr>
        <p:spPr bwMode="auto">
          <a:xfrm>
            <a:off x="55563" y="4408488"/>
            <a:ext cx="322262" cy="244475"/>
          </a:xfrm>
          <a:prstGeom prst="rect">
            <a:avLst/>
          </a:prstGeom>
          <a:solidFill>
            <a:schemeClr val="bg2">
              <a:lumMod val="25000"/>
            </a:schemeClr>
          </a:solidFill>
          <a:ln w="9525">
            <a:noFill/>
            <a:miter lim="800000"/>
            <a:headEnd/>
            <a:tailEnd/>
          </a:ln>
        </p:spPr>
        <p:txBody>
          <a:bodyPr lIns="0" tIns="0" rIns="0" bIns="0">
            <a:spAutoFit/>
          </a:bodyPr>
          <a:lstStyle/>
          <a:p>
            <a:pPr algn="ctr" eaLnBrk="0" hangingPunct="0"/>
            <a:r>
              <a:rPr lang="en-GB" altLang="en-GB" sz="1600" b="1" dirty="0">
                <a:solidFill>
                  <a:srgbClr val="FFFFFF"/>
                </a:solidFill>
                <a:latin typeface="Helvetica" pitchFamily="34" charset="0"/>
              </a:rPr>
              <a:t>2</a:t>
            </a:r>
            <a:endParaRPr lang="en-GB" altLang="en-GB" sz="1600" dirty="0"/>
          </a:p>
        </p:txBody>
      </p:sp>
      <p:sp>
        <p:nvSpPr>
          <p:cNvPr id="54303" name="Rectangle 31"/>
          <p:cNvSpPr>
            <a:spLocks noChangeArrowheads="1"/>
          </p:cNvSpPr>
          <p:nvPr/>
        </p:nvSpPr>
        <p:spPr bwMode="auto">
          <a:xfrm>
            <a:off x="2665413" y="2767013"/>
            <a:ext cx="322262" cy="244475"/>
          </a:xfrm>
          <a:prstGeom prst="rect">
            <a:avLst/>
          </a:prstGeom>
          <a:solidFill>
            <a:schemeClr val="bg2">
              <a:lumMod val="25000"/>
            </a:schemeClr>
          </a:solidFill>
          <a:ln w="9525">
            <a:noFill/>
            <a:miter lim="800000"/>
            <a:headEnd/>
            <a:tailEnd/>
          </a:ln>
        </p:spPr>
        <p:txBody>
          <a:bodyPr lIns="0" tIns="0" rIns="0" bIns="0">
            <a:spAutoFit/>
          </a:bodyPr>
          <a:lstStyle/>
          <a:p>
            <a:pPr algn="ctr" eaLnBrk="0" hangingPunct="0"/>
            <a:r>
              <a:rPr lang="en-GB" altLang="en-GB" sz="1600" b="1" dirty="0">
                <a:solidFill>
                  <a:srgbClr val="FFFFFF"/>
                </a:solidFill>
                <a:latin typeface="Helvetica" pitchFamily="34" charset="0"/>
              </a:rPr>
              <a:t>3</a:t>
            </a:r>
            <a:endParaRPr lang="en-GB" altLang="en-GB" sz="1600" dirty="0"/>
          </a:p>
        </p:txBody>
      </p:sp>
      <p:sp>
        <p:nvSpPr>
          <p:cNvPr id="54304" name="Rectangle 32"/>
          <p:cNvSpPr>
            <a:spLocks noChangeArrowheads="1"/>
          </p:cNvSpPr>
          <p:nvPr/>
        </p:nvSpPr>
        <p:spPr bwMode="auto">
          <a:xfrm>
            <a:off x="4249738" y="2767013"/>
            <a:ext cx="322262" cy="244475"/>
          </a:xfrm>
          <a:prstGeom prst="rect">
            <a:avLst/>
          </a:prstGeom>
          <a:solidFill>
            <a:schemeClr val="bg2">
              <a:lumMod val="25000"/>
            </a:schemeClr>
          </a:solidFill>
          <a:ln w="9525">
            <a:noFill/>
            <a:miter lim="800000"/>
            <a:headEnd/>
            <a:tailEnd/>
          </a:ln>
        </p:spPr>
        <p:txBody>
          <a:bodyPr lIns="0" tIns="0" rIns="0" bIns="0">
            <a:spAutoFit/>
          </a:bodyPr>
          <a:lstStyle/>
          <a:p>
            <a:pPr algn="ctr" eaLnBrk="0" hangingPunct="0"/>
            <a:r>
              <a:rPr lang="en-GB" altLang="en-GB" sz="1600" b="1">
                <a:solidFill>
                  <a:srgbClr val="FFFFFF"/>
                </a:solidFill>
                <a:latin typeface="Helvetica" pitchFamily="34" charset="0"/>
              </a:rPr>
              <a:t>4</a:t>
            </a:r>
            <a:endParaRPr lang="en-GB" altLang="en-GB" sz="1600"/>
          </a:p>
        </p:txBody>
      </p:sp>
      <p:sp>
        <p:nvSpPr>
          <p:cNvPr id="54305" name="Rectangle 33"/>
          <p:cNvSpPr>
            <a:spLocks noChangeArrowheads="1"/>
          </p:cNvSpPr>
          <p:nvPr/>
        </p:nvSpPr>
        <p:spPr bwMode="auto">
          <a:xfrm>
            <a:off x="5400675" y="2767013"/>
            <a:ext cx="322263" cy="244475"/>
          </a:xfrm>
          <a:prstGeom prst="rect">
            <a:avLst/>
          </a:prstGeom>
          <a:solidFill>
            <a:schemeClr val="bg2">
              <a:lumMod val="25000"/>
            </a:schemeClr>
          </a:solidFill>
          <a:ln w="9525">
            <a:noFill/>
            <a:miter lim="800000"/>
            <a:headEnd/>
            <a:tailEnd/>
          </a:ln>
        </p:spPr>
        <p:txBody>
          <a:bodyPr lIns="0" tIns="0" rIns="0" bIns="0">
            <a:spAutoFit/>
          </a:bodyPr>
          <a:lstStyle/>
          <a:p>
            <a:pPr algn="ctr" eaLnBrk="0" hangingPunct="0"/>
            <a:r>
              <a:rPr lang="en-GB" altLang="en-GB" sz="1600" b="1">
                <a:solidFill>
                  <a:srgbClr val="FFFFFF"/>
                </a:solidFill>
                <a:latin typeface="Helvetica" pitchFamily="34" charset="0"/>
              </a:rPr>
              <a:t>5</a:t>
            </a:r>
            <a:endParaRPr lang="en-GB" altLang="en-GB" sz="1600"/>
          </a:p>
        </p:txBody>
      </p:sp>
      <p:sp>
        <p:nvSpPr>
          <p:cNvPr id="54307" name="Freeform 35"/>
          <p:cNvSpPr>
            <a:spLocks/>
          </p:cNvSpPr>
          <p:nvPr/>
        </p:nvSpPr>
        <p:spPr bwMode="auto">
          <a:xfrm>
            <a:off x="6480175" y="2852738"/>
            <a:ext cx="904875" cy="1739900"/>
          </a:xfrm>
          <a:custGeom>
            <a:avLst/>
            <a:gdLst/>
            <a:ahLst/>
            <a:cxnLst>
              <a:cxn ang="0">
                <a:pos x="0" y="0"/>
              </a:cxn>
              <a:cxn ang="0">
                <a:pos x="340" y="0"/>
              </a:cxn>
              <a:cxn ang="0">
                <a:pos x="570" y="526"/>
              </a:cxn>
              <a:cxn ang="0">
                <a:pos x="340" y="1096"/>
              </a:cxn>
              <a:cxn ang="0">
                <a:pos x="0" y="1096"/>
              </a:cxn>
              <a:cxn ang="0">
                <a:pos x="250" y="558"/>
              </a:cxn>
              <a:cxn ang="0">
                <a:pos x="0" y="0"/>
              </a:cxn>
            </a:cxnLst>
            <a:rect l="0" t="0" r="r" b="b"/>
            <a:pathLst>
              <a:path w="570" h="1096">
                <a:moveTo>
                  <a:pt x="0" y="0"/>
                </a:moveTo>
                <a:lnTo>
                  <a:pt x="340" y="0"/>
                </a:lnTo>
                <a:lnTo>
                  <a:pt x="570" y="526"/>
                </a:lnTo>
                <a:lnTo>
                  <a:pt x="340" y="1096"/>
                </a:lnTo>
                <a:lnTo>
                  <a:pt x="0" y="1096"/>
                </a:lnTo>
                <a:lnTo>
                  <a:pt x="250" y="558"/>
                </a:lnTo>
                <a:lnTo>
                  <a:pt x="0" y="0"/>
                </a:lnTo>
                <a:close/>
              </a:path>
            </a:pathLst>
          </a:custGeom>
          <a:solidFill>
            <a:schemeClr val="accent2">
              <a:lumMod val="40000"/>
              <a:lumOff val="60000"/>
            </a:schemeClr>
          </a:solidFill>
          <a:ln w="12700">
            <a:noFill/>
            <a:prstDash val="solid"/>
            <a:round/>
            <a:headEnd/>
            <a:tailEnd/>
          </a:ln>
          <a:effectLst>
            <a:outerShdw dist="71842" dir="2700000" algn="ctr" rotWithShape="0">
              <a:srgbClr val="808080"/>
            </a:outerShdw>
          </a:effectLst>
        </p:spPr>
        <p:txBody>
          <a:bodyPr/>
          <a:lstStyle/>
          <a:p>
            <a:endParaRPr lang="en-US"/>
          </a:p>
        </p:txBody>
      </p:sp>
      <p:sp>
        <p:nvSpPr>
          <p:cNvPr id="54309" name="Rectangle 37"/>
          <p:cNvSpPr>
            <a:spLocks noChangeArrowheads="1"/>
          </p:cNvSpPr>
          <p:nvPr/>
        </p:nvSpPr>
        <p:spPr bwMode="auto">
          <a:xfrm>
            <a:off x="6373813" y="2781300"/>
            <a:ext cx="322262" cy="244475"/>
          </a:xfrm>
          <a:prstGeom prst="rect">
            <a:avLst/>
          </a:prstGeom>
          <a:solidFill>
            <a:schemeClr val="bg2">
              <a:lumMod val="25000"/>
            </a:schemeClr>
          </a:solidFill>
          <a:ln w="9525">
            <a:noFill/>
            <a:miter lim="800000"/>
            <a:headEnd/>
            <a:tailEnd/>
          </a:ln>
        </p:spPr>
        <p:txBody>
          <a:bodyPr lIns="0" tIns="0" rIns="0" bIns="0">
            <a:spAutoFit/>
          </a:bodyPr>
          <a:lstStyle/>
          <a:p>
            <a:pPr algn="ctr" eaLnBrk="0" hangingPunct="0"/>
            <a:r>
              <a:rPr lang="en-GB" altLang="en-GB" sz="1600" b="1" dirty="0">
                <a:solidFill>
                  <a:srgbClr val="FFFFFF"/>
                </a:solidFill>
                <a:latin typeface="Helvetica" pitchFamily="34" charset="0"/>
              </a:rPr>
              <a:t>6</a:t>
            </a:r>
            <a:endParaRPr lang="en-GB" altLang="en-GB" sz="1600" dirty="0"/>
          </a:p>
        </p:txBody>
      </p:sp>
      <p:sp>
        <p:nvSpPr>
          <p:cNvPr id="54310" name="Text Box 38"/>
          <p:cNvSpPr txBox="1">
            <a:spLocks noChangeArrowheads="1"/>
          </p:cNvSpPr>
          <p:nvPr/>
        </p:nvSpPr>
        <p:spPr bwMode="auto">
          <a:xfrm rot="3809395">
            <a:off x="6566694" y="3250407"/>
            <a:ext cx="884237" cy="336550"/>
          </a:xfrm>
          <a:prstGeom prst="rect">
            <a:avLst/>
          </a:prstGeom>
          <a:noFill/>
          <a:ln w="9525">
            <a:noFill/>
            <a:miter lim="800000"/>
            <a:headEnd/>
            <a:tailEnd/>
          </a:ln>
          <a:effectLst/>
        </p:spPr>
        <p:txBody>
          <a:bodyPr>
            <a:spAutoFit/>
          </a:bodyPr>
          <a:lstStyle/>
          <a:p>
            <a:r>
              <a:rPr lang="en-US" sz="1600"/>
              <a:t>Amend.</a:t>
            </a:r>
          </a:p>
        </p:txBody>
      </p:sp>
      <p:sp>
        <p:nvSpPr>
          <p:cNvPr id="54311" name="Text Box 39"/>
          <p:cNvSpPr txBox="1">
            <a:spLocks noChangeArrowheads="1"/>
          </p:cNvSpPr>
          <p:nvPr/>
        </p:nvSpPr>
        <p:spPr bwMode="auto">
          <a:xfrm rot="6932327">
            <a:off x="6446044" y="4042569"/>
            <a:ext cx="884238" cy="336550"/>
          </a:xfrm>
          <a:prstGeom prst="rect">
            <a:avLst/>
          </a:prstGeom>
          <a:noFill/>
          <a:ln w="9525">
            <a:noFill/>
            <a:miter lim="800000"/>
            <a:headEnd/>
            <a:tailEnd/>
          </a:ln>
          <a:effectLst/>
        </p:spPr>
        <p:txBody>
          <a:bodyPr>
            <a:spAutoFit/>
          </a:bodyPr>
          <a:lstStyle/>
          <a:p>
            <a:r>
              <a:rPr lang="en-US" sz="1600"/>
              <a:t>3 or 4.</a:t>
            </a:r>
          </a:p>
        </p:txBody>
      </p:sp>
      <p:sp>
        <p:nvSpPr>
          <p:cNvPr id="54314" name="Text Box 42"/>
          <p:cNvSpPr txBox="1">
            <a:spLocks noChangeArrowheads="1"/>
          </p:cNvSpPr>
          <p:nvPr/>
        </p:nvSpPr>
        <p:spPr bwMode="auto">
          <a:xfrm>
            <a:off x="7164388" y="3051175"/>
            <a:ext cx="1531937" cy="1314450"/>
          </a:xfrm>
          <a:prstGeom prst="rect">
            <a:avLst/>
          </a:prstGeom>
          <a:noFill/>
          <a:ln w="9525">
            <a:noFill/>
            <a:miter lim="800000"/>
            <a:headEnd/>
            <a:tailEnd/>
          </a:ln>
          <a:effectLst/>
        </p:spPr>
        <p:txBody>
          <a:bodyPr>
            <a:spAutoFit/>
          </a:bodyPr>
          <a:lstStyle/>
          <a:p>
            <a:pPr algn="ctr"/>
            <a:r>
              <a:rPr lang="en-US" sz="1600" b="1" dirty="0"/>
              <a:t>Method</a:t>
            </a:r>
          </a:p>
          <a:p>
            <a:pPr algn="ctr"/>
            <a:r>
              <a:rPr lang="en-US" sz="1600" b="1" dirty="0"/>
              <a:t>Framework</a:t>
            </a:r>
          </a:p>
          <a:p>
            <a:pPr algn="ctr"/>
            <a:r>
              <a:rPr lang="en-US" sz="1600" b="1" dirty="0"/>
              <a:t>For</a:t>
            </a:r>
          </a:p>
          <a:p>
            <a:pPr algn="ctr"/>
            <a:r>
              <a:rPr lang="en-US" sz="1600" b="1" dirty="0"/>
              <a:t>National</a:t>
            </a:r>
          </a:p>
          <a:p>
            <a:pPr algn="ctr"/>
            <a:r>
              <a:rPr lang="en-US" sz="1600" b="1" dirty="0"/>
              <a:t>Survey</a:t>
            </a:r>
          </a:p>
        </p:txBody>
      </p:sp>
      <p:sp>
        <p:nvSpPr>
          <p:cNvPr id="30" name="Slide Number Placeholder 29"/>
          <p:cNvSpPr>
            <a:spLocks noGrp="1"/>
          </p:cNvSpPr>
          <p:nvPr>
            <p:ph type="sldNum" sz="quarter" idx="12"/>
          </p:nvPr>
        </p:nvSpPr>
        <p:spPr/>
        <p:txBody>
          <a:bodyPr/>
          <a:lstStyle/>
          <a:p>
            <a:fld id="{0DCB9EF9-F072-4F9E-9A3D-18A23E5BECAB}" type="slidenum">
              <a:rPr lang="en-US" smtClean="0"/>
              <a:pPr/>
              <a:t>7</a:t>
            </a:fld>
            <a:endParaRPr lang="en-US"/>
          </a:p>
        </p:txBody>
      </p:sp>
      <p:sp>
        <p:nvSpPr>
          <p:cNvPr id="27" name="Rectangle 3"/>
          <p:cNvSpPr txBox="1">
            <a:spLocks noChangeArrowheads="1"/>
          </p:cNvSpPr>
          <p:nvPr/>
        </p:nvSpPr>
        <p:spPr>
          <a:xfrm>
            <a:off x="457200" y="5143512"/>
            <a:ext cx="8229600" cy="1166799"/>
          </a:xfrm>
          <a:prstGeom prst="rect">
            <a:avLst/>
          </a:prstGeom>
        </p:spPr>
        <p:txBody>
          <a:bodyPr vert="horz">
            <a:normAutofit lnSpcReduction="10000"/>
          </a:bodyPr>
          <a:lstStyle/>
          <a:p>
            <a:pPr marL="365760" marR="0" lvl="0" indent="-256032" algn="l" defTabSz="914400" rtl="0" eaLnBrk="1" fontAlgn="auto" latinLnBrk="0" hangingPunct="1">
              <a:lnSpc>
                <a:spcPct val="90000"/>
              </a:lnSpc>
              <a:spcBef>
                <a:spcPts val="300"/>
              </a:spcBef>
              <a:spcAft>
                <a:spcPts val="0"/>
              </a:spcAft>
              <a:buClrTx/>
              <a:buSzTx/>
              <a:buFont typeface="Georgia"/>
              <a:buChar char="•"/>
              <a:tabLst/>
              <a:defRPr/>
            </a:pPr>
            <a:r>
              <a:rPr kumimoji="0" lang="en-US" sz="20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The aim of this project is to </a:t>
            </a:r>
            <a:r>
              <a:rPr kumimoji="0" lang="en-US" sz="20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build</a:t>
            </a:r>
            <a:r>
              <a:rPr kumimoji="0" lang="en-US" sz="2000" b="1" i="0" u="none" strike="noStrike" kern="1200" cap="none" spc="0" normalizeH="0" noProof="0" dirty="0" smtClean="0">
                <a:ln>
                  <a:noFill/>
                </a:ln>
                <a:solidFill>
                  <a:schemeClr val="tx1"/>
                </a:solidFill>
                <a:effectLst/>
                <a:uLnTx/>
                <a:uFillTx/>
                <a:latin typeface="Arial" pitchFamily="34" charset="0"/>
                <a:ea typeface="+mn-ea"/>
                <a:cs typeface="Arial" pitchFamily="34" charset="0"/>
              </a:rPr>
              <a:t> and test a methodology </a:t>
            </a:r>
            <a:r>
              <a:rPr kumimoji="0" lang="en-US" sz="20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and framework to evaluate innovation readiness of </a:t>
            </a:r>
            <a:r>
              <a:rPr kumimoji="0" lang="en-US" sz="2000" b="1" i="0" u="none" strike="noStrike" kern="1200" cap="none" spc="0" normalizeH="0" noProof="0" dirty="0" smtClean="0">
                <a:ln>
                  <a:noFill/>
                </a:ln>
                <a:solidFill>
                  <a:schemeClr val="tx1"/>
                </a:solidFill>
                <a:effectLst/>
                <a:uLnTx/>
                <a:uFillTx/>
                <a:latin typeface="Arial" pitchFamily="34" charset="0"/>
                <a:ea typeface="+mn-ea"/>
                <a:cs typeface="Arial" pitchFamily="34" charset="0"/>
              </a:rPr>
              <a:t>Armenian companies </a:t>
            </a:r>
            <a:r>
              <a:rPr kumimoji="0" lang="en-US" sz="20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and </a:t>
            </a:r>
            <a:r>
              <a:rPr kumimoji="0" lang="en-US" sz="2000" b="0" i="0" u="sng" strike="noStrike" kern="1200" cap="none" spc="0" normalizeH="0" noProof="0" dirty="0" smtClean="0">
                <a:ln>
                  <a:noFill/>
                </a:ln>
                <a:solidFill>
                  <a:schemeClr val="tx1"/>
                </a:solidFill>
                <a:effectLst/>
                <a:uLnTx/>
                <a:uFillTx/>
                <a:latin typeface="Arial" pitchFamily="34" charset="0"/>
                <a:ea typeface="+mn-ea"/>
                <a:cs typeface="Arial" pitchFamily="34" charset="0"/>
              </a:rPr>
              <a:t>NOT</a:t>
            </a:r>
            <a:r>
              <a:rPr kumimoji="0" lang="en-US" sz="20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to provide statistically valid results and conclusions</a:t>
            </a:r>
            <a:endParaRPr kumimoji="0" lang="en-US" sz="20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457200" y="701656"/>
          <a:ext cx="8229600" cy="640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1747" name="Rectangle 3"/>
          <p:cNvSpPr>
            <a:spLocks noGrp="1" noChangeArrowheads="1"/>
          </p:cNvSpPr>
          <p:nvPr>
            <p:ph idx="1"/>
          </p:nvPr>
        </p:nvSpPr>
        <p:spPr>
          <a:xfrm>
            <a:off x="457200" y="1643050"/>
            <a:ext cx="8229600" cy="4881575"/>
          </a:xfrm>
        </p:spPr>
        <p:txBody>
          <a:bodyPr>
            <a:normAutofit/>
          </a:bodyPr>
          <a:lstStyle/>
          <a:p>
            <a:pPr>
              <a:lnSpc>
                <a:spcPct val="90000"/>
              </a:lnSpc>
              <a:buClrTx/>
            </a:pPr>
            <a:r>
              <a:rPr lang="en-US" sz="2000" dirty="0">
                <a:latin typeface="Arial" pitchFamily="34" charset="0"/>
                <a:cs typeface="Arial" pitchFamily="34" charset="0"/>
              </a:rPr>
              <a:t>Based on standard of national innovation surveys conducted in the EU countries to benefit from 20 years of best practices : </a:t>
            </a:r>
            <a:r>
              <a:rPr lang="en-US" sz="2000" b="1" dirty="0">
                <a:latin typeface="Arial" pitchFamily="34" charset="0"/>
                <a:cs typeface="Arial" pitchFamily="34" charset="0"/>
              </a:rPr>
              <a:t>Community Innovation Surveys (CIS)</a:t>
            </a:r>
          </a:p>
          <a:p>
            <a:pPr>
              <a:lnSpc>
                <a:spcPct val="90000"/>
              </a:lnSpc>
            </a:pPr>
            <a:endParaRPr lang="en-US" sz="2000" b="1" dirty="0">
              <a:latin typeface="Arial" pitchFamily="34" charset="0"/>
              <a:cs typeface="Arial" pitchFamily="34" charset="0"/>
            </a:endParaRPr>
          </a:p>
          <a:p>
            <a:pPr>
              <a:lnSpc>
                <a:spcPct val="90000"/>
              </a:lnSpc>
              <a:buClrTx/>
            </a:pPr>
            <a:r>
              <a:rPr lang="en-US" sz="2000" dirty="0">
                <a:latin typeface="Arial" pitchFamily="34" charset="0"/>
                <a:cs typeface="Arial" pitchFamily="34" charset="0"/>
              </a:rPr>
              <a:t>Based on guidelines of the </a:t>
            </a:r>
            <a:r>
              <a:rPr lang="en-US" sz="2000" b="1" dirty="0">
                <a:latin typeface="Arial" pitchFamily="34" charset="0"/>
                <a:cs typeface="Arial" pitchFamily="34" charset="0"/>
              </a:rPr>
              <a:t>Oslo Manual</a:t>
            </a:r>
            <a:r>
              <a:rPr lang="en-US" sz="2000" dirty="0">
                <a:latin typeface="Arial" pitchFamily="34" charset="0"/>
                <a:cs typeface="Arial" pitchFamily="34" charset="0"/>
              </a:rPr>
              <a:t> in order to get comparable results across countries</a:t>
            </a:r>
          </a:p>
          <a:p>
            <a:pPr>
              <a:lnSpc>
                <a:spcPct val="90000"/>
              </a:lnSpc>
            </a:pPr>
            <a:endParaRPr lang="en-US" sz="2000" dirty="0">
              <a:latin typeface="Arial" pitchFamily="34" charset="0"/>
              <a:cs typeface="Arial" pitchFamily="34" charset="0"/>
            </a:endParaRPr>
          </a:p>
          <a:p>
            <a:pPr>
              <a:lnSpc>
                <a:spcPct val="90000"/>
              </a:lnSpc>
              <a:buClrTx/>
            </a:pPr>
            <a:r>
              <a:rPr lang="en-US" sz="2000" dirty="0">
                <a:latin typeface="Arial" pitchFamily="34" charset="0"/>
                <a:cs typeface="Arial" pitchFamily="34" charset="0"/>
              </a:rPr>
              <a:t>Adjustments to the </a:t>
            </a:r>
            <a:r>
              <a:rPr lang="en-US" sz="2000" b="1" dirty="0">
                <a:latin typeface="Arial" pitchFamily="34" charset="0"/>
                <a:cs typeface="Arial" pitchFamily="34" charset="0"/>
              </a:rPr>
              <a:t>specifics of Armenian situation</a:t>
            </a:r>
            <a:r>
              <a:rPr lang="en-US" sz="2000" dirty="0">
                <a:latin typeface="Arial" pitchFamily="34" charset="0"/>
                <a:cs typeface="Arial" pitchFamily="34" charset="0"/>
              </a:rPr>
              <a:t> have been included and documented in a way to maintain comparability with other countries</a:t>
            </a:r>
          </a:p>
          <a:p>
            <a:pPr>
              <a:lnSpc>
                <a:spcPct val="90000"/>
              </a:lnSpc>
            </a:pPr>
            <a:endParaRPr lang="en-US" sz="2000" dirty="0">
              <a:latin typeface="Arial" pitchFamily="34" charset="0"/>
              <a:cs typeface="Arial" pitchFamily="34" charset="0"/>
            </a:endParaRPr>
          </a:p>
          <a:p>
            <a:pPr>
              <a:lnSpc>
                <a:spcPct val="90000"/>
              </a:lnSpc>
              <a:buClrTx/>
            </a:pPr>
            <a:r>
              <a:rPr lang="en-US" sz="2000" dirty="0">
                <a:latin typeface="Arial" pitchFamily="34" charset="0"/>
                <a:cs typeface="Arial" pitchFamily="34" charset="0"/>
              </a:rPr>
              <a:t>Final version of the methodology will be </a:t>
            </a:r>
            <a:r>
              <a:rPr lang="en-US" sz="2000" b="1" dirty="0">
                <a:latin typeface="Arial" pitchFamily="34" charset="0"/>
                <a:cs typeface="Arial" pitchFamily="34" charset="0"/>
              </a:rPr>
              <a:t>validated at the end of the project</a:t>
            </a:r>
            <a:r>
              <a:rPr lang="en-US" sz="2000" dirty="0">
                <a:latin typeface="Arial" pitchFamily="34" charset="0"/>
                <a:cs typeface="Arial" pitchFamily="34" charset="0"/>
              </a:rPr>
              <a:t> – i.e. </a:t>
            </a:r>
            <a:r>
              <a:rPr lang="en-US" sz="2000" u="sng" dirty="0">
                <a:latin typeface="Arial" pitchFamily="34" charset="0"/>
                <a:cs typeface="Arial" pitchFamily="34" charset="0"/>
              </a:rPr>
              <a:t>after</a:t>
            </a:r>
            <a:r>
              <a:rPr lang="en-US" sz="2000" dirty="0">
                <a:latin typeface="Arial" pitchFamily="34" charset="0"/>
                <a:cs typeface="Arial" pitchFamily="34" charset="0"/>
              </a:rPr>
              <a:t> the pilot survey on 30-40 companies</a:t>
            </a:r>
          </a:p>
        </p:txBody>
      </p:sp>
      <p:sp>
        <p:nvSpPr>
          <p:cNvPr id="8" name="Slide Number Placeholder 7"/>
          <p:cNvSpPr>
            <a:spLocks noGrp="1"/>
          </p:cNvSpPr>
          <p:nvPr>
            <p:ph type="sldNum" sz="quarter" idx="12"/>
          </p:nvPr>
        </p:nvSpPr>
        <p:spPr/>
        <p:txBody>
          <a:bodyPr/>
          <a:lstStyle/>
          <a:p>
            <a:fld id="{0DCB9EF9-F072-4F9E-9A3D-18A23E5BECAB}"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Diagram 19"/>
          <p:cNvGraphicFramePr/>
          <p:nvPr/>
        </p:nvGraphicFramePr>
        <p:xfrm>
          <a:off x="457200" y="701656"/>
          <a:ext cx="8229600" cy="640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220" name="Freeform 4"/>
          <p:cNvSpPr>
            <a:spLocks/>
          </p:cNvSpPr>
          <p:nvPr/>
        </p:nvSpPr>
        <p:spPr bwMode="auto">
          <a:xfrm>
            <a:off x="3670300" y="3009900"/>
            <a:ext cx="2298700" cy="1358900"/>
          </a:xfrm>
          <a:custGeom>
            <a:avLst/>
            <a:gdLst/>
            <a:ahLst/>
            <a:cxnLst>
              <a:cxn ang="0">
                <a:pos x="1448" y="432"/>
              </a:cxn>
              <a:cxn ang="0">
                <a:pos x="1088" y="856"/>
              </a:cxn>
              <a:cxn ang="0">
                <a:pos x="368" y="856"/>
              </a:cxn>
              <a:cxn ang="0">
                <a:pos x="0" y="432"/>
              </a:cxn>
              <a:cxn ang="0">
                <a:pos x="368" y="0"/>
              </a:cxn>
              <a:cxn ang="0">
                <a:pos x="1088" y="0"/>
              </a:cxn>
              <a:cxn ang="0">
                <a:pos x="1448" y="432"/>
              </a:cxn>
            </a:cxnLst>
            <a:rect l="0" t="0" r="r" b="b"/>
            <a:pathLst>
              <a:path w="1448" h="856">
                <a:moveTo>
                  <a:pt x="1448" y="432"/>
                </a:moveTo>
                <a:lnTo>
                  <a:pt x="1088" y="856"/>
                </a:lnTo>
                <a:lnTo>
                  <a:pt x="368" y="856"/>
                </a:lnTo>
                <a:lnTo>
                  <a:pt x="0" y="432"/>
                </a:lnTo>
                <a:lnTo>
                  <a:pt x="368" y="0"/>
                </a:lnTo>
                <a:lnTo>
                  <a:pt x="1088" y="0"/>
                </a:lnTo>
                <a:lnTo>
                  <a:pt x="1448" y="432"/>
                </a:lnTo>
                <a:close/>
              </a:path>
            </a:pathLst>
          </a:custGeom>
          <a:solidFill>
            <a:schemeClr val="accent2">
              <a:lumMod val="75000"/>
            </a:schemeClr>
          </a:solidFill>
          <a:ln w="12700">
            <a:noFill/>
            <a:prstDash val="solid"/>
            <a:round/>
            <a:headEnd/>
            <a:tailEnd/>
          </a:ln>
          <a:effectLst>
            <a:outerShdw dist="74053" dir="3542175" algn="ctr" rotWithShape="0">
              <a:srgbClr val="808080"/>
            </a:outerShdw>
          </a:effectLst>
        </p:spPr>
        <p:txBody>
          <a:bodyPr/>
          <a:lstStyle/>
          <a:p>
            <a:endParaRPr lang="en-US" dirty="0">
              <a:solidFill>
                <a:schemeClr val="bg1"/>
              </a:solidFill>
            </a:endParaRPr>
          </a:p>
        </p:txBody>
      </p:sp>
      <p:sp>
        <p:nvSpPr>
          <p:cNvPr id="9221" name="Freeform 5"/>
          <p:cNvSpPr>
            <a:spLocks/>
          </p:cNvSpPr>
          <p:nvPr/>
        </p:nvSpPr>
        <p:spPr bwMode="auto">
          <a:xfrm>
            <a:off x="3213100" y="1727200"/>
            <a:ext cx="3251200" cy="1193800"/>
          </a:xfrm>
          <a:custGeom>
            <a:avLst/>
            <a:gdLst/>
            <a:ahLst/>
            <a:cxnLst>
              <a:cxn ang="0">
                <a:pos x="0" y="0"/>
              </a:cxn>
              <a:cxn ang="0">
                <a:pos x="648" y="752"/>
              </a:cxn>
              <a:cxn ang="0">
                <a:pos x="1392" y="752"/>
              </a:cxn>
              <a:cxn ang="0">
                <a:pos x="2048" y="0"/>
              </a:cxn>
              <a:cxn ang="0">
                <a:pos x="0" y="0"/>
              </a:cxn>
            </a:cxnLst>
            <a:rect l="0" t="0" r="r" b="b"/>
            <a:pathLst>
              <a:path w="2048" h="752">
                <a:moveTo>
                  <a:pt x="0" y="0"/>
                </a:moveTo>
                <a:lnTo>
                  <a:pt x="648" y="752"/>
                </a:lnTo>
                <a:lnTo>
                  <a:pt x="1392" y="752"/>
                </a:lnTo>
                <a:lnTo>
                  <a:pt x="2048" y="0"/>
                </a:lnTo>
                <a:lnTo>
                  <a:pt x="0" y="0"/>
                </a:lnTo>
                <a:close/>
              </a:path>
            </a:pathLst>
          </a:custGeom>
          <a:noFill/>
          <a:ln w="12700">
            <a:solidFill>
              <a:srgbClr val="000000"/>
            </a:solidFill>
            <a:prstDash val="solid"/>
            <a:round/>
            <a:headEnd/>
            <a:tailEnd/>
          </a:ln>
        </p:spPr>
        <p:txBody>
          <a:bodyPr/>
          <a:lstStyle/>
          <a:p>
            <a:endParaRPr lang="en-US"/>
          </a:p>
        </p:txBody>
      </p:sp>
      <p:sp>
        <p:nvSpPr>
          <p:cNvPr id="9222" name="Freeform 6"/>
          <p:cNvSpPr>
            <a:spLocks/>
          </p:cNvSpPr>
          <p:nvPr/>
        </p:nvSpPr>
        <p:spPr bwMode="auto">
          <a:xfrm>
            <a:off x="5524500" y="1778000"/>
            <a:ext cx="2628900" cy="1879600"/>
          </a:xfrm>
          <a:custGeom>
            <a:avLst/>
            <a:gdLst/>
            <a:ahLst/>
            <a:cxnLst>
              <a:cxn ang="0">
                <a:pos x="648" y="0"/>
              </a:cxn>
              <a:cxn ang="0">
                <a:pos x="1656" y="1184"/>
              </a:cxn>
              <a:cxn ang="0">
                <a:pos x="352" y="1184"/>
              </a:cxn>
              <a:cxn ang="0">
                <a:pos x="0" y="752"/>
              </a:cxn>
              <a:cxn ang="0">
                <a:pos x="648" y="0"/>
              </a:cxn>
            </a:cxnLst>
            <a:rect l="0" t="0" r="r" b="b"/>
            <a:pathLst>
              <a:path w="1656" h="1184">
                <a:moveTo>
                  <a:pt x="648" y="0"/>
                </a:moveTo>
                <a:lnTo>
                  <a:pt x="1656" y="1184"/>
                </a:lnTo>
                <a:lnTo>
                  <a:pt x="352" y="1184"/>
                </a:lnTo>
                <a:lnTo>
                  <a:pt x="0" y="752"/>
                </a:lnTo>
                <a:lnTo>
                  <a:pt x="648" y="0"/>
                </a:lnTo>
                <a:close/>
              </a:path>
            </a:pathLst>
          </a:custGeom>
          <a:noFill/>
          <a:ln w="12700">
            <a:solidFill>
              <a:srgbClr val="000000"/>
            </a:solidFill>
            <a:prstDash val="solid"/>
            <a:round/>
            <a:headEnd/>
            <a:tailEnd/>
          </a:ln>
        </p:spPr>
        <p:txBody>
          <a:bodyPr/>
          <a:lstStyle/>
          <a:p>
            <a:endParaRPr lang="en-US"/>
          </a:p>
        </p:txBody>
      </p:sp>
      <p:sp>
        <p:nvSpPr>
          <p:cNvPr id="9223" name="Freeform 7"/>
          <p:cNvSpPr>
            <a:spLocks/>
          </p:cNvSpPr>
          <p:nvPr/>
        </p:nvSpPr>
        <p:spPr bwMode="auto">
          <a:xfrm>
            <a:off x="3213100" y="4508500"/>
            <a:ext cx="3251200" cy="1193800"/>
          </a:xfrm>
          <a:custGeom>
            <a:avLst/>
            <a:gdLst/>
            <a:ahLst/>
            <a:cxnLst>
              <a:cxn ang="0">
                <a:pos x="0" y="752"/>
              </a:cxn>
              <a:cxn ang="0">
                <a:pos x="648" y="0"/>
              </a:cxn>
              <a:cxn ang="0">
                <a:pos x="1392" y="0"/>
              </a:cxn>
              <a:cxn ang="0">
                <a:pos x="2048" y="752"/>
              </a:cxn>
              <a:cxn ang="0">
                <a:pos x="0" y="752"/>
              </a:cxn>
            </a:cxnLst>
            <a:rect l="0" t="0" r="r" b="b"/>
            <a:pathLst>
              <a:path w="2048" h="752">
                <a:moveTo>
                  <a:pt x="0" y="752"/>
                </a:moveTo>
                <a:lnTo>
                  <a:pt x="648" y="0"/>
                </a:lnTo>
                <a:lnTo>
                  <a:pt x="1392" y="0"/>
                </a:lnTo>
                <a:lnTo>
                  <a:pt x="2048" y="752"/>
                </a:lnTo>
                <a:lnTo>
                  <a:pt x="0" y="752"/>
                </a:lnTo>
                <a:close/>
              </a:path>
            </a:pathLst>
          </a:custGeom>
          <a:noFill/>
          <a:ln w="12700">
            <a:solidFill>
              <a:srgbClr val="000000"/>
            </a:solidFill>
            <a:prstDash val="solid"/>
            <a:round/>
            <a:headEnd/>
            <a:tailEnd/>
          </a:ln>
        </p:spPr>
        <p:txBody>
          <a:bodyPr/>
          <a:lstStyle/>
          <a:p>
            <a:endParaRPr lang="en-US"/>
          </a:p>
        </p:txBody>
      </p:sp>
      <p:sp>
        <p:nvSpPr>
          <p:cNvPr id="9224" name="Freeform 8"/>
          <p:cNvSpPr>
            <a:spLocks/>
          </p:cNvSpPr>
          <p:nvPr/>
        </p:nvSpPr>
        <p:spPr bwMode="auto">
          <a:xfrm>
            <a:off x="1524000" y="1778000"/>
            <a:ext cx="2628900" cy="1879600"/>
          </a:xfrm>
          <a:custGeom>
            <a:avLst/>
            <a:gdLst/>
            <a:ahLst/>
            <a:cxnLst>
              <a:cxn ang="0">
                <a:pos x="1008" y="0"/>
              </a:cxn>
              <a:cxn ang="0">
                <a:pos x="0" y="1184"/>
              </a:cxn>
              <a:cxn ang="0">
                <a:pos x="1296" y="1184"/>
              </a:cxn>
              <a:cxn ang="0">
                <a:pos x="1656" y="752"/>
              </a:cxn>
              <a:cxn ang="0">
                <a:pos x="1008" y="0"/>
              </a:cxn>
            </a:cxnLst>
            <a:rect l="0" t="0" r="r" b="b"/>
            <a:pathLst>
              <a:path w="1656" h="1184">
                <a:moveTo>
                  <a:pt x="1008" y="0"/>
                </a:moveTo>
                <a:lnTo>
                  <a:pt x="0" y="1184"/>
                </a:lnTo>
                <a:lnTo>
                  <a:pt x="1296" y="1184"/>
                </a:lnTo>
                <a:lnTo>
                  <a:pt x="1656" y="752"/>
                </a:lnTo>
                <a:lnTo>
                  <a:pt x="1008" y="0"/>
                </a:lnTo>
                <a:close/>
              </a:path>
            </a:pathLst>
          </a:custGeom>
          <a:noFill/>
          <a:ln w="12700">
            <a:solidFill>
              <a:srgbClr val="000000"/>
            </a:solidFill>
            <a:prstDash val="solid"/>
            <a:round/>
            <a:headEnd/>
            <a:tailEnd/>
          </a:ln>
        </p:spPr>
        <p:txBody>
          <a:bodyPr/>
          <a:lstStyle/>
          <a:p>
            <a:endParaRPr lang="en-US"/>
          </a:p>
        </p:txBody>
      </p:sp>
      <p:sp>
        <p:nvSpPr>
          <p:cNvPr id="9225" name="Freeform 9"/>
          <p:cNvSpPr>
            <a:spLocks/>
          </p:cNvSpPr>
          <p:nvPr/>
        </p:nvSpPr>
        <p:spPr bwMode="auto">
          <a:xfrm>
            <a:off x="5524500" y="3771900"/>
            <a:ext cx="2628900" cy="1879600"/>
          </a:xfrm>
          <a:custGeom>
            <a:avLst/>
            <a:gdLst/>
            <a:ahLst/>
            <a:cxnLst>
              <a:cxn ang="0">
                <a:pos x="648" y="1184"/>
              </a:cxn>
              <a:cxn ang="0">
                <a:pos x="1656" y="0"/>
              </a:cxn>
              <a:cxn ang="0">
                <a:pos x="352" y="0"/>
              </a:cxn>
              <a:cxn ang="0">
                <a:pos x="0" y="432"/>
              </a:cxn>
              <a:cxn ang="0">
                <a:pos x="648" y="1184"/>
              </a:cxn>
            </a:cxnLst>
            <a:rect l="0" t="0" r="r" b="b"/>
            <a:pathLst>
              <a:path w="1656" h="1184">
                <a:moveTo>
                  <a:pt x="648" y="1184"/>
                </a:moveTo>
                <a:lnTo>
                  <a:pt x="1656" y="0"/>
                </a:lnTo>
                <a:lnTo>
                  <a:pt x="352" y="0"/>
                </a:lnTo>
                <a:lnTo>
                  <a:pt x="0" y="432"/>
                </a:lnTo>
                <a:lnTo>
                  <a:pt x="648" y="1184"/>
                </a:lnTo>
                <a:close/>
              </a:path>
            </a:pathLst>
          </a:custGeom>
          <a:noFill/>
          <a:ln w="12700">
            <a:solidFill>
              <a:srgbClr val="000000"/>
            </a:solidFill>
            <a:prstDash val="solid"/>
            <a:round/>
            <a:headEnd/>
            <a:tailEnd/>
          </a:ln>
        </p:spPr>
        <p:txBody>
          <a:bodyPr/>
          <a:lstStyle/>
          <a:p>
            <a:endParaRPr lang="en-US"/>
          </a:p>
        </p:txBody>
      </p:sp>
      <p:sp>
        <p:nvSpPr>
          <p:cNvPr id="9226" name="Freeform 10"/>
          <p:cNvSpPr>
            <a:spLocks/>
          </p:cNvSpPr>
          <p:nvPr/>
        </p:nvSpPr>
        <p:spPr bwMode="auto">
          <a:xfrm>
            <a:off x="1524000" y="3771900"/>
            <a:ext cx="2628900" cy="1879600"/>
          </a:xfrm>
          <a:custGeom>
            <a:avLst/>
            <a:gdLst/>
            <a:ahLst/>
            <a:cxnLst>
              <a:cxn ang="0">
                <a:pos x="1008" y="1184"/>
              </a:cxn>
              <a:cxn ang="0">
                <a:pos x="0" y="0"/>
              </a:cxn>
              <a:cxn ang="0">
                <a:pos x="1296" y="0"/>
              </a:cxn>
              <a:cxn ang="0">
                <a:pos x="1656" y="432"/>
              </a:cxn>
              <a:cxn ang="0">
                <a:pos x="1008" y="1184"/>
              </a:cxn>
            </a:cxnLst>
            <a:rect l="0" t="0" r="r" b="b"/>
            <a:pathLst>
              <a:path w="1656" h="1184">
                <a:moveTo>
                  <a:pt x="1008" y="1184"/>
                </a:moveTo>
                <a:lnTo>
                  <a:pt x="0" y="0"/>
                </a:lnTo>
                <a:lnTo>
                  <a:pt x="1296" y="0"/>
                </a:lnTo>
                <a:lnTo>
                  <a:pt x="1656" y="432"/>
                </a:lnTo>
                <a:lnTo>
                  <a:pt x="1008" y="1184"/>
                </a:lnTo>
                <a:close/>
              </a:path>
            </a:pathLst>
          </a:custGeom>
          <a:noFill/>
          <a:ln w="12700">
            <a:solidFill>
              <a:srgbClr val="000000"/>
            </a:solidFill>
            <a:prstDash val="solid"/>
            <a:round/>
            <a:headEnd/>
            <a:tailEnd/>
          </a:ln>
        </p:spPr>
        <p:txBody>
          <a:bodyPr/>
          <a:lstStyle/>
          <a:p>
            <a:endParaRPr lang="en-US"/>
          </a:p>
        </p:txBody>
      </p:sp>
      <p:sp>
        <p:nvSpPr>
          <p:cNvPr id="9227" name="Text Box 11"/>
          <p:cNvSpPr txBox="1">
            <a:spLocks noChangeArrowheads="1"/>
          </p:cNvSpPr>
          <p:nvPr/>
        </p:nvSpPr>
        <p:spPr bwMode="auto">
          <a:xfrm>
            <a:off x="3995738" y="3363913"/>
            <a:ext cx="1606550" cy="641350"/>
          </a:xfrm>
          <a:prstGeom prst="rect">
            <a:avLst/>
          </a:prstGeom>
          <a:noFill/>
          <a:ln w="9525">
            <a:noFill/>
            <a:miter lim="800000"/>
            <a:headEnd/>
            <a:tailEnd/>
          </a:ln>
          <a:effectLst/>
        </p:spPr>
        <p:txBody>
          <a:bodyPr wrap="none">
            <a:spAutoFit/>
          </a:bodyPr>
          <a:lstStyle/>
          <a:p>
            <a:pPr algn="ctr"/>
            <a:r>
              <a:rPr lang="en-US" b="1" dirty="0">
                <a:solidFill>
                  <a:schemeClr val="bg1"/>
                </a:solidFill>
              </a:rPr>
              <a:t>Methodology</a:t>
            </a:r>
          </a:p>
          <a:p>
            <a:pPr algn="ctr"/>
            <a:r>
              <a:rPr lang="en-US" b="1" dirty="0">
                <a:solidFill>
                  <a:schemeClr val="bg1"/>
                </a:solidFill>
              </a:rPr>
              <a:t>Framework</a:t>
            </a:r>
          </a:p>
        </p:txBody>
      </p:sp>
      <p:sp>
        <p:nvSpPr>
          <p:cNvPr id="9228" name="Text Box 12"/>
          <p:cNvSpPr txBox="1">
            <a:spLocks noChangeArrowheads="1"/>
          </p:cNvSpPr>
          <p:nvPr/>
        </p:nvSpPr>
        <p:spPr bwMode="auto">
          <a:xfrm>
            <a:off x="3970338" y="1916113"/>
            <a:ext cx="1657350" cy="641350"/>
          </a:xfrm>
          <a:prstGeom prst="rect">
            <a:avLst/>
          </a:prstGeom>
          <a:noFill/>
          <a:ln w="9525">
            <a:noFill/>
            <a:miter lim="800000"/>
            <a:headEnd/>
            <a:tailEnd/>
          </a:ln>
          <a:effectLst/>
        </p:spPr>
        <p:txBody>
          <a:bodyPr wrap="none">
            <a:spAutoFit/>
          </a:bodyPr>
          <a:lstStyle/>
          <a:p>
            <a:pPr marL="342900" indent="-342900" algn="ctr">
              <a:buFontTx/>
              <a:buAutoNum type="arabicPeriod"/>
            </a:pPr>
            <a:r>
              <a:rPr lang="en-US" dirty="0"/>
              <a:t>Definitions </a:t>
            </a:r>
          </a:p>
          <a:p>
            <a:pPr marL="342900" indent="-342900" algn="ctr"/>
            <a:r>
              <a:rPr lang="en-US" dirty="0"/>
              <a:t>and scope</a:t>
            </a:r>
          </a:p>
        </p:txBody>
      </p:sp>
      <p:sp>
        <p:nvSpPr>
          <p:cNvPr id="9230" name="Text Box 14"/>
          <p:cNvSpPr txBox="1">
            <a:spLocks noChangeArrowheads="1"/>
          </p:cNvSpPr>
          <p:nvPr/>
        </p:nvSpPr>
        <p:spPr bwMode="auto">
          <a:xfrm>
            <a:off x="5745163" y="2368550"/>
            <a:ext cx="1779587" cy="915988"/>
          </a:xfrm>
          <a:prstGeom prst="rect">
            <a:avLst/>
          </a:prstGeom>
          <a:noFill/>
          <a:ln w="9525">
            <a:noFill/>
            <a:miter lim="800000"/>
            <a:headEnd/>
            <a:tailEnd/>
          </a:ln>
          <a:effectLst/>
        </p:spPr>
        <p:txBody>
          <a:bodyPr>
            <a:spAutoFit/>
          </a:bodyPr>
          <a:lstStyle/>
          <a:p>
            <a:pPr algn="ctr"/>
            <a:r>
              <a:rPr lang="en-US" dirty="0"/>
              <a:t>2. Classification and sampling</a:t>
            </a:r>
          </a:p>
        </p:txBody>
      </p:sp>
      <p:sp>
        <p:nvSpPr>
          <p:cNvPr id="9231" name="Text Box 15"/>
          <p:cNvSpPr txBox="1">
            <a:spLocks noChangeArrowheads="1"/>
          </p:cNvSpPr>
          <p:nvPr/>
        </p:nvSpPr>
        <p:spPr bwMode="auto">
          <a:xfrm>
            <a:off x="6067425" y="4005263"/>
            <a:ext cx="1136650" cy="641350"/>
          </a:xfrm>
          <a:prstGeom prst="rect">
            <a:avLst/>
          </a:prstGeom>
          <a:noFill/>
          <a:ln w="9525">
            <a:noFill/>
            <a:miter lim="800000"/>
            <a:headEnd/>
            <a:tailEnd/>
          </a:ln>
          <a:effectLst/>
        </p:spPr>
        <p:txBody>
          <a:bodyPr wrap="none">
            <a:spAutoFit/>
          </a:bodyPr>
          <a:lstStyle/>
          <a:p>
            <a:pPr algn="ctr"/>
            <a:r>
              <a:rPr lang="en-US"/>
              <a:t>3. Data </a:t>
            </a:r>
          </a:p>
          <a:p>
            <a:pPr algn="ctr"/>
            <a:r>
              <a:rPr lang="en-US"/>
              <a:t>collection</a:t>
            </a:r>
          </a:p>
        </p:txBody>
      </p:sp>
      <p:sp>
        <p:nvSpPr>
          <p:cNvPr id="9232" name="Text Box 16"/>
          <p:cNvSpPr txBox="1">
            <a:spLocks noChangeArrowheads="1"/>
          </p:cNvSpPr>
          <p:nvPr/>
        </p:nvSpPr>
        <p:spPr bwMode="auto">
          <a:xfrm>
            <a:off x="3706813" y="4941888"/>
            <a:ext cx="2017712" cy="641350"/>
          </a:xfrm>
          <a:prstGeom prst="rect">
            <a:avLst/>
          </a:prstGeom>
          <a:noFill/>
          <a:ln w="9525">
            <a:noFill/>
            <a:miter lim="800000"/>
            <a:headEnd/>
            <a:tailEnd/>
          </a:ln>
          <a:effectLst/>
        </p:spPr>
        <p:txBody>
          <a:bodyPr>
            <a:spAutoFit/>
          </a:bodyPr>
          <a:lstStyle/>
          <a:p>
            <a:pPr algn="ctr"/>
            <a:r>
              <a:rPr lang="en-US"/>
              <a:t>4. Analysis of results</a:t>
            </a:r>
          </a:p>
        </p:txBody>
      </p:sp>
      <p:sp>
        <p:nvSpPr>
          <p:cNvPr id="9233" name="Text Box 17"/>
          <p:cNvSpPr txBox="1">
            <a:spLocks noChangeArrowheads="1"/>
          </p:cNvSpPr>
          <p:nvPr/>
        </p:nvSpPr>
        <p:spPr bwMode="auto">
          <a:xfrm>
            <a:off x="1985963" y="4149725"/>
            <a:ext cx="2081212" cy="641350"/>
          </a:xfrm>
          <a:prstGeom prst="rect">
            <a:avLst/>
          </a:prstGeom>
          <a:noFill/>
          <a:ln w="9525">
            <a:noFill/>
            <a:miter lim="800000"/>
            <a:headEnd/>
            <a:tailEnd/>
          </a:ln>
          <a:effectLst/>
        </p:spPr>
        <p:txBody>
          <a:bodyPr>
            <a:spAutoFit/>
          </a:bodyPr>
          <a:lstStyle/>
          <a:p>
            <a:pPr algn="ctr"/>
            <a:r>
              <a:rPr lang="en-US"/>
              <a:t>5. Questionnaire design</a:t>
            </a:r>
          </a:p>
        </p:txBody>
      </p:sp>
      <p:sp>
        <p:nvSpPr>
          <p:cNvPr id="9234" name="Text Box 18"/>
          <p:cNvSpPr txBox="1">
            <a:spLocks noChangeArrowheads="1"/>
          </p:cNvSpPr>
          <p:nvPr/>
        </p:nvSpPr>
        <p:spPr bwMode="auto">
          <a:xfrm>
            <a:off x="2395538" y="2714620"/>
            <a:ext cx="1390650" cy="641350"/>
          </a:xfrm>
          <a:prstGeom prst="rect">
            <a:avLst/>
          </a:prstGeom>
          <a:noFill/>
          <a:ln w="9525">
            <a:noFill/>
            <a:miter lim="800000"/>
            <a:headEnd/>
            <a:tailEnd/>
          </a:ln>
          <a:effectLst/>
        </p:spPr>
        <p:txBody>
          <a:bodyPr wrap="none">
            <a:spAutoFit/>
          </a:bodyPr>
          <a:lstStyle/>
          <a:p>
            <a:pPr algn="ctr"/>
            <a:r>
              <a:rPr lang="en-US" dirty="0"/>
              <a:t>6. Economy</a:t>
            </a:r>
          </a:p>
          <a:p>
            <a:pPr algn="ctr"/>
            <a:r>
              <a:rPr lang="en-US" dirty="0"/>
              <a:t>sectors</a:t>
            </a:r>
          </a:p>
        </p:txBody>
      </p:sp>
      <p:sp>
        <p:nvSpPr>
          <p:cNvPr id="9235" name="Text Box 19"/>
          <p:cNvSpPr txBox="1">
            <a:spLocks noChangeArrowheads="1"/>
          </p:cNvSpPr>
          <p:nvPr/>
        </p:nvSpPr>
        <p:spPr bwMode="auto">
          <a:xfrm>
            <a:off x="376238" y="6473825"/>
            <a:ext cx="3913187" cy="274638"/>
          </a:xfrm>
          <a:prstGeom prst="rect">
            <a:avLst/>
          </a:prstGeom>
          <a:noFill/>
          <a:ln w="9525">
            <a:noFill/>
            <a:miter lim="800000"/>
            <a:headEnd/>
            <a:tailEnd/>
          </a:ln>
          <a:effectLst/>
        </p:spPr>
        <p:txBody>
          <a:bodyPr wrap="none">
            <a:spAutoFit/>
          </a:bodyPr>
          <a:lstStyle/>
          <a:p>
            <a:r>
              <a:rPr lang="en-US" sz="1200" i="1" dirty="0"/>
              <a:t>Source : Oslo Manual, Interviews, AMPartners Analysis</a:t>
            </a:r>
          </a:p>
        </p:txBody>
      </p:sp>
      <p:sp>
        <p:nvSpPr>
          <p:cNvPr id="22" name="Slide Number Placeholder 21"/>
          <p:cNvSpPr>
            <a:spLocks noGrp="1"/>
          </p:cNvSpPr>
          <p:nvPr>
            <p:ph type="sldNum" sz="quarter" idx="12"/>
          </p:nvPr>
        </p:nvSpPr>
        <p:spPr/>
        <p:txBody>
          <a:bodyPr/>
          <a:lstStyle/>
          <a:p>
            <a:fld id="{0DCB9EF9-F072-4F9E-9A3D-18A23E5BECAB}"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1444</TotalTime>
  <Words>2247</Words>
  <Application>Microsoft Office PowerPoint</Application>
  <PresentationFormat>On-screen Show (4:3)</PresentationFormat>
  <Paragraphs>516</Paragraphs>
  <Slides>29</Slides>
  <Notes>2</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Urban</vt:lpstr>
      <vt:lpstr>Innovation Readiness Survey</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vector>
  </TitlesOfParts>
  <Company>Macrovision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Philippe</dc:creator>
  <cp:lastModifiedBy>Vardan</cp:lastModifiedBy>
  <cp:revision>104</cp:revision>
  <dcterms:created xsi:type="dcterms:W3CDTF">2011-01-24T06:34:27Z</dcterms:created>
  <dcterms:modified xsi:type="dcterms:W3CDTF">2015-05-15T07:23:21Z</dcterms:modified>
</cp:coreProperties>
</file>