
<file path=[Content_Types].xml><?xml version="1.0" encoding="utf-8"?>
<Types xmlns="http://schemas.openxmlformats.org/package/2006/content-types">
  <Override PartName="/ppt/notesSlides/notesSlide2.xml" ContentType="application/vnd.openxmlformats-officedocument.presentationml.notesSlide+xml"/>
  <Override PartName="/ppt/diagrams/colors22.xml" ContentType="application/vnd.openxmlformats-officedocument.drawingml.diagramColors+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drawing25.xml" ContentType="application/vnd.ms-office.drawingml.diagramDrawing+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diagrams/layout24.xml" ContentType="application/vnd.openxmlformats-officedocument.drawingml.diagramLayout+xml"/>
  <Override PartName="/ppt/diagrams/colors27.xml" ContentType="application/vnd.openxmlformats-officedocument.drawingml.diagramColors+xml"/>
  <Override PartName="/ppt/diagrams/data29.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Default Extension="emf" ContentType="image/x-emf"/>
  <Override PartName="/ppt/diagrams/quickStyle29.xml" ContentType="application/vnd.openxmlformats-officedocument.drawingml.diagramStyl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1"/>
  </p:notesMasterIdLst>
  <p:handoutMasterIdLst>
    <p:handoutMasterId r:id="rId32"/>
  </p:handoutMasterIdLst>
  <p:sldIdLst>
    <p:sldId id="300" r:id="rId2"/>
    <p:sldId id="257" r:id="rId3"/>
    <p:sldId id="258" r:id="rId4"/>
    <p:sldId id="259" r:id="rId5"/>
    <p:sldId id="268" r:id="rId6"/>
    <p:sldId id="301" r:id="rId7"/>
    <p:sldId id="298" r:id="rId8"/>
    <p:sldId id="281" r:id="rId9"/>
    <p:sldId id="260" r:id="rId10"/>
    <p:sldId id="267" r:id="rId11"/>
    <p:sldId id="272" r:id="rId12"/>
    <p:sldId id="279" r:id="rId13"/>
    <p:sldId id="292" r:id="rId14"/>
    <p:sldId id="269" r:id="rId15"/>
    <p:sldId id="288" r:id="rId16"/>
    <p:sldId id="293" r:id="rId17"/>
    <p:sldId id="270" r:id="rId18"/>
    <p:sldId id="274" r:id="rId19"/>
    <p:sldId id="271" r:id="rId20"/>
    <p:sldId id="280" r:id="rId21"/>
    <p:sldId id="287" r:id="rId22"/>
    <p:sldId id="283" r:id="rId23"/>
    <p:sldId id="294" r:id="rId24"/>
    <p:sldId id="278" r:id="rId25"/>
    <p:sldId id="302" r:id="rId26"/>
    <p:sldId id="295" r:id="rId27"/>
    <p:sldId id="297" r:id="rId28"/>
    <p:sldId id="299" r:id="rId29"/>
    <p:sldId id="276" r:id="rId30"/>
  </p:sldIdLst>
  <p:sldSz cx="9144000" cy="6858000" type="screen4x3"/>
  <p:notesSz cx="6735763" cy="98694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336699"/>
    <a:srgbClr val="000099"/>
    <a:srgbClr val="FF33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11" autoAdjust="0"/>
    <p:restoredTop sz="94660" autoAdjust="0"/>
  </p:normalViewPr>
  <p:slideViewPr>
    <p:cSldViewPr>
      <p:cViewPr>
        <p:scale>
          <a:sx n="75" d="100"/>
          <a:sy n="75" d="100"/>
        </p:scale>
        <p:origin x="-11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
    </p:cViewPr>
  </p:sorterViewPr>
  <p:notesViewPr>
    <p:cSldViewPr>
      <p:cViewPr varScale="1">
        <p:scale>
          <a:sx n="56" d="100"/>
          <a:sy n="56" d="100"/>
        </p:scale>
        <p:origin x="-1908" y="-102"/>
      </p:cViewPr>
      <p:guideLst>
        <p:guide orient="horz" pos="3109"/>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D89B3B-8D90-493C-967D-85CF721860C3}"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55B7A5B5-90CF-416E-B2D3-509F24FBDE6C}">
      <dgm:prSet custT="1"/>
      <dgm:spPr/>
      <dgm:t>
        <a:bodyPr/>
        <a:lstStyle/>
        <a:p>
          <a:pPr rtl="0"/>
          <a:r>
            <a:rPr lang="en-US" sz="3200" b="1" dirty="0" smtClean="0">
              <a:latin typeface="Arial" pitchFamily="34" charset="0"/>
              <a:cs typeface="Arial" pitchFamily="34" charset="0"/>
            </a:rPr>
            <a:t>Project Objectives and Deliverables </a:t>
          </a:r>
          <a:endParaRPr lang="en-US" sz="3200" b="1" dirty="0">
            <a:latin typeface="Arial" pitchFamily="34" charset="0"/>
            <a:cs typeface="Arial" pitchFamily="34" charset="0"/>
          </a:endParaRPr>
        </a:p>
      </dgm:t>
    </dgm:pt>
    <dgm:pt modelId="{2D7870A4-8951-4424-8999-FB6C592A82E3}" type="parTrans" cxnId="{F0BE6036-5F75-4B11-985A-46C9CE5EB6C0}">
      <dgm:prSet/>
      <dgm:spPr/>
      <dgm:t>
        <a:bodyPr/>
        <a:lstStyle/>
        <a:p>
          <a:endParaRPr lang="en-US"/>
        </a:p>
      </dgm:t>
    </dgm:pt>
    <dgm:pt modelId="{C459B9DC-C93D-463B-BC24-5EB1FDE395C9}" type="sibTrans" cxnId="{F0BE6036-5F75-4B11-985A-46C9CE5EB6C0}">
      <dgm:prSet/>
      <dgm:spPr/>
      <dgm:t>
        <a:bodyPr/>
        <a:lstStyle/>
        <a:p>
          <a:endParaRPr lang="en-US"/>
        </a:p>
      </dgm:t>
    </dgm:pt>
    <dgm:pt modelId="{AA27FC3F-520E-4CE2-9C70-B0BDD972BCE6}" type="pres">
      <dgm:prSet presAssocID="{74D89B3B-8D90-493C-967D-85CF721860C3}" presName="Name0" presStyleCnt="0">
        <dgm:presLayoutVars>
          <dgm:chMax val="7"/>
          <dgm:dir/>
          <dgm:animLvl val="lvl"/>
          <dgm:resizeHandles val="exact"/>
        </dgm:presLayoutVars>
      </dgm:prSet>
      <dgm:spPr/>
      <dgm:t>
        <a:bodyPr/>
        <a:lstStyle/>
        <a:p>
          <a:endParaRPr lang="en-US"/>
        </a:p>
      </dgm:t>
    </dgm:pt>
    <dgm:pt modelId="{4E149F4A-BB63-4611-B8BF-5B34B3669178}" type="pres">
      <dgm:prSet presAssocID="{55B7A5B5-90CF-416E-B2D3-509F24FBDE6C}" presName="circle1" presStyleLbl="node1" presStyleIdx="0" presStyleCnt="1"/>
      <dgm:spPr/>
    </dgm:pt>
    <dgm:pt modelId="{E116DFAF-7F1C-45C5-AFC9-BB06F1A44345}" type="pres">
      <dgm:prSet presAssocID="{55B7A5B5-90CF-416E-B2D3-509F24FBDE6C}" presName="space" presStyleCnt="0"/>
      <dgm:spPr/>
    </dgm:pt>
    <dgm:pt modelId="{25FE5AD4-FAF4-4296-9A92-61ADF1589BBC}" type="pres">
      <dgm:prSet presAssocID="{55B7A5B5-90CF-416E-B2D3-509F24FBDE6C}" presName="rect1" presStyleLbl="alignAcc1" presStyleIdx="0" presStyleCnt="1" custLinFactNeighborY="1984"/>
      <dgm:spPr/>
      <dgm:t>
        <a:bodyPr/>
        <a:lstStyle/>
        <a:p>
          <a:endParaRPr lang="en-US"/>
        </a:p>
      </dgm:t>
    </dgm:pt>
    <dgm:pt modelId="{4BDBB889-6B52-43F8-B63F-B6B84C998D29}" type="pres">
      <dgm:prSet presAssocID="{55B7A5B5-90CF-416E-B2D3-509F24FBDE6C}" presName="rect1ParTxNoCh" presStyleLbl="alignAcc1" presStyleIdx="0" presStyleCnt="1">
        <dgm:presLayoutVars>
          <dgm:chMax val="1"/>
          <dgm:bulletEnabled val="1"/>
        </dgm:presLayoutVars>
      </dgm:prSet>
      <dgm:spPr/>
      <dgm:t>
        <a:bodyPr/>
        <a:lstStyle/>
        <a:p>
          <a:endParaRPr lang="en-US"/>
        </a:p>
      </dgm:t>
    </dgm:pt>
  </dgm:ptLst>
  <dgm:cxnLst>
    <dgm:cxn modelId="{F0BE6036-5F75-4B11-985A-46C9CE5EB6C0}" srcId="{74D89B3B-8D90-493C-967D-85CF721860C3}" destId="{55B7A5B5-90CF-416E-B2D3-509F24FBDE6C}" srcOrd="0" destOrd="0" parTransId="{2D7870A4-8951-4424-8999-FB6C592A82E3}" sibTransId="{C459B9DC-C93D-463B-BC24-5EB1FDE395C9}"/>
    <dgm:cxn modelId="{FF51114D-B58E-41CF-BD4F-822661A4812C}" type="presOf" srcId="{74D89B3B-8D90-493C-967D-85CF721860C3}" destId="{AA27FC3F-520E-4CE2-9C70-B0BDD972BCE6}" srcOrd="0" destOrd="0" presId="urn:microsoft.com/office/officeart/2005/8/layout/target3"/>
    <dgm:cxn modelId="{87ACCF4D-2A08-4216-AAD9-E91E6F18DD57}" type="presOf" srcId="{55B7A5B5-90CF-416E-B2D3-509F24FBDE6C}" destId="{25FE5AD4-FAF4-4296-9A92-61ADF1589BBC}" srcOrd="0" destOrd="0" presId="urn:microsoft.com/office/officeart/2005/8/layout/target3"/>
    <dgm:cxn modelId="{24368CE2-EB22-43B8-B561-1D468780EAEC}" type="presOf" srcId="{55B7A5B5-90CF-416E-B2D3-509F24FBDE6C}" destId="{4BDBB889-6B52-43F8-B63F-B6B84C998D29}" srcOrd="1" destOrd="0" presId="urn:microsoft.com/office/officeart/2005/8/layout/target3"/>
    <dgm:cxn modelId="{FC8033B0-9150-4E33-8512-0B54228321D6}" type="presParOf" srcId="{AA27FC3F-520E-4CE2-9C70-B0BDD972BCE6}" destId="{4E149F4A-BB63-4611-B8BF-5B34B3669178}" srcOrd="0" destOrd="0" presId="urn:microsoft.com/office/officeart/2005/8/layout/target3"/>
    <dgm:cxn modelId="{ABDB6950-6D67-4E23-BC27-FCE43966ABDB}" type="presParOf" srcId="{AA27FC3F-520E-4CE2-9C70-B0BDD972BCE6}" destId="{E116DFAF-7F1C-45C5-AFC9-BB06F1A44345}" srcOrd="1" destOrd="0" presId="urn:microsoft.com/office/officeart/2005/8/layout/target3"/>
    <dgm:cxn modelId="{77311481-CCBC-4B87-A955-E5D3EBCB2685}" type="presParOf" srcId="{AA27FC3F-520E-4CE2-9C70-B0BDD972BCE6}" destId="{25FE5AD4-FAF4-4296-9A92-61ADF1589BBC}" srcOrd="2" destOrd="0" presId="urn:microsoft.com/office/officeart/2005/8/layout/target3"/>
    <dgm:cxn modelId="{E5F771C7-E19A-40D6-BBB0-FFA9A691BB4E}" type="presParOf" srcId="{AA27FC3F-520E-4CE2-9C70-B0BDD972BCE6}" destId="{4BDBB889-6B52-43F8-B63F-B6B84C998D29}" srcOrd="3"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99792B1-CE75-401E-A1EE-BA83F75DB1E1}"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1516F4F1-1835-446E-BF7B-CE1B0ADBFEEA}">
      <dgm:prSet custT="1"/>
      <dgm:spPr/>
      <dgm:t>
        <a:bodyPr/>
        <a:lstStyle/>
        <a:p>
          <a:pPr rtl="0"/>
          <a:r>
            <a:rPr lang="en-US" sz="3200" b="1" dirty="0" smtClean="0">
              <a:latin typeface="Arial" pitchFamily="34" charset="0"/>
              <a:cs typeface="Arial" pitchFamily="34" charset="0"/>
            </a:rPr>
            <a:t>Definitions and scope (2/3)</a:t>
          </a:r>
          <a:endParaRPr lang="en-US" sz="3200" b="1" dirty="0">
            <a:latin typeface="Arial" pitchFamily="34" charset="0"/>
            <a:cs typeface="Arial" pitchFamily="34" charset="0"/>
          </a:endParaRPr>
        </a:p>
      </dgm:t>
    </dgm:pt>
    <dgm:pt modelId="{9AA99A12-D8D0-4850-96C8-263103B209EE}" type="parTrans" cxnId="{768B9F7F-54D9-4D3F-9E34-C211382B113A}">
      <dgm:prSet/>
      <dgm:spPr/>
      <dgm:t>
        <a:bodyPr/>
        <a:lstStyle/>
        <a:p>
          <a:endParaRPr lang="en-US"/>
        </a:p>
      </dgm:t>
    </dgm:pt>
    <dgm:pt modelId="{FCD19AE1-DD9E-4538-A961-3E3DD4D789DE}" type="sibTrans" cxnId="{768B9F7F-54D9-4D3F-9E34-C211382B113A}">
      <dgm:prSet/>
      <dgm:spPr/>
      <dgm:t>
        <a:bodyPr/>
        <a:lstStyle/>
        <a:p>
          <a:endParaRPr lang="en-US"/>
        </a:p>
      </dgm:t>
    </dgm:pt>
    <dgm:pt modelId="{445072C0-82BD-4E92-ACB0-587EF2D5D8C6}" type="pres">
      <dgm:prSet presAssocID="{899792B1-CE75-401E-A1EE-BA83F75DB1E1}" presName="Name0" presStyleCnt="0">
        <dgm:presLayoutVars>
          <dgm:chMax val="7"/>
          <dgm:dir/>
          <dgm:animLvl val="lvl"/>
          <dgm:resizeHandles val="exact"/>
        </dgm:presLayoutVars>
      </dgm:prSet>
      <dgm:spPr/>
      <dgm:t>
        <a:bodyPr/>
        <a:lstStyle/>
        <a:p>
          <a:endParaRPr lang="en-US"/>
        </a:p>
      </dgm:t>
    </dgm:pt>
    <dgm:pt modelId="{DFD2D0BF-94AC-48B9-B3BD-174087C86A2A}" type="pres">
      <dgm:prSet presAssocID="{1516F4F1-1835-446E-BF7B-CE1B0ADBFEEA}" presName="circle1" presStyleLbl="node1" presStyleIdx="0" presStyleCnt="1"/>
      <dgm:spPr/>
    </dgm:pt>
    <dgm:pt modelId="{799F5621-02DD-42AD-BDA7-5D02A0280C35}" type="pres">
      <dgm:prSet presAssocID="{1516F4F1-1835-446E-BF7B-CE1B0ADBFEEA}" presName="space" presStyleCnt="0"/>
      <dgm:spPr/>
    </dgm:pt>
    <dgm:pt modelId="{BF7AAD02-0186-43CD-9B7D-F8C892895F2E}" type="pres">
      <dgm:prSet presAssocID="{1516F4F1-1835-446E-BF7B-CE1B0ADBFEEA}" presName="rect1" presStyleLbl="alignAcc1" presStyleIdx="0" presStyleCnt="1" custLinFactNeighborY="-11163"/>
      <dgm:spPr/>
      <dgm:t>
        <a:bodyPr/>
        <a:lstStyle/>
        <a:p>
          <a:endParaRPr lang="en-US"/>
        </a:p>
      </dgm:t>
    </dgm:pt>
    <dgm:pt modelId="{74F1F921-3734-41DB-99ED-5995522841D9}" type="pres">
      <dgm:prSet presAssocID="{1516F4F1-1835-446E-BF7B-CE1B0ADBFEEA}" presName="rect1ParTxNoCh" presStyleLbl="alignAcc1" presStyleIdx="0" presStyleCnt="1">
        <dgm:presLayoutVars>
          <dgm:chMax val="1"/>
          <dgm:bulletEnabled val="1"/>
        </dgm:presLayoutVars>
      </dgm:prSet>
      <dgm:spPr/>
      <dgm:t>
        <a:bodyPr/>
        <a:lstStyle/>
        <a:p>
          <a:endParaRPr lang="en-US"/>
        </a:p>
      </dgm:t>
    </dgm:pt>
  </dgm:ptLst>
  <dgm:cxnLst>
    <dgm:cxn modelId="{768B9F7F-54D9-4D3F-9E34-C211382B113A}" srcId="{899792B1-CE75-401E-A1EE-BA83F75DB1E1}" destId="{1516F4F1-1835-446E-BF7B-CE1B0ADBFEEA}" srcOrd="0" destOrd="0" parTransId="{9AA99A12-D8D0-4850-96C8-263103B209EE}" sibTransId="{FCD19AE1-DD9E-4538-A961-3E3DD4D789DE}"/>
    <dgm:cxn modelId="{402B5C22-76C0-4B53-8B3A-268CD6DBA603}" type="presOf" srcId="{1516F4F1-1835-446E-BF7B-CE1B0ADBFEEA}" destId="{74F1F921-3734-41DB-99ED-5995522841D9}" srcOrd="1" destOrd="0" presId="urn:microsoft.com/office/officeart/2005/8/layout/target3"/>
    <dgm:cxn modelId="{0D011183-4DDF-4266-B459-67BDAD0DC2D0}" type="presOf" srcId="{1516F4F1-1835-446E-BF7B-CE1B0ADBFEEA}" destId="{BF7AAD02-0186-43CD-9B7D-F8C892895F2E}" srcOrd="0" destOrd="0" presId="urn:microsoft.com/office/officeart/2005/8/layout/target3"/>
    <dgm:cxn modelId="{52DA23C4-7ADB-4C6B-96DE-AEFAB6EFEC3B}" type="presOf" srcId="{899792B1-CE75-401E-A1EE-BA83F75DB1E1}" destId="{445072C0-82BD-4E92-ACB0-587EF2D5D8C6}" srcOrd="0" destOrd="0" presId="urn:microsoft.com/office/officeart/2005/8/layout/target3"/>
    <dgm:cxn modelId="{BD28626D-9B9A-4D46-B062-3A21566D655E}" type="presParOf" srcId="{445072C0-82BD-4E92-ACB0-587EF2D5D8C6}" destId="{DFD2D0BF-94AC-48B9-B3BD-174087C86A2A}" srcOrd="0" destOrd="0" presId="urn:microsoft.com/office/officeart/2005/8/layout/target3"/>
    <dgm:cxn modelId="{B9D72398-710D-4762-AFF0-0D2A88D1995A}" type="presParOf" srcId="{445072C0-82BD-4E92-ACB0-587EF2D5D8C6}" destId="{799F5621-02DD-42AD-BDA7-5D02A0280C35}" srcOrd="1" destOrd="0" presId="urn:microsoft.com/office/officeart/2005/8/layout/target3"/>
    <dgm:cxn modelId="{FE83D583-842D-4D0D-9B5F-03708253C532}" type="presParOf" srcId="{445072C0-82BD-4E92-ACB0-587EF2D5D8C6}" destId="{BF7AAD02-0186-43CD-9B7D-F8C892895F2E}" srcOrd="2" destOrd="0" presId="urn:microsoft.com/office/officeart/2005/8/layout/target3"/>
    <dgm:cxn modelId="{38343BCF-17C4-4AB0-A352-AE9ACCF8552F}" type="presParOf" srcId="{445072C0-82BD-4E92-ACB0-587EF2D5D8C6}" destId="{74F1F921-3734-41DB-99ED-5995522841D9}"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1F17A1B-FCD7-4D62-A373-B7E34FC978D6}"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AA322B6C-A77F-40C5-84C8-172D7145C52E}">
      <dgm:prSet custT="1"/>
      <dgm:spPr/>
      <dgm:t>
        <a:bodyPr/>
        <a:lstStyle/>
        <a:p>
          <a:pPr rtl="0"/>
          <a:r>
            <a:rPr lang="en-US" sz="3200" b="1" dirty="0" smtClean="0">
              <a:latin typeface="Arial" pitchFamily="34" charset="0"/>
              <a:cs typeface="Arial" pitchFamily="34" charset="0"/>
            </a:rPr>
            <a:t>Definitions and scope (3/3)</a:t>
          </a:r>
          <a:endParaRPr lang="en-US" sz="3200" b="1" dirty="0">
            <a:latin typeface="Arial" pitchFamily="34" charset="0"/>
            <a:cs typeface="Arial" pitchFamily="34" charset="0"/>
          </a:endParaRPr>
        </a:p>
      </dgm:t>
    </dgm:pt>
    <dgm:pt modelId="{E52EEA91-DF0B-491B-9424-401FB9893C55}" type="parTrans" cxnId="{55BDDC99-9DA7-43E3-995E-F3E7035ACDF8}">
      <dgm:prSet/>
      <dgm:spPr/>
      <dgm:t>
        <a:bodyPr/>
        <a:lstStyle/>
        <a:p>
          <a:endParaRPr lang="en-US"/>
        </a:p>
      </dgm:t>
    </dgm:pt>
    <dgm:pt modelId="{7568AAB4-3EFD-4CBB-A65C-FECB848E46E8}" type="sibTrans" cxnId="{55BDDC99-9DA7-43E3-995E-F3E7035ACDF8}">
      <dgm:prSet/>
      <dgm:spPr/>
      <dgm:t>
        <a:bodyPr/>
        <a:lstStyle/>
        <a:p>
          <a:endParaRPr lang="en-US"/>
        </a:p>
      </dgm:t>
    </dgm:pt>
    <dgm:pt modelId="{DD0487AF-0CC2-4B9E-BC34-2CCBABC4E393}" type="pres">
      <dgm:prSet presAssocID="{F1F17A1B-FCD7-4D62-A373-B7E34FC978D6}" presName="Name0" presStyleCnt="0">
        <dgm:presLayoutVars>
          <dgm:chMax val="7"/>
          <dgm:dir/>
          <dgm:animLvl val="lvl"/>
          <dgm:resizeHandles val="exact"/>
        </dgm:presLayoutVars>
      </dgm:prSet>
      <dgm:spPr/>
      <dgm:t>
        <a:bodyPr/>
        <a:lstStyle/>
        <a:p>
          <a:endParaRPr lang="en-US"/>
        </a:p>
      </dgm:t>
    </dgm:pt>
    <dgm:pt modelId="{58E1EB06-8687-4FB0-9DC2-A7891B06C14A}" type="pres">
      <dgm:prSet presAssocID="{AA322B6C-A77F-40C5-84C8-172D7145C52E}" presName="circle1" presStyleLbl="node1" presStyleIdx="0" presStyleCnt="1"/>
      <dgm:spPr/>
    </dgm:pt>
    <dgm:pt modelId="{BCBE9FEC-79DA-4CA8-9A27-5A7A0FE29E90}" type="pres">
      <dgm:prSet presAssocID="{AA322B6C-A77F-40C5-84C8-172D7145C52E}" presName="space" presStyleCnt="0"/>
      <dgm:spPr/>
    </dgm:pt>
    <dgm:pt modelId="{60A7244B-A291-4B62-B5F2-89DDBB515996}" type="pres">
      <dgm:prSet presAssocID="{AA322B6C-A77F-40C5-84C8-172D7145C52E}" presName="rect1" presStyleLbl="alignAcc1" presStyleIdx="0" presStyleCnt="1" custLinFactNeighborY="-11163"/>
      <dgm:spPr/>
      <dgm:t>
        <a:bodyPr/>
        <a:lstStyle/>
        <a:p>
          <a:endParaRPr lang="en-US"/>
        </a:p>
      </dgm:t>
    </dgm:pt>
    <dgm:pt modelId="{8DBA5372-E856-48DE-A1CB-657BE2D1F66F}" type="pres">
      <dgm:prSet presAssocID="{AA322B6C-A77F-40C5-84C8-172D7145C52E}" presName="rect1ParTxNoCh" presStyleLbl="alignAcc1" presStyleIdx="0" presStyleCnt="1">
        <dgm:presLayoutVars>
          <dgm:chMax val="1"/>
          <dgm:bulletEnabled val="1"/>
        </dgm:presLayoutVars>
      </dgm:prSet>
      <dgm:spPr/>
      <dgm:t>
        <a:bodyPr/>
        <a:lstStyle/>
        <a:p>
          <a:endParaRPr lang="en-US"/>
        </a:p>
      </dgm:t>
    </dgm:pt>
  </dgm:ptLst>
  <dgm:cxnLst>
    <dgm:cxn modelId="{F0EE1089-4229-49C4-A536-548BC0823C9D}" type="presOf" srcId="{F1F17A1B-FCD7-4D62-A373-B7E34FC978D6}" destId="{DD0487AF-0CC2-4B9E-BC34-2CCBABC4E393}" srcOrd="0" destOrd="0" presId="urn:microsoft.com/office/officeart/2005/8/layout/target3"/>
    <dgm:cxn modelId="{1921B8F0-4A9E-4748-9A58-2D30E6D85F73}" type="presOf" srcId="{AA322B6C-A77F-40C5-84C8-172D7145C52E}" destId="{60A7244B-A291-4B62-B5F2-89DDBB515996}" srcOrd="0" destOrd="0" presId="urn:microsoft.com/office/officeart/2005/8/layout/target3"/>
    <dgm:cxn modelId="{960F02DD-9A48-4672-8C0D-8E05E334C132}" type="presOf" srcId="{AA322B6C-A77F-40C5-84C8-172D7145C52E}" destId="{8DBA5372-E856-48DE-A1CB-657BE2D1F66F}" srcOrd="1" destOrd="0" presId="urn:microsoft.com/office/officeart/2005/8/layout/target3"/>
    <dgm:cxn modelId="{55BDDC99-9DA7-43E3-995E-F3E7035ACDF8}" srcId="{F1F17A1B-FCD7-4D62-A373-B7E34FC978D6}" destId="{AA322B6C-A77F-40C5-84C8-172D7145C52E}" srcOrd="0" destOrd="0" parTransId="{E52EEA91-DF0B-491B-9424-401FB9893C55}" sibTransId="{7568AAB4-3EFD-4CBB-A65C-FECB848E46E8}"/>
    <dgm:cxn modelId="{80A1BD3A-AD2A-42A0-BF26-C3FA77197271}" type="presParOf" srcId="{DD0487AF-0CC2-4B9E-BC34-2CCBABC4E393}" destId="{58E1EB06-8687-4FB0-9DC2-A7891B06C14A}" srcOrd="0" destOrd="0" presId="urn:microsoft.com/office/officeart/2005/8/layout/target3"/>
    <dgm:cxn modelId="{16630314-2E80-4439-BCD1-0E9A78DA6693}" type="presParOf" srcId="{DD0487AF-0CC2-4B9E-BC34-2CCBABC4E393}" destId="{BCBE9FEC-79DA-4CA8-9A27-5A7A0FE29E90}" srcOrd="1" destOrd="0" presId="urn:microsoft.com/office/officeart/2005/8/layout/target3"/>
    <dgm:cxn modelId="{7593CA01-E4EB-410D-9F93-FB161F13084D}" type="presParOf" srcId="{DD0487AF-0CC2-4B9E-BC34-2CCBABC4E393}" destId="{60A7244B-A291-4B62-B5F2-89DDBB515996}" srcOrd="2" destOrd="0" presId="urn:microsoft.com/office/officeart/2005/8/layout/target3"/>
    <dgm:cxn modelId="{884E50A7-0702-436E-A937-B160323F8366}" type="presParOf" srcId="{DD0487AF-0CC2-4B9E-BC34-2CCBABC4E393}" destId="{8DBA5372-E856-48DE-A1CB-657BE2D1F66F}"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AF61D75-4DB5-48E1-B254-3D573E6A4EB0}"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74C2FA1F-F4D2-48FC-B056-6DCBC10AF906}">
      <dgm:prSet custT="1"/>
      <dgm:spPr/>
      <dgm:t>
        <a:bodyPr/>
        <a:lstStyle/>
        <a:p>
          <a:pPr rtl="0"/>
          <a:r>
            <a:rPr lang="en-US" sz="3200" b="1" dirty="0" smtClean="0">
              <a:latin typeface="Arial" pitchFamily="34" charset="0"/>
              <a:cs typeface="Arial" pitchFamily="34" charset="0"/>
            </a:rPr>
            <a:t>Classification and sampling (1/4)</a:t>
          </a:r>
          <a:endParaRPr lang="en-US" sz="3200" b="1" dirty="0">
            <a:latin typeface="Arial" pitchFamily="34" charset="0"/>
            <a:cs typeface="Arial" pitchFamily="34" charset="0"/>
          </a:endParaRPr>
        </a:p>
      </dgm:t>
    </dgm:pt>
    <dgm:pt modelId="{1A749755-C2DC-478E-90D3-6239C75E5C8B}" type="parTrans" cxnId="{7AA7EBB0-DEF2-43AF-827E-7560DFEA81FA}">
      <dgm:prSet/>
      <dgm:spPr/>
      <dgm:t>
        <a:bodyPr/>
        <a:lstStyle/>
        <a:p>
          <a:endParaRPr lang="en-US"/>
        </a:p>
      </dgm:t>
    </dgm:pt>
    <dgm:pt modelId="{7B26C190-8A5D-4A8D-B970-C36C16815743}" type="sibTrans" cxnId="{7AA7EBB0-DEF2-43AF-827E-7560DFEA81FA}">
      <dgm:prSet/>
      <dgm:spPr/>
      <dgm:t>
        <a:bodyPr/>
        <a:lstStyle/>
        <a:p>
          <a:endParaRPr lang="en-US"/>
        </a:p>
      </dgm:t>
    </dgm:pt>
    <dgm:pt modelId="{1BAC0E3C-5B84-45CA-821A-B95E10A727A2}" type="pres">
      <dgm:prSet presAssocID="{9AF61D75-4DB5-48E1-B254-3D573E6A4EB0}" presName="Name0" presStyleCnt="0">
        <dgm:presLayoutVars>
          <dgm:chMax val="7"/>
          <dgm:dir/>
          <dgm:animLvl val="lvl"/>
          <dgm:resizeHandles val="exact"/>
        </dgm:presLayoutVars>
      </dgm:prSet>
      <dgm:spPr/>
      <dgm:t>
        <a:bodyPr/>
        <a:lstStyle/>
        <a:p>
          <a:endParaRPr lang="en-US"/>
        </a:p>
      </dgm:t>
    </dgm:pt>
    <dgm:pt modelId="{9EFBA011-0E78-4B18-9D09-6B9CF779A3C4}" type="pres">
      <dgm:prSet presAssocID="{74C2FA1F-F4D2-48FC-B056-6DCBC10AF906}" presName="circle1" presStyleLbl="node1" presStyleIdx="0" presStyleCnt="1"/>
      <dgm:spPr/>
    </dgm:pt>
    <dgm:pt modelId="{4A60D2EE-9C5C-49BC-B3AC-8837AB570121}" type="pres">
      <dgm:prSet presAssocID="{74C2FA1F-F4D2-48FC-B056-6DCBC10AF906}" presName="space" presStyleCnt="0"/>
      <dgm:spPr/>
    </dgm:pt>
    <dgm:pt modelId="{27C2C4AD-DEDB-4699-9E13-6D344EEBB599}" type="pres">
      <dgm:prSet presAssocID="{74C2FA1F-F4D2-48FC-B056-6DCBC10AF906}" presName="rect1" presStyleLbl="alignAcc1" presStyleIdx="0" presStyleCnt="1"/>
      <dgm:spPr/>
      <dgm:t>
        <a:bodyPr/>
        <a:lstStyle/>
        <a:p>
          <a:endParaRPr lang="en-US"/>
        </a:p>
      </dgm:t>
    </dgm:pt>
    <dgm:pt modelId="{1BF6CD7C-F2A3-46EA-8AD3-75D3D35C96B6}" type="pres">
      <dgm:prSet presAssocID="{74C2FA1F-F4D2-48FC-B056-6DCBC10AF906}" presName="rect1ParTxNoCh" presStyleLbl="alignAcc1" presStyleIdx="0" presStyleCnt="1">
        <dgm:presLayoutVars>
          <dgm:chMax val="1"/>
          <dgm:bulletEnabled val="1"/>
        </dgm:presLayoutVars>
      </dgm:prSet>
      <dgm:spPr/>
      <dgm:t>
        <a:bodyPr/>
        <a:lstStyle/>
        <a:p>
          <a:endParaRPr lang="en-US"/>
        </a:p>
      </dgm:t>
    </dgm:pt>
  </dgm:ptLst>
  <dgm:cxnLst>
    <dgm:cxn modelId="{C059D530-048C-4472-9727-93D706BD1F40}" type="presOf" srcId="{74C2FA1F-F4D2-48FC-B056-6DCBC10AF906}" destId="{1BF6CD7C-F2A3-46EA-8AD3-75D3D35C96B6}" srcOrd="1" destOrd="0" presId="urn:microsoft.com/office/officeart/2005/8/layout/target3"/>
    <dgm:cxn modelId="{EB663B40-6BF9-4C5E-8CC6-1320F1C6FEDC}" type="presOf" srcId="{9AF61D75-4DB5-48E1-B254-3D573E6A4EB0}" destId="{1BAC0E3C-5B84-45CA-821A-B95E10A727A2}" srcOrd="0" destOrd="0" presId="urn:microsoft.com/office/officeart/2005/8/layout/target3"/>
    <dgm:cxn modelId="{450EE15C-A925-4608-9DB2-96CC66F0824C}" type="presOf" srcId="{74C2FA1F-F4D2-48FC-B056-6DCBC10AF906}" destId="{27C2C4AD-DEDB-4699-9E13-6D344EEBB599}" srcOrd="0" destOrd="0" presId="urn:microsoft.com/office/officeart/2005/8/layout/target3"/>
    <dgm:cxn modelId="{7AA7EBB0-DEF2-43AF-827E-7560DFEA81FA}" srcId="{9AF61D75-4DB5-48E1-B254-3D573E6A4EB0}" destId="{74C2FA1F-F4D2-48FC-B056-6DCBC10AF906}" srcOrd="0" destOrd="0" parTransId="{1A749755-C2DC-478E-90D3-6239C75E5C8B}" sibTransId="{7B26C190-8A5D-4A8D-B970-C36C16815743}"/>
    <dgm:cxn modelId="{CA54A8E4-C5EC-4638-B7F5-A7AB395BE625}" type="presParOf" srcId="{1BAC0E3C-5B84-45CA-821A-B95E10A727A2}" destId="{9EFBA011-0E78-4B18-9D09-6B9CF779A3C4}" srcOrd="0" destOrd="0" presId="urn:microsoft.com/office/officeart/2005/8/layout/target3"/>
    <dgm:cxn modelId="{724C5188-0A03-4E57-91BD-BB4775E1C127}" type="presParOf" srcId="{1BAC0E3C-5B84-45CA-821A-B95E10A727A2}" destId="{4A60D2EE-9C5C-49BC-B3AC-8837AB570121}" srcOrd="1" destOrd="0" presId="urn:microsoft.com/office/officeart/2005/8/layout/target3"/>
    <dgm:cxn modelId="{9E7C5995-95E9-4A47-8F0F-634D846285E2}" type="presParOf" srcId="{1BAC0E3C-5B84-45CA-821A-B95E10A727A2}" destId="{27C2C4AD-DEDB-4699-9E13-6D344EEBB599}" srcOrd="2" destOrd="0" presId="urn:microsoft.com/office/officeart/2005/8/layout/target3"/>
    <dgm:cxn modelId="{0A1D6626-0BE4-49C2-A958-71357A9089BE}" type="presParOf" srcId="{1BAC0E3C-5B84-45CA-821A-B95E10A727A2}" destId="{1BF6CD7C-F2A3-46EA-8AD3-75D3D35C96B6}"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887401B-3847-40CE-BF54-CA7E7E27C38F}" type="doc">
      <dgm:prSet loTypeId="urn:microsoft.com/office/officeart/2005/8/layout/target3" loCatId="list" qsTypeId="urn:microsoft.com/office/officeart/2005/8/quickstyle/simple1" qsCatId="simple" csTypeId="urn:microsoft.com/office/officeart/2005/8/colors/colorful1" csCatId="colorful" phldr="1"/>
      <dgm:spPr/>
      <dgm:t>
        <a:bodyPr/>
        <a:lstStyle/>
        <a:p>
          <a:endParaRPr lang="en-US"/>
        </a:p>
      </dgm:t>
    </dgm:pt>
    <dgm:pt modelId="{B44576E7-FFCC-4BB3-BF16-5CAFC2F0B0E7}">
      <dgm:prSet custT="1"/>
      <dgm:spPr/>
      <dgm:t>
        <a:bodyPr/>
        <a:lstStyle/>
        <a:p>
          <a:pPr rtl="0"/>
          <a:r>
            <a:rPr lang="en-US" sz="3200" b="1" dirty="0" smtClean="0">
              <a:latin typeface="Arial" pitchFamily="34" charset="0"/>
              <a:cs typeface="Arial" pitchFamily="34" charset="0"/>
            </a:rPr>
            <a:t>Classification and sampling (2/4)</a:t>
          </a:r>
          <a:endParaRPr lang="en-US" sz="3200" b="1" dirty="0">
            <a:latin typeface="Arial" pitchFamily="34" charset="0"/>
            <a:cs typeface="Arial" pitchFamily="34" charset="0"/>
          </a:endParaRPr>
        </a:p>
      </dgm:t>
    </dgm:pt>
    <dgm:pt modelId="{B6657B57-6586-4FE9-B7DB-8AC3391A88C3}" type="parTrans" cxnId="{2C80BB0D-27DF-4D8F-BE2D-AB5AD729981B}">
      <dgm:prSet/>
      <dgm:spPr/>
      <dgm:t>
        <a:bodyPr/>
        <a:lstStyle/>
        <a:p>
          <a:endParaRPr lang="en-US"/>
        </a:p>
      </dgm:t>
    </dgm:pt>
    <dgm:pt modelId="{FD2A6B50-5D5C-485D-BD6B-8D00847D320F}" type="sibTrans" cxnId="{2C80BB0D-27DF-4D8F-BE2D-AB5AD729981B}">
      <dgm:prSet/>
      <dgm:spPr/>
      <dgm:t>
        <a:bodyPr/>
        <a:lstStyle/>
        <a:p>
          <a:endParaRPr lang="en-US"/>
        </a:p>
      </dgm:t>
    </dgm:pt>
    <dgm:pt modelId="{FEA6C007-578B-40B2-BA04-F22A6FC761F9}" type="pres">
      <dgm:prSet presAssocID="{D887401B-3847-40CE-BF54-CA7E7E27C38F}" presName="Name0" presStyleCnt="0">
        <dgm:presLayoutVars>
          <dgm:chMax val="7"/>
          <dgm:dir/>
          <dgm:animLvl val="lvl"/>
          <dgm:resizeHandles val="exact"/>
        </dgm:presLayoutVars>
      </dgm:prSet>
      <dgm:spPr/>
      <dgm:t>
        <a:bodyPr/>
        <a:lstStyle/>
        <a:p>
          <a:endParaRPr lang="en-US"/>
        </a:p>
      </dgm:t>
    </dgm:pt>
    <dgm:pt modelId="{64E1D2CA-1092-40BF-8CB0-9B1C9EE700AF}" type="pres">
      <dgm:prSet presAssocID="{B44576E7-FFCC-4BB3-BF16-5CAFC2F0B0E7}" presName="circle1" presStyleLbl="node1" presStyleIdx="0" presStyleCnt="1"/>
      <dgm:spPr/>
    </dgm:pt>
    <dgm:pt modelId="{0954163D-4435-4F32-A68C-A11219952B51}" type="pres">
      <dgm:prSet presAssocID="{B44576E7-FFCC-4BB3-BF16-5CAFC2F0B0E7}" presName="space" presStyleCnt="0"/>
      <dgm:spPr/>
    </dgm:pt>
    <dgm:pt modelId="{6C11ADF6-9837-48DC-AA65-D8807040F5B1}" type="pres">
      <dgm:prSet presAssocID="{B44576E7-FFCC-4BB3-BF16-5CAFC2F0B0E7}" presName="rect1" presStyleLbl="alignAcc1" presStyleIdx="0" presStyleCnt="1"/>
      <dgm:spPr/>
      <dgm:t>
        <a:bodyPr/>
        <a:lstStyle/>
        <a:p>
          <a:endParaRPr lang="en-US"/>
        </a:p>
      </dgm:t>
    </dgm:pt>
    <dgm:pt modelId="{25AB52E0-0F3C-4CF0-B0C3-DB369987CA1D}" type="pres">
      <dgm:prSet presAssocID="{B44576E7-FFCC-4BB3-BF16-5CAFC2F0B0E7}" presName="rect1ParTxNoCh" presStyleLbl="alignAcc1" presStyleIdx="0" presStyleCnt="1">
        <dgm:presLayoutVars>
          <dgm:chMax val="1"/>
          <dgm:bulletEnabled val="1"/>
        </dgm:presLayoutVars>
      </dgm:prSet>
      <dgm:spPr/>
      <dgm:t>
        <a:bodyPr/>
        <a:lstStyle/>
        <a:p>
          <a:endParaRPr lang="en-US"/>
        </a:p>
      </dgm:t>
    </dgm:pt>
  </dgm:ptLst>
  <dgm:cxnLst>
    <dgm:cxn modelId="{2C80BB0D-27DF-4D8F-BE2D-AB5AD729981B}" srcId="{D887401B-3847-40CE-BF54-CA7E7E27C38F}" destId="{B44576E7-FFCC-4BB3-BF16-5CAFC2F0B0E7}" srcOrd="0" destOrd="0" parTransId="{B6657B57-6586-4FE9-B7DB-8AC3391A88C3}" sibTransId="{FD2A6B50-5D5C-485D-BD6B-8D00847D320F}"/>
    <dgm:cxn modelId="{D4F3093E-3384-4733-A200-5C389B38BCB5}" type="presOf" srcId="{B44576E7-FFCC-4BB3-BF16-5CAFC2F0B0E7}" destId="{25AB52E0-0F3C-4CF0-B0C3-DB369987CA1D}" srcOrd="1" destOrd="0" presId="urn:microsoft.com/office/officeart/2005/8/layout/target3"/>
    <dgm:cxn modelId="{8EEA6886-5129-40A6-BD80-B54F3DE2FB74}" type="presOf" srcId="{B44576E7-FFCC-4BB3-BF16-5CAFC2F0B0E7}" destId="{6C11ADF6-9837-48DC-AA65-D8807040F5B1}" srcOrd="0" destOrd="0" presId="urn:microsoft.com/office/officeart/2005/8/layout/target3"/>
    <dgm:cxn modelId="{DAC621E9-4F54-4200-AA45-7DA6D14198AB}" type="presOf" srcId="{D887401B-3847-40CE-BF54-CA7E7E27C38F}" destId="{FEA6C007-578B-40B2-BA04-F22A6FC761F9}" srcOrd="0" destOrd="0" presId="urn:microsoft.com/office/officeart/2005/8/layout/target3"/>
    <dgm:cxn modelId="{EBDD2724-09DA-40FD-9C0E-25F7CFF6E56E}" type="presParOf" srcId="{FEA6C007-578B-40B2-BA04-F22A6FC761F9}" destId="{64E1D2CA-1092-40BF-8CB0-9B1C9EE700AF}" srcOrd="0" destOrd="0" presId="urn:microsoft.com/office/officeart/2005/8/layout/target3"/>
    <dgm:cxn modelId="{03E0604D-F789-47C1-878C-E9A7E1A4AB81}" type="presParOf" srcId="{FEA6C007-578B-40B2-BA04-F22A6FC761F9}" destId="{0954163D-4435-4F32-A68C-A11219952B51}" srcOrd="1" destOrd="0" presId="urn:microsoft.com/office/officeart/2005/8/layout/target3"/>
    <dgm:cxn modelId="{71B4CD70-AD3E-4F52-AF4F-8151D1065EBC}" type="presParOf" srcId="{FEA6C007-578B-40B2-BA04-F22A6FC761F9}" destId="{6C11ADF6-9837-48DC-AA65-D8807040F5B1}" srcOrd="2" destOrd="0" presId="urn:microsoft.com/office/officeart/2005/8/layout/target3"/>
    <dgm:cxn modelId="{FEDC78E5-7F9D-4AEE-A145-259E5207BB19}" type="presParOf" srcId="{FEA6C007-578B-40B2-BA04-F22A6FC761F9}" destId="{25AB52E0-0F3C-4CF0-B0C3-DB369987CA1D}"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35E7DED-7300-437C-80B5-DAF9B9E710B9}"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CBB2E50A-5990-4EC8-A399-FBB29D8E10F2}">
      <dgm:prSet custT="1"/>
      <dgm:spPr/>
      <dgm:t>
        <a:bodyPr/>
        <a:lstStyle/>
        <a:p>
          <a:pPr rtl="0"/>
          <a:r>
            <a:rPr lang="en-US" sz="3200" b="1" dirty="0" smtClean="0">
              <a:latin typeface="Arial" pitchFamily="34" charset="0"/>
              <a:cs typeface="Arial" pitchFamily="34" charset="0"/>
            </a:rPr>
            <a:t>Classification and sampling (3/4)</a:t>
          </a:r>
          <a:endParaRPr lang="en-US" sz="3200" b="1" dirty="0">
            <a:latin typeface="Arial" pitchFamily="34" charset="0"/>
            <a:cs typeface="Arial" pitchFamily="34" charset="0"/>
          </a:endParaRPr>
        </a:p>
      </dgm:t>
    </dgm:pt>
    <dgm:pt modelId="{75A638C3-2D03-403F-BD67-8D207CD31F4E}" type="parTrans" cxnId="{E67D7BAC-E577-4F44-86CE-B008A5B6B5EA}">
      <dgm:prSet/>
      <dgm:spPr/>
      <dgm:t>
        <a:bodyPr/>
        <a:lstStyle/>
        <a:p>
          <a:endParaRPr lang="en-US"/>
        </a:p>
      </dgm:t>
    </dgm:pt>
    <dgm:pt modelId="{100A8E02-26BF-4F99-84B4-737832AE08EB}" type="sibTrans" cxnId="{E67D7BAC-E577-4F44-86CE-B008A5B6B5EA}">
      <dgm:prSet/>
      <dgm:spPr/>
      <dgm:t>
        <a:bodyPr/>
        <a:lstStyle/>
        <a:p>
          <a:endParaRPr lang="en-US"/>
        </a:p>
      </dgm:t>
    </dgm:pt>
    <dgm:pt modelId="{A5F875B6-4CA0-4196-8A1D-5108724E6093}" type="pres">
      <dgm:prSet presAssocID="{B35E7DED-7300-437C-80B5-DAF9B9E710B9}" presName="Name0" presStyleCnt="0">
        <dgm:presLayoutVars>
          <dgm:chMax val="7"/>
          <dgm:dir/>
          <dgm:animLvl val="lvl"/>
          <dgm:resizeHandles val="exact"/>
        </dgm:presLayoutVars>
      </dgm:prSet>
      <dgm:spPr/>
      <dgm:t>
        <a:bodyPr/>
        <a:lstStyle/>
        <a:p>
          <a:endParaRPr lang="en-US"/>
        </a:p>
      </dgm:t>
    </dgm:pt>
    <dgm:pt modelId="{8493EDC3-B2EC-48C6-914C-C8C5B00C62AB}" type="pres">
      <dgm:prSet presAssocID="{CBB2E50A-5990-4EC8-A399-FBB29D8E10F2}" presName="circle1" presStyleLbl="node1" presStyleIdx="0" presStyleCnt="1"/>
      <dgm:spPr/>
    </dgm:pt>
    <dgm:pt modelId="{C8728D33-4DA2-4E52-934A-F63834BC8F57}" type="pres">
      <dgm:prSet presAssocID="{CBB2E50A-5990-4EC8-A399-FBB29D8E10F2}" presName="space" presStyleCnt="0"/>
      <dgm:spPr/>
    </dgm:pt>
    <dgm:pt modelId="{4FD830C9-1C5E-445C-8726-01D92868E196}" type="pres">
      <dgm:prSet presAssocID="{CBB2E50A-5990-4EC8-A399-FBB29D8E10F2}" presName="rect1" presStyleLbl="alignAcc1" presStyleIdx="0" presStyleCnt="1" custLinFactNeighborY="-11163"/>
      <dgm:spPr/>
      <dgm:t>
        <a:bodyPr/>
        <a:lstStyle/>
        <a:p>
          <a:endParaRPr lang="en-US"/>
        </a:p>
      </dgm:t>
    </dgm:pt>
    <dgm:pt modelId="{8F3A9048-5D9B-458E-8DB8-0D29BF6A2F07}" type="pres">
      <dgm:prSet presAssocID="{CBB2E50A-5990-4EC8-A399-FBB29D8E10F2}" presName="rect1ParTxNoCh" presStyleLbl="alignAcc1" presStyleIdx="0" presStyleCnt="1">
        <dgm:presLayoutVars>
          <dgm:chMax val="1"/>
          <dgm:bulletEnabled val="1"/>
        </dgm:presLayoutVars>
      </dgm:prSet>
      <dgm:spPr/>
      <dgm:t>
        <a:bodyPr/>
        <a:lstStyle/>
        <a:p>
          <a:endParaRPr lang="en-US"/>
        </a:p>
      </dgm:t>
    </dgm:pt>
  </dgm:ptLst>
  <dgm:cxnLst>
    <dgm:cxn modelId="{7AF7E835-B303-4C06-8BA4-38452F6DA76D}" type="presOf" srcId="{CBB2E50A-5990-4EC8-A399-FBB29D8E10F2}" destId="{8F3A9048-5D9B-458E-8DB8-0D29BF6A2F07}" srcOrd="1" destOrd="0" presId="urn:microsoft.com/office/officeart/2005/8/layout/target3"/>
    <dgm:cxn modelId="{44BB82FA-683F-45AD-A16D-24C15E09433E}" type="presOf" srcId="{CBB2E50A-5990-4EC8-A399-FBB29D8E10F2}" destId="{4FD830C9-1C5E-445C-8726-01D92868E196}" srcOrd="0" destOrd="0" presId="urn:microsoft.com/office/officeart/2005/8/layout/target3"/>
    <dgm:cxn modelId="{E67D7BAC-E577-4F44-86CE-B008A5B6B5EA}" srcId="{B35E7DED-7300-437C-80B5-DAF9B9E710B9}" destId="{CBB2E50A-5990-4EC8-A399-FBB29D8E10F2}" srcOrd="0" destOrd="0" parTransId="{75A638C3-2D03-403F-BD67-8D207CD31F4E}" sibTransId="{100A8E02-26BF-4F99-84B4-737832AE08EB}"/>
    <dgm:cxn modelId="{4A9AC79C-35FE-449C-BCB8-B64E1D88FC95}" type="presOf" srcId="{B35E7DED-7300-437C-80B5-DAF9B9E710B9}" destId="{A5F875B6-4CA0-4196-8A1D-5108724E6093}" srcOrd="0" destOrd="0" presId="urn:microsoft.com/office/officeart/2005/8/layout/target3"/>
    <dgm:cxn modelId="{0A1D257F-57C1-4363-8872-85462585881C}" type="presParOf" srcId="{A5F875B6-4CA0-4196-8A1D-5108724E6093}" destId="{8493EDC3-B2EC-48C6-914C-C8C5B00C62AB}" srcOrd="0" destOrd="0" presId="urn:microsoft.com/office/officeart/2005/8/layout/target3"/>
    <dgm:cxn modelId="{032673DC-369A-482B-96BD-22A7FE57C16C}" type="presParOf" srcId="{A5F875B6-4CA0-4196-8A1D-5108724E6093}" destId="{C8728D33-4DA2-4E52-934A-F63834BC8F57}" srcOrd="1" destOrd="0" presId="urn:microsoft.com/office/officeart/2005/8/layout/target3"/>
    <dgm:cxn modelId="{47FA41F6-2E49-40C3-AA9C-6C76BF9677F2}" type="presParOf" srcId="{A5F875B6-4CA0-4196-8A1D-5108724E6093}" destId="{4FD830C9-1C5E-445C-8726-01D92868E196}" srcOrd="2" destOrd="0" presId="urn:microsoft.com/office/officeart/2005/8/layout/target3"/>
    <dgm:cxn modelId="{0FFBE3BC-76C6-4B33-BB5B-D2EF62FF7B0C}" type="presParOf" srcId="{A5F875B6-4CA0-4196-8A1D-5108724E6093}" destId="{8F3A9048-5D9B-458E-8DB8-0D29BF6A2F07}"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6E31620-9B5E-4340-8901-AD214851EE97}"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0329AAEA-A9FD-4AB8-B39D-DC32769D0927}">
      <dgm:prSet custT="1"/>
      <dgm:spPr/>
      <dgm:t>
        <a:bodyPr/>
        <a:lstStyle/>
        <a:p>
          <a:pPr rtl="0"/>
          <a:r>
            <a:rPr lang="en-US" sz="3200" b="1" dirty="0" smtClean="0">
              <a:latin typeface="Arial" pitchFamily="34" charset="0"/>
              <a:cs typeface="Arial" pitchFamily="34" charset="0"/>
            </a:rPr>
            <a:t>Classification and sampling (4/4)</a:t>
          </a:r>
          <a:endParaRPr lang="en-US" sz="3200" b="1" dirty="0">
            <a:latin typeface="Arial" pitchFamily="34" charset="0"/>
            <a:cs typeface="Arial" pitchFamily="34" charset="0"/>
          </a:endParaRPr>
        </a:p>
      </dgm:t>
    </dgm:pt>
    <dgm:pt modelId="{B8BEB87B-85F2-4F62-89B1-182288032813}" type="parTrans" cxnId="{8C0F25F7-E0A0-4482-BFAA-A13EA1ED3B9C}">
      <dgm:prSet/>
      <dgm:spPr/>
      <dgm:t>
        <a:bodyPr/>
        <a:lstStyle/>
        <a:p>
          <a:endParaRPr lang="en-US"/>
        </a:p>
      </dgm:t>
    </dgm:pt>
    <dgm:pt modelId="{CAF80FF0-6F29-48F0-8A54-8A73A05E550B}" type="sibTrans" cxnId="{8C0F25F7-E0A0-4482-BFAA-A13EA1ED3B9C}">
      <dgm:prSet/>
      <dgm:spPr/>
      <dgm:t>
        <a:bodyPr/>
        <a:lstStyle/>
        <a:p>
          <a:endParaRPr lang="en-US"/>
        </a:p>
      </dgm:t>
    </dgm:pt>
    <dgm:pt modelId="{4208552A-6914-42FF-835C-576DC6297275}" type="pres">
      <dgm:prSet presAssocID="{C6E31620-9B5E-4340-8901-AD214851EE97}" presName="Name0" presStyleCnt="0">
        <dgm:presLayoutVars>
          <dgm:chMax val="7"/>
          <dgm:dir/>
          <dgm:animLvl val="lvl"/>
          <dgm:resizeHandles val="exact"/>
        </dgm:presLayoutVars>
      </dgm:prSet>
      <dgm:spPr/>
      <dgm:t>
        <a:bodyPr/>
        <a:lstStyle/>
        <a:p>
          <a:endParaRPr lang="en-US"/>
        </a:p>
      </dgm:t>
    </dgm:pt>
    <dgm:pt modelId="{0C3E072B-B750-43DB-BA2B-5A1B3F635D91}" type="pres">
      <dgm:prSet presAssocID="{0329AAEA-A9FD-4AB8-B39D-DC32769D0927}" presName="circle1" presStyleLbl="node1" presStyleIdx="0" presStyleCnt="1"/>
      <dgm:spPr/>
    </dgm:pt>
    <dgm:pt modelId="{3D8935CF-0DC7-4B4D-A622-D4FE3DCB5176}" type="pres">
      <dgm:prSet presAssocID="{0329AAEA-A9FD-4AB8-B39D-DC32769D0927}" presName="space" presStyleCnt="0"/>
      <dgm:spPr/>
    </dgm:pt>
    <dgm:pt modelId="{A2761CCC-7246-4983-B5EF-B3997C174C6D}" type="pres">
      <dgm:prSet presAssocID="{0329AAEA-A9FD-4AB8-B39D-DC32769D0927}" presName="rect1" presStyleLbl="alignAcc1" presStyleIdx="0" presStyleCnt="1"/>
      <dgm:spPr/>
      <dgm:t>
        <a:bodyPr/>
        <a:lstStyle/>
        <a:p>
          <a:endParaRPr lang="en-US"/>
        </a:p>
      </dgm:t>
    </dgm:pt>
    <dgm:pt modelId="{05F8EF9D-E2B8-4B9D-88B3-B68552BC08F1}" type="pres">
      <dgm:prSet presAssocID="{0329AAEA-A9FD-4AB8-B39D-DC32769D0927}" presName="rect1ParTxNoCh" presStyleLbl="alignAcc1" presStyleIdx="0" presStyleCnt="1">
        <dgm:presLayoutVars>
          <dgm:chMax val="1"/>
          <dgm:bulletEnabled val="1"/>
        </dgm:presLayoutVars>
      </dgm:prSet>
      <dgm:spPr/>
      <dgm:t>
        <a:bodyPr/>
        <a:lstStyle/>
        <a:p>
          <a:endParaRPr lang="en-US"/>
        </a:p>
      </dgm:t>
    </dgm:pt>
  </dgm:ptLst>
  <dgm:cxnLst>
    <dgm:cxn modelId="{F6A8D507-10EC-4718-9A57-57189621E275}" type="presOf" srcId="{0329AAEA-A9FD-4AB8-B39D-DC32769D0927}" destId="{05F8EF9D-E2B8-4B9D-88B3-B68552BC08F1}" srcOrd="1" destOrd="0" presId="urn:microsoft.com/office/officeart/2005/8/layout/target3"/>
    <dgm:cxn modelId="{371D0673-4287-4BA7-AB91-99D47E2DB40D}" type="presOf" srcId="{C6E31620-9B5E-4340-8901-AD214851EE97}" destId="{4208552A-6914-42FF-835C-576DC6297275}" srcOrd="0" destOrd="0" presId="urn:microsoft.com/office/officeart/2005/8/layout/target3"/>
    <dgm:cxn modelId="{B5837B73-79FD-49A6-B5E0-B1FF75F5B781}" type="presOf" srcId="{0329AAEA-A9FD-4AB8-B39D-DC32769D0927}" destId="{A2761CCC-7246-4983-B5EF-B3997C174C6D}" srcOrd="0" destOrd="0" presId="urn:microsoft.com/office/officeart/2005/8/layout/target3"/>
    <dgm:cxn modelId="{8C0F25F7-E0A0-4482-BFAA-A13EA1ED3B9C}" srcId="{C6E31620-9B5E-4340-8901-AD214851EE97}" destId="{0329AAEA-A9FD-4AB8-B39D-DC32769D0927}" srcOrd="0" destOrd="0" parTransId="{B8BEB87B-85F2-4F62-89B1-182288032813}" sibTransId="{CAF80FF0-6F29-48F0-8A54-8A73A05E550B}"/>
    <dgm:cxn modelId="{0BDFAA42-A45D-4A12-869E-B32BC369C69E}" type="presParOf" srcId="{4208552A-6914-42FF-835C-576DC6297275}" destId="{0C3E072B-B750-43DB-BA2B-5A1B3F635D91}" srcOrd="0" destOrd="0" presId="urn:microsoft.com/office/officeart/2005/8/layout/target3"/>
    <dgm:cxn modelId="{E49B1EA9-8B65-4A43-A6A3-EFEAFB572C70}" type="presParOf" srcId="{4208552A-6914-42FF-835C-576DC6297275}" destId="{3D8935CF-0DC7-4B4D-A622-D4FE3DCB5176}" srcOrd="1" destOrd="0" presId="urn:microsoft.com/office/officeart/2005/8/layout/target3"/>
    <dgm:cxn modelId="{28E91E33-8709-47F6-ABE1-83A217B30152}" type="presParOf" srcId="{4208552A-6914-42FF-835C-576DC6297275}" destId="{A2761CCC-7246-4983-B5EF-B3997C174C6D}" srcOrd="2" destOrd="0" presId="urn:microsoft.com/office/officeart/2005/8/layout/target3"/>
    <dgm:cxn modelId="{1187DB88-B198-43C5-9E56-4809E256746D}" type="presParOf" srcId="{4208552A-6914-42FF-835C-576DC6297275}" destId="{05F8EF9D-E2B8-4B9D-88B3-B68552BC08F1}"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86F2391-03BF-4671-9B13-2EF7EAFFF8C4}"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42F964EE-1990-448B-B002-4056A7E8C553}">
      <dgm:prSet custT="1"/>
      <dgm:spPr/>
      <dgm:t>
        <a:bodyPr/>
        <a:lstStyle/>
        <a:p>
          <a:pPr rtl="0"/>
          <a:r>
            <a:rPr lang="en-US" sz="3200" b="1" dirty="0" smtClean="0">
              <a:latin typeface="Arial" pitchFamily="34" charset="0"/>
              <a:cs typeface="Arial" pitchFamily="34" charset="0"/>
            </a:rPr>
            <a:t>Collection of innovation data</a:t>
          </a:r>
          <a:endParaRPr lang="en-US" sz="3200" b="1" dirty="0">
            <a:latin typeface="Arial" pitchFamily="34" charset="0"/>
            <a:cs typeface="Arial" pitchFamily="34" charset="0"/>
          </a:endParaRPr>
        </a:p>
      </dgm:t>
    </dgm:pt>
    <dgm:pt modelId="{81216A4E-56A8-4B1B-BB17-EFE8D9CA25D4}" type="parTrans" cxnId="{204A16C7-BAD2-4E5D-915E-04255548BD38}">
      <dgm:prSet/>
      <dgm:spPr/>
      <dgm:t>
        <a:bodyPr/>
        <a:lstStyle/>
        <a:p>
          <a:endParaRPr lang="en-US"/>
        </a:p>
      </dgm:t>
    </dgm:pt>
    <dgm:pt modelId="{B92F1A40-61D0-4EB4-8554-3065EEF12571}" type="sibTrans" cxnId="{204A16C7-BAD2-4E5D-915E-04255548BD38}">
      <dgm:prSet/>
      <dgm:spPr/>
      <dgm:t>
        <a:bodyPr/>
        <a:lstStyle/>
        <a:p>
          <a:endParaRPr lang="en-US"/>
        </a:p>
      </dgm:t>
    </dgm:pt>
    <dgm:pt modelId="{5169879F-CE76-4CF7-A01B-2FB3302E8AB1}" type="pres">
      <dgm:prSet presAssocID="{086F2391-03BF-4671-9B13-2EF7EAFFF8C4}" presName="Name0" presStyleCnt="0">
        <dgm:presLayoutVars>
          <dgm:chMax val="7"/>
          <dgm:dir/>
          <dgm:animLvl val="lvl"/>
          <dgm:resizeHandles val="exact"/>
        </dgm:presLayoutVars>
      </dgm:prSet>
      <dgm:spPr/>
      <dgm:t>
        <a:bodyPr/>
        <a:lstStyle/>
        <a:p>
          <a:endParaRPr lang="en-US"/>
        </a:p>
      </dgm:t>
    </dgm:pt>
    <dgm:pt modelId="{1D242AC7-18CB-4A18-A2E0-BBDDC6F7B549}" type="pres">
      <dgm:prSet presAssocID="{42F964EE-1990-448B-B002-4056A7E8C553}" presName="circle1" presStyleLbl="node1" presStyleIdx="0" presStyleCnt="1"/>
      <dgm:spPr/>
    </dgm:pt>
    <dgm:pt modelId="{A1AB7286-235E-452D-8130-2A9E0DB51E8A}" type="pres">
      <dgm:prSet presAssocID="{42F964EE-1990-448B-B002-4056A7E8C553}" presName="space" presStyleCnt="0"/>
      <dgm:spPr/>
    </dgm:pt>
    <dgm:pt modelId="{C2F84249-B597-4499-AF03-E1CF031A1ED9}" type="pres">
      <dgm:prSet presAssocID="{42F964EE-1990-448B-B002-4056A7E8C553}" presName="rect1" presStyleLbl="alignAcc1" presStyleIdx="0" presStyleCnt="1" custLinFactNeighborY="-11163"/>
      <dgm:spPr/>
      <dgm:t>
        <a:bodyPr/>
        <a:lstStyle/>
        <a:p>
          <a:endParaRPr lang="en-US"/>
        </a:p>
      </dgm:t>
    </dgm:pt>
    <dgm:pt modelId="{08413782-E650-46FB-8C3B-EF3643163DBC}" type="pres">
      <dgm:prSet presAssocID="{42F964EE-1990-448B-B002-4056A7E8C553}" presName="rect1ParTxNoCh" presStyleLbl="alignAcc1" presStyleIdx="0" presStyleCnt="1">
        <dgm:presLayoutVars>
          <dgm:chMax val="1"/>
          <dgm:bulletEnabled val="1"/>
        </dgm:presLayoutVars>
      </dgm:prSet>
      <dgm:spPr/>
      <dgm:t>
        <a:bodyPr/>
        <a:lstStyle/>
        <a:p>
          <a:endParaRPr lang="en-US"/>
        </a:p>
      </dgm:t>
    </dgm:pt>
  </dgm:ptLst>
  <dgm:cxnLst>
    <dgm:cxn modelId="{EDF782C7-2611-489A-BE78-7E22A5D3B62E}" type="presOf" srcId="{42F964EE-1990-448B-B002-4056A7E8C553}" destId="{C2F84249-B597-4499-AF03-E1CF031A1ED9}" srcOrd="0" destOrd="0" presId="urn:microsoft.com/office/officeart/2005/8/layout/target3"/>
    <dgm:cxn modelId="{D728C3D7-76CF-4E0D-97E6-E76F122A64D8}" type="presOf" srcId="{086F2391-03BF-4671-9B13-2EF7EAFFF8C4}" destId="{5169879F-CE76-4CF7-A01B-2FB3302E8AB1}" srcOrd="0" destOrd="0" presId="urn:microsoft.com/office/officeart/2005/8/layout/target3"/>
    <dgm:cxn modelId="{204A16C7-BAD2-4E5D-915E-04255548BD38}" srcId="{086F2391-03BF-4671-9B13-2EF7EAFFF8C4}" destId="{42F964EE-1990-448B-B002-4056A7E8C553}" srcOrd="0" destOrd="0" parTransId="{81216A4E-56A8-4B1B-BB17-EFE8D9CA25D4}" sibTransId="{B92F1A40-61D0-4EB4-8554-3065EEF12571}"/>
    <dgm:cxn modelId="{89FEAE32-584B-47E2-AA70-335377881FF8}" type="presOf" srcId="{42F964EE-1990-448B-B002-4056A7E8C553}" destId="{08413782-E650-46FB-8C3B-EF3643163DBC}" srcOrd="1" destOrd="0" presId="urn:microsoft.com/office/officeart/2005/8/layout/target3"/>
    <dgm:cxn modelId="{21CC4C69-1BFF-4ED2-ABF9-8372B309019F}" type="presParOf" srcId="{5169879F-CE76-4CF7-A01B-2FB3302E8AB1}" destId="{1D242AC7-18CB-4A18-A2E0-BBDDC6F7B549}" srcOrd="0" destOrd="0" presId="urn:microsoft.com/office/officeart/2005/8/layout/target3"/>
    <dgm:cxn modelId="{CD2135E0-5CBF-47E3-AFA1-368ADF74AC8E}" type="presParOf" srcId="{5169879F-CE76-4CF7-A01B-2FB3302E8AB1}" destId="{A1AB7286-235E-452D-8130-2A9E0DB51E8A}" srcOrd="1" destOrd="0" presId="urn:microsoft.com/office/officeart/2005/8/layout/target3"/>
    <dgm:cxn modelId="{335DA08E-A35B-43B2-BDA3-C0547C874923}" type="presParOf" srcId="{5169879F-CE76-4CF7-A01B-2FB3302E8AB1}" destId="{C2F84249-B597-4499-AF03-E1CF031A1ED9}" srcOrd="2" destOrd="0" presId="urn:microsoft.com/office/officeart/2005/8/layout/target3"/>
    <dgm:cxn modelId="{EFDF7004-D18F-45DD-B32D-F671129091C2}" type="presParOf" srcId="{5169879F-CE76-4CF7-A01B-2FB3302E8AB1}" destId="{08413782-E650-46FB-8C3B-EF3643163DBC}"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7966EAA-87C8-40DA-B480-85A8AE44F3E8}"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77901A7F-3744-4BE9-9AFA-EE1303C4A4D3}">
      <dgm:prSet custT="1"/>
      <dgm:spPr/>
      <dgm:t>
        <a:bodyPr/>
        <a:lstStyle/>
        <a:p>
          <a:pPr rtl="0"/>
          <a:r>
            <a:rPr lang="en-US" sz="3200" b="1" dirty="0" smtClean="0">
              <a:latin typeface="Arial" pitchFamily="34" charset="0"/>
              <a:cs typeface="Arial" pitchFamily="34" charset="0"/>
            </a:rPr>
            <a:t>Analysis of results</a:t>
          </a:r>
          <a:endParaRPr lang="en-US" sz="3200" b="1" dirty="0">
            <a:latin typeface="Arial" pitchFamily="34" charset="0"/>
            <a:cs typeface="Arial" pitchFamily="34" charset="0"/>
          </a:endParaRPr>
        </a:p>
      </dgm:t>
    </dgm:pt>
    <dgm:pt modelId="{654C9265-73FC-41B3-916F-AD9B3BAFE507}" type="parTrans" cxnId="{163C0E0A-D17D-4A31-9E9E-883B8E68F262}">
      <dgm:prSet/>
      <dgm:spPr/>
      <dgm:t>
        <a:bodyPr/>
        <a:lstStyle/>
        <a:p>
          <a:endParaRPr lang="en-US"/>
        </a:p>
      </dgm:t>
    </dgm:pt>
    <dgm:pt modelId="{8B42E45B-EEE6-4A99-97BE-E866C8CD93AB}" type="sibTrans" cxnId="{163C0E0A-D17D-4A31-9E9E-883B8E68F262}">
      <dgm:prSet/>
      <dgm:spPr/>
      <dgm:t>
        <a:bodyPr/>
        <a:lstStyle/>
        <a:p>
          <a:endParaRPr lang="en-US"/>
        </a:p>
      </dgm:t>
    </dgm:pt>
    <dgm:pt modelId="{9AE87C45-1CE8-4918-B678-57BD3E7EFA33}" type="pres">
      <dgm:prSet presAssocID="{F7966EAA-87C8-40DA-B480-85A8AE44F3E8}" presName="Name0" presStyleCnt="0">
        <dgm:presLayoutVars>
          <dgm:chMax val="7"/>
          <dgm:dir/>
          <dgm:animLvl val="lvl"/>
          <dgm:resizeHandles val="exact"/>
        </dgm:presLayoutVars>
      </dgm:prSet>
      <dgm:spPr/>
      <dgm:t>
        <a:bodyPr/>
        <a:lstStyle/>
        <a:p>
          <a:endParaRPr lang="en-US"/>
        </a:p>
      </dgm:t>
    </dgm:pt>
    <dgm:pt modelId="{2042C230-C6EC-4D4F-9AF6-B297A0930680}" type="pres">
      <dgm:prSet presAssocID="{77901A7F-3744-4BE9-9AFA-EE1303C4A4D3}" presName="circle1" presStyleLbl="node1" presStyleIdx="0" presStyleCnt="1"/>
      <dgm:spPr/>
    </dgm:pt>
    <dgm:pt modelId="{FE1AA6BA-1966-44F9-961A-61679BE16C6A}" type="pres">
      <dgm:prSet presAssocID="{77901A7F-3744-4BE9-9AFA-EE1303C4A4D3}" presName="space" presStyleCnt="0"/>
      <dgm:spPr/>
    </dgm:pt>
    <dgm:pt modelId="{83793DD9-1FF9-41D9-AA9A-AE8DC493B9BC}" type="pres">
      <dgm:prSet presAssocID="{77901A7F-3744-4BE9-9AFA-EE1303C4A4D3}" presName="rect1" presStyleLbl="alignAcc1" presStyleIdx="0" presStyleCnt="1"/>
      <dgm:spPr/>
      <dgm:t>
        <a:bodyPr/>
        <a:lstStyle/>
        <a:p>
          <a:endParaRPr lang="en-US"/>
        </a:p>
      </dgm:t>
    </dgm:pt>
    <dgm:pt modelId="{4E415D6B-5B8D-4062-A4E4-B70DBE6A4AAD}" type="pres">
      <dgm:prSet presAssocID="{77901A7F-3744-4BE9-9AFA-EE1303C4A4D3}" presName="rect1ParTxNoCh" presStyleLbl="alignAcc1" presStyleIdx="0" presStyleCnt="1">
        <dgm:presLayoutVars>
          <dgm:chMax val="1"/>
          <dgm:bulletEnabled val="1"/>
        </dgm:presLayoutVars>
      </dgm:prSet>
      <dgm:spPr/>
      <dgm:t>
        <a:bodyPr/>
        <a:lstStyle/>
        <a:p>
          <a:endParaRPr lang="en-US"/>
        </a:p>
      </dgm:t>
    </dgm:pt>
  </dgm:ptLst>
  <dgm:cxnLst>
    <dgm:cxn modelId="{8FEDBD8B-3947-42C8-A2AF-E4EA6ED2D654}" type="presOf" srcId="{77901A7F-3744-4BE9-9AFA-EE1303C4A4D3}" destId="{83793DD9-1FF9-41D9-AA9A-AE8DC493B9BC}" srcOrd="0" destOrd="0" presId="urn:microsoft.com/office/officeart/2005/8/layout/target3"/>
    <dgm:cxn modelId="{CB1CB3A8-DD8C-42B5-96BA-4E6F72E2DE18}" type="presOf" srcId="{77901A7F-3744-4BE9-9AFA-EE1303C4A4D3}" destId="{4E415D6B-5B8D-4062-A4E4-B70DBE6A4AAD}" srcOrd="1" destOrd="0" presId="urn:microsoft.com/office/officeart/2005/8/layout/target3"/>
    <dgm:cxn modelId="{B53B2750-CCEA-4390-8872-F2350B7F786A}" type="presOf" srcId="{F7966EAA-87C8-40DA-B480-85A8AE44F3E8}" destId="{9AE87C45-1CE8-4918-B678-57BD3E7EFA33}" srcOrd="0" destOrd="0" presId="urn:microsoft.com/office/officeart/2005/8/layout/target3"/>
    <dgm:cxn modelId="{163C0E0A-D17D-4A31-9E9E-883B8E68F262}" srcId="{F7966EAA-87C8-40DA-B480-85A8AE44F3E8}" destId="{77901A7F-3744-4BE9-9AFA-EE1303C4A4D3}" srcOrd="0" destOrd="0" parTransId="{654C9265-73FC-41B3-916F-AD9B3BAFE507}" sibTransId="{8B42E45B-EEE6-4A99-97BE-E866C8CD93AB}"/>
    <dgm:cxn modelId="{06D6A49F-ACCA-4E3E-86F8-E4B70F15845C}" type="presParOf" srcId="{9AE87C45-1CE8-4918-B678-57BD3E7EFA33}" destId="{2042C230-C6EC-4D4F-9AF6-B297A0930680}" srcOrd="0" destOrd="0" presId="urn:microsoft.com/office/officeart/2005/8/layout/target3"/>
    <dgm:cxn modelId="{25DA4AE7-E083-47C8-BC7A-AC3063A0B96B}" type="presParOf" srcId="{9AE87C45-1CE8-4918-B678-57BD3E7EFA33}" destId="{FE1AA6BA-1966-44F9-961A-61679BE16C6A}" srcOrd="1" destOrd="0" presId="urn:microsoft.com/office/officeart/2005/8/layout/target3"/>
    <dgm:cxn modelId="{DF20D5E2-5F4B-4729-B466-03485056BEAB}" type="presParOf" srcId="{9AE87C45-1CE8-4918-B678-57BD3E7EFA33}" destId="{83793DD9-1FF9-41D9-AA9A-AE8DC493B9BC}" srcOrd="2" destOrd="0" presId="urn:microsoft.com/office/officeart/2005/8/layout/target3"/>
    <dgm:cxn modelId="{08226492-513B-4525-977B-20BDB7077C64}" type="presParOf" srcId="{9AE87C45-1CE8-4918-B678-57BD3E7EFA33}" destId="{4E415D6B-5B8D-4062-A4E4-B70DBE6A4AAD}"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Questionnaire : 13 sections (1/2)</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9F034EB9-F9E2-41FD-AE2E-D8F424339648}" type="presOf" srcId="{2FBA1E52-D30D-4C21-BD71-528DE52CB622}" destId="{7DA2CC59-0FA0-4341-87E0-34C8DE515B4A}" srcOrd="0" destOrd="0" presId="urn:microsoft.com/office/officeart/2005/8/layout/target3"/>
    <dgm:cxn modelId="{BFE844D4-2DB5-4FBD-AD37-898BCD2B4E31}" type="presOf" srcId="{19C4DB3C-9A13-4E74-82BD-8E89C8A2D8DC}" destId="{82400207-B088-4D69-9A14-C273720033B4}" srcOrd="0"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7A989BA2-FFB9-47DD-BB0B-1A3C254FE8B1}" type="presOf" srcId="{2FBA1E52-D30D-4C21-BD71-528DE52CB622}" destId="{C647D0BB-096F-4BAE-86DE-8C1153911BEB}" srcOrd="1" destOrd="0" presId="urn:microsoft.com/office/officeart/2005/8/layout/target3"/>
    <dgm:cxn modelId="{C451D236-59C6-450F-8772-BCCF4D29B87D}" type="presParOf" srcId="{82400207-B088-4D69-9A14-C273720033B4}" destId="{AAF22BF0-DDF5-484C-9902-6F69873203A2}" srcOrd="0" destOrd="0" presId="urn:microsoft.com/office/officeart/2005/8/layout/target3"/>
    <dgm:cxn modelId="{FCE9362C-7444-425F-AD51-E333DEE83B22}" type="presParOf" srcId="{82400207-B088-4D69-9A14-C273720033B4}" destId="{3368B557-DA3D-4DAA-A5A5-5A3CAC842932}" srcOrd="1" destOrd="0" presId="urn:microsoft.com/office/officeart/2005/8/layout/target3"/>
    <dgm:cxn modelId="{8547D22B-CBCF-400E-84F4-B634D611791B}" type="presParOf" srcId="{82400207-B088-4D69-9A14-C273720033B4}" destId="{7DA2CC59-0FA0-4341-87E0-34C8DE515B4A}" srcOrd="2" destOrd="0" presId="urn:microsoft.com/office/officeart/2005/8/layout/target3"/>
    <dgm:cxn modelId="{60BE2988-6B17-435B-AD18-5382D66C28D0}"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Questionnaire : 13 sections (2/2)</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16CC9AF9-2510-4E8A-B68A-3EABC1C27A7A}" type="presOf" srcId="{19C4DB3C-9A13-4E74-82BD-8E89C8A2D8DC}" destId="{82400207-B088-4D69-9A14-C273720033B4}" srcOrd="0"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D509C819-EE72-475A-AA77-F211E2260192}" type="presOf" srcId="{2FBA1E52-D30D-4C21-BD71-528DE52CB622}" destId="{7DA2CC59-0FA0-4341-87E0-34C8DE515B4A}" srcOrd="0" destOrd="0" presId="urn:microsoft.com/office/officeart/2005/8/layout/target3"/>
    <dgm:cxn modelId="{CA367DA6-098F-46DB-8C33-F2D0211D6125}" type="presOf" srcId="{2FBA1E52-D30D-4C21-BD71-528DE52CB622}" destId="{C647D0BB-096F-4BAE-86DE-8C1153911BEB}" srcOrd="1" destOrd="0" presId="urn:microsoft.com/office/officeart/2005/8/layout/target3"/>
    <dgm:cxn modelId="{2C1ED2BE-8E18-472E-93C2-9D5EAE502BAA}" type="presParOf" srcId="{82400207-B088-4D69-9A14-C273720033B4}" destId="{AAF22BF0-DDF5-484C-9902-6F69873203A2}" srcOrd="0" destOrd="0" presId="urn:microsoft.com/office/officeart/2005/8/layout/target3"/>
    <dgm:cxn modelId="{F020FC18-F813-4752-B3D6-5DDEB25EE38C}" type="presParOf" srcId="{82400207-B088-4D69-9A14-C273720033B4}" destId="{3368B557-DA3D-4DAA-A5A5-5A3CAC842932}" srcOrd="1" destOrd="0" presId="urn:microsoft.com/office/officeart/2005/8/layout/target3"/>
    <dgm:cxn modelId="{C48EFCB1-5815-44BF-B509-22F83E725D5D}" type="presParOf" srcId="{82400207-B088-4D69-9A14-C273720033B4}" destId="{7DA2CC59-0FA0-4341-87E0-34C8DE515B4A}" srcOrd="2" destOrd="0" presId="urn:microsoft.com/office/officeart/2005/8/layout/target3"/>
    <dgm:cxn modelId="{B3587CF5-25B5-4971-A967-EDB8C2A973AA}"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D89B3B-8D90-493C-967D-85CF721860C3}" type="doc">
      <dgm:prSet loTypeId="urn:microsoft.com/office/officeart/2005/8/layout/target3" loCatId="relationship" qsTypeId="urn:microsoft.com/office/officeart/2005/8/quickstyle/simple1" qsCatId="simple" csTypeId="urn:microsoft.com/office/officeart/2005/8/colors/colorful1" csCatId="colorful"/>
      <dgm:spPr/>
      <dgm:t>
        <a:bodyPr/>
        <a:lstStyle/>
        <a:p>
          <a:endParaRPr lang="en-US"/>
        </a:p>
      </dgm:t>
    </dgm:pt>
    <dgm:pt modelId="{55B7A5B5-90CF-416E-B2D3-509F24FBDE6C}">
      <dgm:prSet custT="1"/>
      <dgm:spPr/>
      <dgm:t>
        <a:bodyPr/>
        <a:lstStyle/>
        <a:p>
          <a:pPr rtl="0"/>
          <a:r>
            <a:rPr lang="en-US" sz="3200" b="1" dirty="0" smtClean="0">
              <a:latin typeface="Arial" pitchFamily="34" charset="0"/>
              <a:cs typeface="Arial" pitchFamily="34" charset="0"/>
            </a:rPr>
            <a:t>Goals of today’s meeting</a:t>
          </a:r>
          <a:endParaRPr lang="en-US" sz="3200" b="1" dirty="0">
            <a:latin typeface="Arial" pitchFamily="34" charset="0"/>
            <a:cs typeface="Arial" pitchFamily="34" charset="0"/>
          </a:endParaRPr>
        </a:p>
      </dgm:t>
    </dgm:pt>
    <dgm:pt modelId="{2D7870A4-8951-4424-8999-FB6C592A82E3}" type="parTrans" cxnId="{F0BE6036-5F75-4B11-985A-46C9CE5EB6C0}">
      <dgm:prSet/>
      <dgm:spPr/>
      <dgm:t>
        <a:bodyPr/>
        <a:lstStyle/>
        <a:p>
          <a:endParaRPr lang="en-US"/>
        </a:p>
      </dgm:t>
    </dgm:pt>
    <dgm:pt modelId="{C459B9DC-C93D-463B-BC24-5EB1FDE395C9}" type="sibTrans" cxnId="{F0BE6036-5F75-4B11-985A-46C9CE5EB6C0}">
      <dgm:prSet/>
      <dgm:spPr/>
      <dgm:t>
        <a:bodyPr/>
        <a:lstStyle/>
        <a:p>
          <a:endParaRPr lang="en-US"/>
        </a:p>
      </dgm:t>
    </dgm:pt>
    <dgm:pt modelId="{AA27FC3F-520E-4CE2-9C70-B0BDD972BCE6}" type="pres">
      <dgm:prSet presAssocID="{74D89B3B-8D90-493C-967D-85CF721860C3}" presName="Name0" presStyleCnt="0">
        <dgm:presLayoutVars>
          <dgm:chMax val="7"/>
          <dgm:dir/>
          <dgm:animLvl val="lvl"/>
          <dgm:resizeHandles val="exact"/>
        </dgm:presLayoutVars>
      </dgm:prSet>
      <dgm:spPr/>
      <dgm:t>
        <a:bodyPr/>
        <a:lstStyle/>
        <a:p>
          <a:endParaRPr lang="en-US"/>
        </a:p>
      </dgm:t>
    </dgm:pt>
    <dgm:pt modelId="{4E149F4A-BB63-4611-B8BF-5B34B3669178}" type="pres">
      <dgm:prSet presAssocID="{55B7A5B5-90CF-416E-B2D3-509F24FBDE6C}" presName="circle1" presStyleLbl="node1" presStyleIdx="0" presStyleCnt="1"/>
      <dgm:spPr/>
    </dgm:pt>
    <dgm:pt modelId="{E116DFAF-7F1C-45C5-AFC9-BB06F1A44345}" type="pres">
      <dgm:prSet presAssocID="{55B7A5B5-90CF-416E-B2D3-509F24FBDE6C}" presName="space" presStyleCnt="0"/>
      <dgm:spPr/>
    </dgm:pt>
    <dgm:pt modelId="{25FE5AD4-FAF4-4296-9A92-61ADF1589BBC}" type="pres">
      <dgm:prSet presAssocID="{55B7A5B5-90CF-416E-B2D3-509F24FBDE6C}" presName="rect1" presStyleLbl="alignAcc1" presStyleIdx="0" presStyleCnt="1" custLinFactNeighborY="1984"/>
      <dgm:spPr/>
      <dgm:t>
        <a:bodyPr/>
        <a:lstStyle/>
        <a:p>
          <a:endParaRPr lang="en-US"/>
        </a:p>
      </dgm:t>
    </dgm:pt>
    <dgm:pt modelId="{4BDBB889-6B52-43F8-B63F-B6B84C998D29}" type="pres">
      <dgm:prSet presAssocID="{55B7A5B5-90CF-416E-B2D3-509F24FBDE6C}" presName="rect1ParTxNoCh" presStyleLbl="alignAcc1" presStyleIdx="0" presStyleCnt="1">
        <dgm:presLayoutVars>
          <dgm:chMax val="1"/>
          <dgm:bulletEnabled val="1"/>
        </dgm:presLayoutVars>
      </dgm:prSet>
      <dgm:spPr/>
      <dgm:t>
        <a:bodyPr/>
        <a:lstStyle/>
        <a:p>
          <a:endParaRPr lang="en-US"/>
        </a:p>
      </dgm:t>
    </dgm:pt>
  </dgm:ptLst>
  <dgm:cxnLst>
    <dgm:cxn modelId="{C3507AA5-9A89-471A-A37A-FC6DA711A122}" type="presOf" srcId="{55B7A5B5-90CF-416E-B2D3-509F24FBDE6C}" destId="{25FE5AD4-FAF4-4296-9A92-61ADF1589BBC}" srcOrd="0" destOrd="0" presId="urn:microsoft.com/office/officeart/2005/8/layout/target3"/>
    <dgm:cxn modelId="{CFFCD118-F31D-4E6D-A85D-618DDB2B17AB}" type="presOf" srcId="{55B7A5B5-90CF-416E-B2D3-509F24FBDE6C}" destId="{4BDBB889-6B52-43F8-B63F-B6B84C998D29}" srcOrd="1" destOrd="0" presId="urn:microsoft.com/office/officeart/2005/8/layout/target3"/>
    <dgm:cxn modelId="{F0BE6036-5F75-4B11-985A-46C9CE5EB6C0}" srcId="{74D89B3B-8D90-493C-967D-85CF721860C3}" destId="{55B7A5B5-90CF-416E-B2D3-509F24FBDE6C}" srcOrd="0" destOrd="0" parTransId="{2D7870A4-8951-4424-8999-FB6C592A82E3}" sibTransId="{C459B9DC-C93D-463B-BC24-5EB1FDE395C9}"/>
    <dgm:cxn modelId="{E702BF75-5469-4468-A027-EEB3CF2F1F9D}" type="presOf" srcId="{74D89B3B-8D90-493C-967D-85CF721860C3}" destId="{AA27FC3F-520E-4CE2-9C70-B0BDD972BCE6}" srcOrd="0" destOrd="0" presId="urn:microsoft.com/office/officeart/2005/8/layout/target3"/>
    <dgm:cxn modelId="{1909BCDD-78B2-41D2-B15B-D81736E16F4D}" type="presParOf" srcId="{AA27FC3F-520E-4CE2-9C70-B0BDD972BCE6}" destId="{4E149F4A-BB63-4611-B8BF-5B34B3669178}" srcOrd="0" destOrd="0" presId="urn:microsoft.com/office/officeart/2005/8/layout/target3"/>
    <dgm:cxn modelId="{FFECB43F-9339-4C70-B068-2669001B0D84}" type="presParOf" srcId="{AA27FC3F-520E-4CE2-9C70-B0BDD972BCE6}" destId="{E116DFAF-7F1C-45C5-AFC9-BB06F1A44345}" srcOrd="1" destOrd="0" presId="urn:microsoft.com/office/officeart/2005/8/layout/target3"/>
    <dgm:cxn modelId="{222FDEC4-D6CA-4471-A868-863B0031C54F}" type="presParOf" srcId="{AA27FC3F-520E-4CE2-9C70-B0BDD972BCE6}" destId="{25FE5AD4-FAF4-4296-9A92-61ADF1589BBC}" srcOrd="2" destOrd="0" presId="urn:microsoft.com/office/officeart/2005/8/layout/target3"/>
    <dgm:cxn modelId="{A252F8E3-6497-4072-AE29-86BF1E54FD71}" type="presParOf" srcId="{AA27FC3F-520E-4CE2-9C70-B0BDD972BCE6}" destId="{4BDBB889-6B52-43F8-B63F-B6B84C998D29}"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Questionnaire : 55 indicators</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1F18EAA7-3FF9-402D-B968-60F0E4CAF292}" type="presOf" srcId="{2FBA1E52-D30D-4C21-BD71-528DE52CB622}" destId="{7DA2CC59-0FA0-4341-87E0-34C8DE515B4A}" srcOrd="0" destOrd="0" presId="urn:microsoft.com/office/officeart/2005/8/layout/target3"/>
    <dgm:cxn modelId="{E21AA28A-C139-42B4-8819-9AC2EC47B274}" type="presOf" srcId="{2FBA1E52-D30D-4C21-BD71-528DE52CB622}" destId="{C647D0BB-096F-4BAE-86DE-8C1153911BEB}" srcOrd="1"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3E77211C-3F38-44C6-9234-21877C1B7DD7}" type="presOf" srcId="{19C4DB3C-9A13-4E74-82BD-8E89C8A2D8DC}" destId="{82400207-B088-4D69-9A14-C273720033B4}" srcOrd="0" destOrd="0" presId="urn:microsoft.com/office/officeart/2005/8/layout/target3"/>
    <dgm:cxn modelId="{B24CC5C7-BD94-4E1C-BF86-B5C14FCDA9B0}" type="presParOf" srcId="{82400207-B088-4D69-9A14-C273720033B4}" destId="{AAF22BF0-DDF5-484C-9902-6F69873203A2}" srcOrd="0" destOrd="0" presId="urn:microsoft.com/office/officeart/2005/8/layout/target3"/>
    <dgm:cxn modelId="{44A0A96F-56F0-4D4B-BE86-EB6D8A1C271B}" type="presParOf" srcId="{82400207-B088-4D69-9A14-C273720033B4}" destId="{3368B557-DA3D-4DAA-A5A5-5A3CAC842932}" srcOrd="1" destOrd="0" presId="urn:microsoft.com/office/officeart/2005/8/layout/target3"/>
    <dgm:cxn modelId="{D42620F1-6174-480C-94CF-3AE47C1A8F78}" type="presParOf" srcId="{82400207-B088-4D69-9A14-C273720033B4}" destId="{7DA2CC59-0FA0-4341-87E0-34C8DE515B4A}" srcOrd="2" destOrd="0" presId="urn:microsoft.com/office/officeart/2005/8/layout/target3"/>
    <dgm:cxn modelId="{FF0D3652-2B07-4531-9E77-85D18C16341E}"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Economy sectors</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3378A3DD-E79F-4496-838B-2B23826F5C67}" type="presOf" srcId="{2FBA1E52-D30D-4C21-BD71-528DE52CB622}" destId="{C647D0BB-096F-4BAE-86DE-8C1153911BEB}" srcOrd="1" destOrd="0" presId="urn:microsoft.com/office/officeart/2005/8/layout/target3"/>
    <dgm:cxn modelId="{C544434B-4459-4219-B8AC-04FDDE950C8F}" type="presOf" srcId="{19C4DB3C-9A13-4E74-82BD-8E89C8A2D8DC}" destId="{82400207-B088-4D69-9A14-C273720033B4}" srcOrd="0"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5CA167D7-2187-4F81-A532-DE6CE3307A91}" type="presOf" srcId="{2FBA1E52-D30D-4C21-BD71-528DE52CB622}" destId="{7DA2CC59-0FA0-4341-87E0-34C8DE515B4A}" srcOrd="0" destOrd="0" presId="urn:microsoft.com/office/officeart/2005/8/layout/target3"/>
    <dgm:cxn modelId="{CD89455A-CF93-4610-BC21-A21383EBA7BB}" type="presParOf" srcId="{82400207-B088-4D69-9A14-C273720033B4}" destId="{AAF22BF0-DDF5-484C-9902-6F69873203A2}" srcOrd="0" destOrd="0" presId="urn:microsoft.com/office/officeart/2005/8/layout/target3"/>
    <dgm:cxn modelId="{825FB61F-841A-4CF8-A1BA-26DD3ADAD591}" type="presParOf" srcId="{82400207-B088-4D69-9A14-C273720033B4}" destId="{3368B557-DA3D-4DAA-A5A5-5A3CAC842932}" srcOrd="1" destOrd="0" presId="urn:microsoft.com/office/officeart/2005/8/layout/target3"/>
    <dgm:cxn modelId="{3898871B-B550-4F55-BDA6-329601F70AE1}" type="presParOf" srcId="{82400207-B088-4D69-9A14-C273720033B4}" destId="{7DA2CC59-0FA0-4341-87E0-34C8DE515B4A}" srcOrd="2" destOrd="0" presId="urn:microsoft.com/office/officeart/2005/8/layout/target3"/>
    <dgm:cxn modelId="{3B159902-7650-424E-B7B8-1AAB3F52F83D}"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Economy sectors : Pilot (1/2)</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BBCCAC94-0E7E-4A30-9A82-60371C7F365D}" type="presOf" srcId="{2FBA1E52-D30D-4C21-BD71-528DE52CB622}" destId="{7DA2CC59-0FA0-4341-87E0-34C8DE515B4A}" srcOrd="0" destOrd="0" presId="urn:microsoft.com/office/officeart/2005/8/layout/target3"/>
    <dgm:cxn modelId="{A6A492C6-74C0-4024-B902-BCCEBE079560}" type="presOf" srcId="{19C4DB3C-9A13-4E74-82BD-8E89C8A2D8DC}" destId="{82400207-B088-4D69-9A14-C273720033B4}" srcOrd="0"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B05F5E6C-A7A4-4553-A444-66A2C63EDD0F}" type="presOf" srcId="{2FBA1E52-D30D-4C21-BD71-528DE52CB622}" destId="{C647D0BB-096F-4BAE-86DE-8C1153911BEB}" srcOrd="1" destOrd="0" presId="urn:microsoft.com/office/officeart/2005/8/layout/target3"/>
    <dgm:cxn modelId="{5C58CB5E-C5B8-41A0-936F-1C5509859AF6}" type="presParOf" srcId="{82400207-B088-4D69-9A14-C273720033B4}" destId="{AAF22BF0-DDF5-484C-9902-6F69873203A2}" srcOrd="0" destOrd="0" presId="urn:microsoft.com/office/officeart/2005/8/layout/target3"/>
    <dgm:cxn modelId="{6F108A0F-3B66-4CF1-A5DB-4567E93C86D9}" type="presParOf" srcId="{82400207-B088-4D69-9A14-C273720033B4}" destId="{3368B557-DA3D-4DAA-A5A5-5A3CAC842932}" srcOrd="1" destOrd="0" presId="urn:microsoft.com/office/officeart/2005/8/layout/target3"/>
    <dgm:cxn modelId="{B95727F3-77C2-4A79-B16D-D20F5409324A}" type="presParOf" srcId="{82400207-B088-4D69-9A14-C273720033B4}" destId="{7DA2CC59-0FA0-4341-87E0-34C8DE515B4A}" srcOrd="2" destOrd="0" presId="urn:microsoft.com/office/officeart/2005/8/layout/target3"/>
    <dgm:cxn modelId="{65FD3B4E-A87A-45B8-92FA-DA28FC927F2F}"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Economy sectors : Pilot (2/2)</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8A9C1701-FCEA-46C4-9D13-3A15CB63C28A}" type="presOf" srcId="{2FBA1E52-D30D-4C21-BD71-528DE52CB622}" destId="{C647D0BB-096F-4BAE-86DE-8C1153911BEB}" srcOrd="1" destOrd="0" presId="urn:microsoft.com/office/officeart/2005/8/layout/target3"/>
    <dgm:cxn modelId="{474D003D-5F20-4D34-A516-4F47EB5067F3}" type="presOf" srcId="{19C4DB3C-9A13-4E74-82BD-8E89C8A2D8DC}" destId="{82400207-B088-4D69-9A14-C273720033B4}" srcOrd="0" destOrd="0" presId="urn:microsoft.com/office/officeart/2005/8/layout/target3"/>
    <dgm:cxn modelId="{99312D2E-1753-4D43-88EA-8B324C85E9ED}" type="presOf" srcId="{2FBA1E52-D30D-4C21-BD71-528DE52CB622}" destId="{7DA2CC59-0FA0-4341-87E0-34C8DE515B4A}" srcOrd="0"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8837D9B2-F418-4E33-90E4-779D69130326}" type="presParOf" srcId="{82400207-B088-4D69-9A14-C273720033B4}" destId="{AAF22BF0-DDF5-484C-9902-6F69873203A2}" srcOrd="0" destOrd="0" presId="urn:microsoft.com/office/officeart/2005/8/layout/target3"/>
    <dgm:cxn modelId="{1825F1AB-D77B-4719-BD82-5D6EB97C3165}" type="presParOf" srcId="{82400207-B088-4D69-9A14-C273720033B4}" destId="{3368B557-DA3D-4DAA-A5A5-5A3CAC842932}" srcOrd="1" destOrd="0" presId="urn:microsoft.com/office/officeart/2005/8/layout/target3"/>
    <dgm:cxn modelId="{AA62D39F-024C-4FC9-973A-9F822E4F5406}" type="presParOf" srcId="{82400207-B088-4D69-9A14-C273720033B4}" destId="{7DA2CC59-0FA0-4341-87E0-34C8DE515B4A}" srcOrd="2" destOrd="0" presId="urn:microsoft.com/office/officeart/2005/8/layout/target3"/>
    <dgm:cxn modelId="{682070F8-24F6-4DA7-8AE9-CDD1FA405CE3}"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Economy sectors : National (1/4)</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82F63B72-5128-46A7-A02C-A0FC21B4C095}" type="presOf" srcId="{2FBA1E52-D30D-4C21-BD71-528DE52CB622}" destId="{C647D0BB-096F-4BAE-86DE-8C1153911BEB}" srcOrd="1"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45FFE856-F47E-4255-95F8-5A8F1F43DC12}" type="presOf" srcId="{19C4DB3C-9A13-4E74-82BD-8E89C8A2D8DC}" destId="{82400207-B088-4D69-9A14-C273720033B4}" srcOrd="0" destOrd="0" presId="urn:microsoft.com/office/officeart/2005/8/layout/target3"/>
    <dgm:cxn modelId="{364D1411-246C-4B10-A4C6-0BCE121B0277}" type="presOf" srcId="{2FBA1E52-D30D-4C21-BD71-528DE52CB622}" destId="{7DA2CC59-0FA0-4341-87E0-34C8DE515B4A}" srcOrd="0" destOrd="0" presId="urn:microsoft.com/office/officeart/2005/8/layout/target3"/>
    <dgm:cxn modelId="{3F419F73-DB58-46AF-9EC7-A12FFB471021}" type="presParOf" srcId="{82400207-B088-4D69-9A14-C273720033B4}" destId="{AAF22BF0-DDF5-484C-9902-6F69873203A2}" srcOrd="0" destOrd="0" presId="urn:microsoft.com/office/officeart/2005/8/layout/target3"/>
    <dgm:cxn modelId="{F4D8AE66-20BB-40FE-A104-9AB188F565D1}" type="presParOf" srcId="{82400207-B088-4D69-9A14-C273720033B4}" destId="{3368B557-DA3D-4DAA-A5A5-5A3CAC842932}" srcOrd="1" destOrd="0" presId="urn:microsoft.com/office/officeart/2005/8/layout/target3"/>
    <dgm:cxn modelId="{BC0DB2B8-46C5-46F2-AEB1-1A9B94F9AD6A}" type="presParOf" srcId="{82400207-B088-4D69-9A14-C273720033B4}" destId="{7DA2CC59-0FA0-4341-87E0-34C8DE515B4A}" srcOrd="2" destOrd="0" presId="urn:microsoft.com/office/officeart/2005/8/layout/target3"/>
    <dgm:cxn modelId="{F1F8AA6B-E3C7-4DC7-8CC9-CADA8F272EF9}"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6C9F291-1BEA-4CB7-8C14-59F9231F6EB0}" type="doc">
      <dgm:prSet loTypeId="urn:microsoft.com/office/officeart/2005/8/layout/venn1" loCatId="relationship" qsTypeId="urn:microsoft.com/office/officeart/2005/8/quickstyle/simple1" qsCatId="simple" csTypeId="urn:microsoft.com/office/officeart/2005/8/colors/accent1_2" csCatId="accent1" phldr="1"/>
      <dgm:spPr/>
    </dgm:pt>
    <dgm:pt modelId="{9345FFB7-144C-4501-907D-3196BA9BE77A}">
      <dgm:prSet phldrT="[Text]"/>
      <dgm:spPr>
        <a:solidFill>
          <a:schemeClr val="accent1">
            <a:lumMod val="75000"/>
            <a:alpha val="50000"/>
          </a:schemeClr>
        </a:solidFill>
      </dgm:spPr>
      <dgm:t>
        <a:bodyPr/>
        <a:lstStyle/>
        <a:p>
          <a:r>
            <a:rPr lang="en-US" b="1" dirty="0" smtClean="0">
              <a:latin typeface="Arial" pitchFamily="34" charset="0"/>
              <a:cs typeface="Arial" pitchFamily="34" charset="0"/>
            </a:rPr>
            <a:t>State Priorities</a:t>
          </a:r>
          <a:endParaRPr lang="en-US" b="1" dirty="0">
            <a:latin typeface="Arial" pitchFamily="34" charset="0"/>
            <a:cs typeface="Arial" pitchFamily="34" charset="0"/>
          </a:endParaRPr>
        </a:p>
      </dgm:t>
    </dgm:pt>
    <dgm:pt modelId="{C19AFAF8-6237-4E76-90D1-021DE6EC6EA3}" type="parTrans" cxnId="{8C87265C-5C1E-4CC8-BD7B-2F2A6F2AB544}">
      <dgm:prSet/>
      <dgm:spPr/>
      <dgm:t>
        <a:bodyPr/>
        <a:lstStyle/>
        <a:p>
          <a:endParaRPr lang="en-US"/>
        </a:p>
      </dgm:t>
    </dgm:pt>
    <dgm:pt modelId="{2DDF54D2-4137-49D9-B09B-1EAE207D48EC}" type="sibTrans" cxnId="{8C87265C-5C1E-4CC8-BD7B-2F2A6F2AB544}">
      <dgm:prSet/>
      <dgm:spPr/>
      <dgm:t>
        <a:bodyPr/>
        <a:lstStyle/>
        <a:p>
          <a:endParaRPr lang="en-US"/>
        </a:p>
      </dgm:t>
    </dgm:pt>
    <dgm:pt modelId="{4C0E72D3-7B2C-4837-B40A-2ED52385253B}">
      <dgm:prSet phldrT="[Text]"/>
      <dgm:spPr>
        <a:solidFill>
          <a:schemeClr val="accent1">
            <a:lumMod val="75000"/>
            <a:alpha val="50000"/>
          </a:schemeClr>
        </a:solidFill>
      </dgm:spPr>
      <dgm:t>
        <a:bodyPr/>
        <a:lstStyle/>
        <a:p>
          <a:r>
            <a:rPr lang="en-US" b="1" dirty="0" smtClean="0">
              <a:latin typeface="Arial" pitchFamily="34" charset="0"/>
              <a:cs typeface="Arial" pitchFamily="34" charset="0"/>
            </a:rPr>
            <a:t>Soviet Heritage</a:t>
          </a:r>
          <a:endParaRPr lang="en-US" b="1" dirty="0">
            <a:latin typeface="Arial" pitchFamily="34" charset="0"/>
            <a:cs typeface="Arial" pitchFamily="34" charset="0"/>
          </a:endParaRPr>
        </a:p>
      </dgm:t>
    </dgm:pt>
    <dgm:pt modelId="{0AC7CE59-A36D-4A00-B68F-9086760E4B69}" type="parTrans" cxnId="{D2E7C9BA-F78F-4E48-A943-7A2164A99BCA}">
      <dgm:prSet/>
      <dgm:spPr/>
      <dgm:t>
        <a:bodyPr/>
        <a:lstStyle/>
        <a:p>
          <a:endParaRPr lang="en-US"/>
        </a:p>
      </dgm:t>
    </dgm:pt>
    <dgm:pt modelId="{466D084F-5D15-4549-ABB3-6A9CA0259335}" type="sibTrans" cxnId="{D2E7C9BA-F78F-4E48-A943-7A2164A99BCA}">
      <dgm:prSet/>
      <dgm:spPr/>
      <dgm:t>
        <a:bodyPr/>
        <a:lstStyle/>
        <a:p>
          <a:endParaRPr lang="en-US"/>
        </a:p>
      </dgm:t>
    </dgm:pt>
    <dgm:pt modelId="{AFEA5DE3-4A2D-4E0E-8FDD-5DC6ECA61FA7}">
      <dgm:prSet phldrT="[Text]"/>
      <dgm:spPr>
        <a:solidFill>
          <a:schemeClr val="accent1">
            <a:lumMod val="75000"/>
            <a:alpha val="50000"/>
          </a:schemeClr>
        </a:solidFill>
      </dgm:spPr>
      <dgm:t>
        <a:bodyPr/>
        <a:lstStyle/>
        <a:p>
          <a:r>
            <a:rPr lang="en-US" b="1" dirty="0" smtClean="0">
              <a:latin typeface="Arial" pitchFamily="34" charset="0"/>
              <a:cs typeface="Arial" pitchFamily="34" charset="0"/>
            </a:rPr>
            <a:t>International</a:t>
          </a:r>
        </a:p>
        <a:p>
          <a:r>
            <a:rPr lang="en-US" b="1" dirty="0" smtClean="0">
              <a:latin typeface="Arial" pitchFamily="34" charset="0"/>
              <a:cs typeface="Arial" pitchFamily="34" charset="0"/>
            </a:rPr>
            <a:t>Markets</a:t>
          </a:r>
          <a:endParaRPr lang="en-US" b="1" dirty="0">
            <a:latin typeface="Arial" pitchFamily="34" charset="0"/>
            <a:cs typeface="Arial" pitchFamily="34" charset="0"/>
          </a:endParaRPr>
        </a:p>
      </dgm:t>
    </dgm:pt>
    <dgm:pt modelId="{D21482B5-46F1-4F6F-92FB-23E6082481A2}" type="parTrans" cxnId="{6BA381EB-0CDC-4E5E-BFDD-553C12718884}">
      <dgm:prSet/>
      <dgm:spPr/>
      <dgm:t>
        <a:bodyPr/>
        <a:lstStyle/>
        <a:p>
          <a:endParaRPr lang="en-US"/>
        </a:p>
      </dgm:t>
    </dgm:pt>
    <dgm:pt modelId="{80E541EA-1321-488D-80A8-A57E27340A78}" type="sibTrans" cxnId="{6BA381EB-0CDC-4E5E-BFDD-553C12718884}">
      <dgm:prSet/>
      <dgm:spPr/>
      <dgm:t>
        <a:bodyPr/>
        <a:lstStyle/>
        <a:p>
          <a:endParaRPr lang="en-US"/>
        </a:p>
      </dgm:t>
    </dgm:pt>
    <dgm:pt modelId="{6DDA52FF-C2C8-4355-9580-C65ADE09AF6F}" type="pres">
      <dgm:prSet presAssocID="{66C9F291-1BEA-4CB7-8C14-59F9231F6EB0}" presName="compositeShape" presStyleCnt="0">
        <dgm:presLayoutVars>
          <dgm:chMax val="7"/>
          <dgm:dir/>
          <dgm:resizeHandles val="exact"/>
        </dgm:presLayoutVars>
      </dgm:prSet>
      <dgm:spPr/>
    </dgm:pt>
    <dgm:pt modelId="{4978B038-C537-43EB-9EC6-B04A1CA66388}" type="pres">
      <dgm:prSet presAssocID="{9345FFB7-144C-4501-907D-3196BA9BE77A}" presName="circ1" presStyleLbl="vennNode1" presStyleIdx="0" presStyleCnt="3"/>
      <dgm:spPr/>
      <dgm:t>
        <a:bodyPr/>
        <a:lstStyle/>
        <a:p>
          <a:endParaRPr lang="en-US"/>
        </a:p>
      </dgm:t>
    </dgm:pt>
    <dgm:pt modelId="{DE619935-A808-43E5-81F4-1EAA8C7EBF61}" type="pres">
      <dgm:prSet presAssocID="{9345FFB7-144C-4501-907D-3196BA9BE77A}" presName="circ1Tx" presStyleLbl="revTx" presStyleIdx="0" presStyleCnt="0">
        <dgm:presLayoutVars>
          <dgm:chMax val="0"/>
          <dgm:chPref val="0"/>
          <dgm:bulletEnabled val="1"/>
        </dgm:presLayoutVars>
      </dgm:prSet>
      <dgm:spPr/>
      <dgm:t>
        <a:bodyPr/>
        <a:lstStyle/>
        <a:p>
          <a:endParaRPr lang="en-US"/>
        </a:p>
      </dgm:t>
    </dgm:pt>
    <dgm:pt modelId="{D2FA2898-09F1-4485-A833-1D5B458DA8C7}" type="pres">
      <dgm:prSet presAssocID="{4C0E72D3-7B2C-4837-B40A-2ED52385253B}" presName="circ2" presStyleLbl="vennNode1" presStyleIdx="1" presStyleCnt="3"/>
      <dgm:spPr/>
      <dgm:t>
        <a:bodyPr/>
        <a:lstStyle/>
        <a:p>
          <a:endParaRPr lang="en-US"/>
        </a:p>
      </dgm:t>
    </dgm:pt>
    <dgm:pt modelId="{C1D6CE78-32AD-4BC2-9D30-06BDE3AB025C}" type="pres">
      <dgm:prSet presAssocID="{4C0E72D3-7B2C-4837-B40A-2ED52385253B}" presName="circ2Tx" presStyleLbl="revTx" presStyleIdx="0" presStyleCnt="0">
        <dgm:presLayoutVars>
          <dgm:chMax val="0"/>
          <dgm:chPref val="0"/>
          <dgm:bulletEnabled val="1"/>
        </dgm:presLayoutVars>
      </dgm:prSet>
      <dgm:spPr/>
      <dgm:t>
        <a:bodyPr/>
        <a:lstStyle/>
        <a:p>
          <a:endParaRPr lang="en-US"/>
        </a:p>
      </dgm:t>
    </dgm:pt>
    <dgm:pt modelId="{3C13B633-82FC-4018-A7D5-A965373EDF61}" type="pres">
      <dgm:prSet presAssocID="{AFEA5DE3-4A2D-4E0E-8FDD-5DC6ECA61FA7}" presName="circ3" presStyleLbl="vennNode1" presStyleIdx="2" presStyleCnt="3"/>
      <dgm:spPr/>
      <dgm:t>
        <a:bodyPr/>
        <a:lstStyle/>
        <a:p>
          <a:endParaRPr lang="en-US"/>
        </a:p>
      </dgm:t>
    </dgm:pt>
    <dgm:pt modelId="{B9409D43-589A-447D-A899-F502482C464A}" type="pres">
      <dgm:prSet presAssocID="{AFEA5DE3-4A2D-4E0E-8FDD-5DC6ECA61FA7}" presName="circ3Tx" presStyleLbl="revTx" presStyleIdx="0" presStyleCnt="0">
        <dgm:presLayoutVars>
          <dgm:chMax val="0"/>
          <dgm:chPref val="0"/>
          <dgm:bulletEnabled val="1"/>
        </dgm:presLayoutVars>
      </dgm:prSet>
      <dgm:spPr/>
      <dgm:t>
        <a:bodyPr/>
        <a:lstStyle/>
        <a:p>
          <a:endParaRPr lang="en-US"/>
        </a:p>
      </dgm:t>
    </dgm:pt>
  </dgm:ptLst>
  <dgm:cxnLst>
    <dgm:cxn modelId="{5A0EFEF8-993D-479E-ACA0-055B327DCACE}" type="presOf" srcId="{9345FFB7-144C-4501-907D-3196BA9BE77A}" destId="{DE619935-A808-43E5-81F4-1EAA8C7EBF61}" srcOrd="1" destOrd="0" presId="urn:microsoft.com/office/officeart/2005/8/layout/venn1"/>
    <dgm:cxn modelId="{8C87265C-5C1E-4CC8-BD7B-2F2A6F2AB544}" srcId="{66C9F291-1BEA-4CB7-8C14-59F9231F6EB0}" destId="{9345FFB7-144C-4501-907D-3196BA9BE77A}" srcOrd="0" destOrd="0" parTransId="{C19AFAF8-6237-4E76-90D1-021DE6EC6EA3}" sibTransId="{2DDF54D2-4137-49D9-B09B-1EAE207D48EC}"/>
    <dgm:cxn modelId="{C6C75FAD-AB0B-4C20-819C-269D8398EAB9}" type="presOf" srcId="{4C0E72D3-7B2C-4837-B40A-2ED52385253B}" destId="{D2FA2898-09F1-4485-A833-1D5B458DA8C7}" srcOrd="0" destOrd="0" presId="urn:microsoft.com/office/officeart/2005/8/layout/venn1"/>
    <dgm:cxn modelId="{D2E7C9BA-F78F-4E48-A943-7A2164A99BCA}" srcId="{66C9F291-1BEA-4CB7-8C14-59F9231F6EB0}" destId="{4C0E72D3-7B2C-4837-B40A-2ED52385253B}" srcOrd="1" destOrd="0" parTransId="{0AC7CE59-A36D-4A00-B68F-9086760E4B69}" sibTransId="{466D084F-5D15-4549-ABB3-6A9CA0259335}"/>
    <dgm:cxn modelId="{DF39A49C-2D11-4602-A828-E8F95EA75F31}" type="presOf" srcId="{AFEA5DE3-4A2D-4E0E-8FDD-5DC6ECA61FA7}" destId="{B9409D43-589A-447D-A899-F502482C464A}" srcOrd="1" destOrd="0" presId="urn:microsoft.com/office/officeart/2005/8/layout/venn1"/>
    <dgm:cxn modelId="{6BA381EB-0CDC-4E5E-BFDD-553C12718884}" srcId="{66C9F291-1BEA-4CB7-8C14-59F9231F6EB0}" destId="{AFEA5DE3-4A2D-4E0E-8FDD-5DC6ECA61FA7}" srcOrd="2" destOrd="0" parTransId="{D21482B5-46F1-4F6F-92FB-23E6082481A2}" sibTransId="{80E541EA-1321-488D-80A8-A57E27340A78}"/>
    <dgm:cxn modelId="{EBDF5298-7143-4B65-AC81-98BB453D3BB1}" type="presOf" srcId="{AFEA5DE3-4A2D-4E0E-8FDD-5DC6ECA61FA7}" destId="{3C13B633-82FC-4018-A7D5-A965373EDF61}" srcOrd="0" destOrd="0" presId="urn:microsoft.com/office/officeart/2005/8/layout/venn1"/>
    <dgm:cxn modelId="{DA6B15D3-D794-448D-83EF-FAF9E10669C0}" type="presOf" srcId="{4C0E72D3-7B2C-4837-B40A-2ED52385253B}" destId="{C1D6CE78-32AD-4BC2-9D30-06BDE3AB025C}" srcOrd="1" destOrd="0" presId="urn:microsoft.com/office/officeart/2005/8/layout/venn1"/>
    <dgm:cxn modelId="{6B3E9A28-E0F9-4E13-B3E4-6209276197C4}" type="presOf" srcId="{66C9F291-1BEA-4CB7-8C14-59F9231F6EB0}" destId="{6DDA52FF-C2C8-4355-9580-C65ADE09AF6F}" srcOrd="0" destOrd="0" presId="urn:microsoft.com/office/officeart/2005/8/layout/venn1"/>
    <dgm:cxn modelId="{481D54D0-415F-4DA4-8C0C-F6A184B7B260}" type="presOf" srcId="{9345FFB7-144C-4501-907D-3196BA9BE77A}" destId="{4978B038-C537-43EB-9EC6-B04A1CA66388}" srcOrd="0" destOrd="0" presId="urn:microsoft.com/office/officeart/2005/8/layout/venn1"/>
    <dgm:cxn modelId="{336A96C7-F06A-4853-AF81-13EEB1A56484}" type="presParOf" srcId="{6DDA52FF-C2C8-4355-9580-C65ADE09AF6F}" destId="{4978B038-C537-43EB-9EC6-B04A1CA66388}" srcOrd="0" destOrd="0" presId="urn:microsoft.com/office/officeart/2005/8/layout/venn1"/>
    <dgm:cxn modelId="{4A72CDE0-F196-4824-BE8E-E68621109E77}" type="presParOf" srcId="{6DDA52FF-C2C8-4355-9580-C65ADE09AF6F}" destId="{DE619935-A808-43E5-81F4-1EAA8C7EBF61}" srcOrd="1" destOrd="0" presId="urn:microsoft.com/office/officeart/2005/8/layout/venn1"/>
    <dgm:cxn modelId="{13096217-D94A-4E14-9483-C74EE45C5887}" type="presParOf" srcId="{6DDA52FF-C2C8-4355-9580-C65ADE09AF6F}" destId="{D2FA2898-09F1-4485-A833-1D5B458DA8C7}" srcOrd="2" destOrd="0" presId="urn:microsoft.com/office/officeart/2005/8/layout/venn1"/>
    <dgm:cxn modelId="{898C735A-E6EA-4B52-90D1-C58BF594EA0F}" type="presParOf" srcId="{6DDA52FF-C2C8-4355-9580-C65ADE09AF6F}" destId="{C1D6CE78-32AD-4BC2-9D30-06BDE3AB025C}" srcOrd="3" destOrd="0" presId="urn:microsoft.com/office/officeart/2005/8/layout/venn1"/>
    <dgm:cxn modelId="{941D4E8C-312E-40BE-9A4A-B8341A9692FC}" type="presParOf" srcId="{6DDA52FF-C2C8-4355-9580-C65ADE09AF6F}" destId="{3C13B633-82FC-4018-A7D5-A965373EDF61}" srcOrd="4" destOrd="0" presId="urn:microsoft.com/office/officeart/2005/8/layout/venn1"/>
    <dgm:cxn modelId="{2F706ED0-F5B5-4464-B53C-6769FAF84585}" type="presParOf" srcId="{6DDA52FF-C2C8-4355-9580-C65ADE09AF6F}" destId="{B9409D43-589A-447D-A899-F502482C464A}" srcOrd="5" destOrd="0" presId="urn:microsoft.com/office/officeart/2005/8/layout/venn1"/>
  </dgm:cxnLst>
  <dgm:bg>
    <a:solidFill>
      <a:schemeClr val="bg1"/>
    </a:solid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Economy sectors : National (2/4)</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35000752-69E5-43D7-9C6E-034821BC1188}" type="presOf" srcId="{2FBA1E52-D30D-4C21-BD71-528DE52CB622}" destId="{C647D0BB-096F-4BAE-86DE-8C1153911BEB}" srcOrd="1" destOrd="0" presId="urn:microsoft.com/office/officeart/2005/8/layout/target3"/>
    <dgm:cxn modelId="{71039C47-6684-4141-AE1E-E860614B80D8}" type="presOf" srcId="{19C4DB3C-9A13-4E74-82BD-8E89C8A2D8DC}" destId="{82400207-B088-4D69-9A14-C273720033B4}" srcOrd="0" destOrd="0" presId="urn:microsoft.com/office/officeart/2005/8/layout/target3"/>
    <dgm:cxn modelId="{4D277002-8631-42F2-BF4E-F4B629C75322}" type="presOf" srcId="{2FBA1E52-D30D-4C21-BD71-528DE52CB622}" destId="{7DA2CC59-0FA0-4341-87E0-34C8DE515B4A}" srcOrd="0"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F5D1C2F7-DE9B-403F-9D00-78BA61054877}" type="presParOf" srcId="{82400207-B088-4D69-9A14-C273720033B4}" destId="{AAF22BF0-DDF5-484C-9902-6F69873203A2}" srcOrd="0" destOrd="0" presId="urn:microsoft.com/office/officeart/2005/8/layout/target3"/>
    <dgm:cxn modelId="{736E209F-8998-4697-955C-0B15E21EBBF7}" type="presParOf" srcId="{82400207-B088-4D69-9A14-C273720033B4}" destId="{3368B557-DA3D-4DAA-A5A5-5A3CAC842932}" srcOrd="1" destOrd="0" presId="urn:microsoft.com/office/officeart/2005/8/layout/target3"/>
    <dgm:cxn modelId="{A401C250-CDFE-484C-933D-84FABEAD3554}" type="presParOf" srcId="{82400207-B088-4D69-9A14-C273720033B4}" destId="{7DA2CC59-0FA0-4341-87E0-34C8DE515B4A}" srcOrd="2" destOrd="0" presId="urn:microsoft.com/office/officeart/2005/8/layout/target3"/>
    <dgm:cxn modelId="{44F3436A-5C3C-4EA7-A382-AA3D436D5F7A}"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Economy sectors : National (3/4)</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4CA62241-AF2E-4725-B2AA-681CECABF727}" type="presOf" srcId="{19C4DB3C-9A13-4E74-82BD-8E89C8A2D8DC}" destId="{82400207-B088-4D69-9A14-C273720033B4}" srcOrd="0" destOrd="0" presId="urn:microsoft.com/office/officeart/2005/8/layout/target3"/>
    <dgm:cxn modelId="{CFC5E5EC-CA65-461E-B4B6-74059B09C26E}" type="presOf" srcId="{2FBA1E52-D30D-4C21-BD71-528DE52CB622}" destId="{C647D0BB-096F-4BAE-86DE-8C1153911BEB}" srcOrd="1" destOrd="0" presId="urn:microsoft.com/office/officeart/2005/8/layout/target3"/>
    <dgm:cxn modelId="{C7812697-74FC-4593-87E1-7397BBAA9D8F}" type="presOf" srcId="{2FBA1E52-D30D-4C21-BD71-528DE52CB622}" destId="{7DA2CC59-0FA0-4341-87E0-34C8DE515B4A}" srcOrd="0"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7CFD75CE-4F3D-4447-BC67-A6C6C43D105C}" type="presParOf" srcId="{82400207-B088-4D69-9A14-C273720033B4}" destId="{AAF22BF0-DDF5-484C-9902-6F69873203A2}" srcOrd="0" destOrd="0" presId="urn:microsoft.com/office/officeart/2005/8/layout/target3"/>
    <dgm:cxn modelId="{17EFD7F0-EF8C-4F5E-B51B-645FC0FE712C}" type="presParOf" srcId="{82400207-B088-4D69-9A14-C273720033B4}" destId="{3368B557-DA3D-4DAA-A5A5-5A3CAC842932}" srcOrd="1" destOrd="0" presId="urn:microsoft.com/office/officeart/2005/8/layout/target3"/>
    <dgm:cxn modelId="{FEAE5066-A78A-425D-9731-88C372A1222F}" type="presParOf" srcId="{82400207-B088-4D69-9A14-C273720033B4}" destId="{7DA2CC59-0FA0-4341-87E0-34C8DE515B4A}" srcOrd="2" destOrd="0" presId="urn:microsoft.com/office/officeart/2005/8/layout/target3"/>
    <dgm:cxn modelId="{93273F8E-DEA0-43F1-9DB7-6E13B417313E}"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9C4DB3C-9A13-4E74-82BD-8E89C8A2D8D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FBA1E52-D30D-4C21-BD71-528DE52CB622}">
      <dgm:prSet custT="1"/>
      <dgm:spPr/>
      <dgm:t>
        <a:bodyPr/>
        <a:lstStyle/>
        <a:p>
          <a:pPr rtl="0"/>
          <a:r>
            <a:rPr lang="en-US" sz="3200" b="1" dirty="0" smtClean="0">
              <a:latin typeface="Arial" pitchFamily="34" charset="0"/>
              <a:cs typeface="Arial" pitchFamily="34" charset="0"/>
            </a:rPr>
            <a:t>Economy sectors : National (4/4)</a:t>
          </a:r>
          <a:endParaRPr lang="en-US" sz="3200" b="1" dirty="0">
            <a:latin typeface="Arial" pitchFamily="34" charset="0"/>
            <a:cs typeface="Arial" pitchFamily="34" charset="0"/>
          </a:endParaRPr>
        </a:p>
      </dgm:t>
    </dgm:pt>
    <dgm:pt modelId="{26EB2AC2-FB10-4640-A26A-3A5E29D4CE5F}" type="parTrans" cxnId="{7FA5DCD7-7EBF-4CC1-8F37-433A3FBECD30}">
      <dgm:prSet/>
      <dgm:spPr/>
      <dgm:t>
        <a:bodyPr/>
        <a:lstStyle/>
        <a:p>
          <a:endParaRPr lang="en-US"/>
        </a:p>
      </dgm:t>
    </dgm:pt>
    <dgm:pt modelId="{DD452422-6CD1-43C8-B71C-5C70E8D1A071}" type="sibTrans" cxnId="{7FA5DCD7-7EBF-4CC1-8F37-433A3FBECD30}">
      <dgm:prSet/>
      <dgm:spPr/>
      <dgm:t>
        <a:bodyPr/>
        <a:lstStyle/>
        <a:p>
          <a:endParaRPr lang="en-US"/>
        </a:p>
      </dgm:t>
    </dgm:pt>
    <dgm:pt modelId="{82400207-B088-4D69-9A14-C273720033B4}" type="pres">
      <dgm:prSet presAssocID="{19C4DB3C-9A13-4E74-82BD-8E89C8A2D8DC}" presName="Name0" presStyleCnt="0">
        <dgm:presLayoutVars>
          <dgm:chMax val="7"/>
          <dgm:dir/>
          <dgm:animLvl val="lvl"/>
          <dgm:resizeHandles val="exact"/>
        </dgm:presLayoutVars>
      </dgm:prSet>
      <dgm:spPr/>
      <dgm:t>
        <a:bodyPr/>
        <a:lstStyle/>
        <a:p>
          <a:endParaRPr lang="en-US"/>
        </a:p>
      </dgm:t>
    </dgm:pt>
    <dgm:pt modelId="{AAF22BF0-DDF5-484C-9902-6F69873203A2}" type="pres">
      <dgm:prSet presAssocID="{2FBA1E52-D30D-4C21-BD71-528DE52CB622}" presName="circle1" presStyleLbl="node1" presStyleIdx="0" presStyleCnt="1"/>
      <dgm:spPr/>
    </dgm:pt>
    <dgm:pt modelId="{3368B557-DA3D-4DAA-A5A5-5A3CAC842932}" type="pres">
      <dgm:prSet presAssocID="{2FBA1E52-D30D-4C21-BD71-528DE52CB622}" presName="space" presStyleCnt="0"/>
      <dgm:spPr/>
    </dgm:pt>
    <dgm:pt modelId="{7DA2CC59-0FA0-4341-87E0-34C8DE515B4A}" type="pres">
      <dgm:prSet presAssocID="{2FBA1E52-D30D-4C21-BD71-528DE52CB622}" presName="rect1" presStyleLbl="alignAcc1" presStyleIdx="0" presStyleCnt="1"/>
      <dgm:spPr/>
      <dgm:t>
        <a:bodyPr/>
        <a:lstStyle/>
        <a:p>
          <a:endParaRPr lang="en-US"/>
        </a:p>
      </dgm:t>
    </dgm:pt>
    <dgm:pt modelId="{C647D0BB-096F-4BAE-86DE-8C1153911BEB}" type="pres">
      <dgm:prSet presAssocID="{2FBA1E52-D30D-4C21-BD71-528DE52CB622}" presName="rect1ParTxNoCh" presStyleLbl="alignAcc1" presStyleIdx="0" presStyleCnt="1">
        <dgm:presLayoutVars>
          <dgm:chMax val="1"/>
          <dgm:bulletEnabled val="1"/>
        </dgm:presLayoutVars>
      </dgm:prSet>
      <dgm:spPr/>
      <dgm:t>
        <a:bodyPr/>
        <a:lstStyle/>
        <a:p>
          <a:endParaRPr lang="en-US"/>
        </a:p>
      </dgm:t>
    </dgm:pt>
  </dgm:ptLst>
  <dgm:cxnLst>
    <dgm:cxn modelId="{7716E68F-5B8A-4475-AA15-E6077CE49924}" type="presOf" srcId="{2FBA1E52-D30D-4C21-BD71-528DE52CB622}" destId="{C647D0BB-096F-4BAE-86DE-8C1153911BEB}" srcOrd="1" destOrd="0" presId="urn:microsoft.com/office/officeart/2005/8/layout/target3"/>
    <dgm:cxn modelId="{951F12E1-EA22-4982-84EE-18D38789987C}" type="presOf" srcId="{19C4DB3C-9A13-4E74-82BD-8E89C8A2D8DC}" destId="{82400207-B088-4D69-9A14-C273720033B4}" srcOrd="0" destOrd="0" presId="urn:microsoft.com/office/officeart/2005/8/layout/target3"/>
    <dgm:cxn modelId="{C55938D9-DE5B-4D90-9337-E1FCBBB79129}" type="presOf" srcId="{2FBA1E52-D30D-4C21-BD71-528DE52CB622}" destId="{7DA2CC59-0FA0-4341-87E0-34C8DE515B4A}" srcOrd="0" destOrd="0" presId="urn:microsoft.com/office/officeart/2005/8/layout/target3"/>
    <dgm:cxn modelId="{7FA5DCD7-7EBF-4CC1-8F37-433A3FBECD30}" srcId="{19C4DB3C-9A13-4E74-82BD-8E89C8A2D8DC}" destId="{2FBA1E52-D30D-4C21-BD71-528DE52CB622}" srcOrd="0" destOrd="0" parTransId="{26EB2AC2-FB10-4640-A26A-3A5E29D4CE5F}" sibTransId="{DD452422-6CD1-43C8-B71C-5C70E8D1A071}"/>
    <dgm:cxn modelId="{C9807840-F170-4E29-A20F-1E8691CF5A4D}" type="presParOf" srcId="{82400207-B088-4D69-9A14-C273720033B4}" destId="{AAF22BF0-DDF5-484C-9902-6F69873203A2}" srcOrd="0" destOrd="0" presId="urn:microsoft.com/office/officeart/2005/8/layout/target3"/>
    <dgm:cxn modelId="{DA46E225-F874-4163-8366-479800E4DC71}" type="presParOf" srcId="{82400207-B088-4D69-9A14-C273720033B4}" destId="{3368B557-DA3D-4DAA-A5A5-5A3CAC842932}" srcOrd="1" destOrd="0" presId="urn:microsoft.com/office/officeart/2005/8/layout/target3"/>
    <dgm:cxn modelId="{ADE8B2CC-9DC5-422C-9770-9FC5190D80AD}" type="presParOf" srcId="{82400207-B088-4D69-9A14-C273720033B4}" destId="{7DA2CC59-0FA0-4341-87E0-34C8DE515B4A}" srcOrd="2" destOrd="0" presId="urn:microsoft.com/office/officeart/2005/8/layout/target3"/>
    <dgm:cxn modelId="{F4D6FC88-22E9-4EDE-96EF-27FEABFFABBA}" type="presParOf" srcId="{82400207-B088-4D69-9A14-C273720033B4}" destId="{C647D0BB-096F-4BAE-86DE-8C1153911BE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FFA42248-B055-4CB1-9EED-2034FCE1672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4B5FD136-F8DA-44E3-A1E5-CFA6A3F3AAA3}">
      <dgm:prSet phldrT="[Text]" custT="1"/>
      <dgm:spPr/>
      <dgm:t>
        <a:bodyPr/>
        <a:lstStyle/>
        <a:p>
          <a:r>
            <a:rPr lang="en-US" sz="3200" b="1" dirty="0" smtClean="0">
              <a:latin typeface="Arial" pitchFamily="34" charset="0"/>
              <a:cs typeface="Arial" pitchFamily="34" charset="0"/>
            </a:rPr>
            <a:t>QUESTIONS ?</a:t>
          </a:r>
          <a:endParaRPr lang="en-US" sz="3200" b="1" dirty="0">
            <a:latin typeface="Arial" pitchFamily="34" charset="0"/>
            <a:cs typeface="Arial" pitchFamily="34" charset="0"/>
          </a:endParaRPr>
        </a:p>
      </dgm:t>
    </dgm:pt>
    <dgm:pt modelId="{BC95CAAC-9A79-4554-9BBC-0AF91DCF13ED}" type="parTrans" cxnId="{5DD6D60A-96DF-4ADF-AE51-7ECA66D6EA38}">
      <dgm:prSet/>
      <dgm:spPr/>
      <dgm:t>
        <a:bodyPr/>
        <a:lstStyle/>
        <a:p>
          <a:endParaRPr lang="en-US"/>
        </a:p>
      </dgm:t>
    </dgm:pt>
    <dgm:pt modelId="{FFCB0BA5-ACD8-4ABC-A819-D128D11CBBEF}" type="sibTrans" cxnId="{5DD6D60A-96DF-4ADF-AE51-7ECA66D6EA38}">
      <dgm:prSet/>
      <dgm:spPr/>
      <dgm:t>
        <a:bodyPr/>
        <a:lstStyle/>
        <a:p>
          <a:endParaRPr lang="en-US"/>
        </a:p>
      </dgm:t>
    </dgm:pt>
    <dgm:pt modelId="{3BAD7FD8-13C6-4464-8F79-CEBABF842516}" type="pres">
      <dgm:prSet presAssocID="{FFA42248-B055-4CB1-9EED-2034FCE1672C}" presName="Name0" presStyleCnt="0">
        <dgm:presLayoutVars>
          <dgm:chMax val="7"/>
          <dgm:dir/>
          <dgm:animLvl val="lvl"/>
          <dgm:resizeHandles val="exact"/>
        </dgm:presLayoutVars>
      </dgm:prSet>
      <dgm:spPr/>
      <dgm:t>
        <a:bodyPr/>
        <a:lstStyle/>
        <a:p>
          <a:endParaRPr lang="en-US"/>
        </a:p>
      </dgm:t>
    </dgm:pt>
    <dgm:pt modelId="{B46EE1A1-2C36-4811-A767-D8B89D668FA5}" type="pres">
      <dgm:prSet presAssocID="{4B5FD136-F8DA-44E3-A1E5-CFA6A3F3AAA3}" presName="circle1" presStyleLbl="node1" presStyleIdx="0" presStyleCnt="1"/>
      <dgm:spPr/>
    </dgm:pt>
    <dgm:pt modelId="{4920CBA0-12CA-4F84-A8A3-3A3F57BD3F7F}" type="pres">
      <dgm:prSet presAssocID="{4B5FD136-F8DA-44E3-A1E5-CFA6A3F3AAA3}" presName="space" presStyleCnt="0"/>
      <dgm:spPr/>
    </dgm:pt>
    <dgm:pt modelId="{5D11864A-146D-44F0-B58F-B4C9947051F2}" type="pres">
      <dgm:prSet presAssocID="{4B5FD136-F8DA-44E3-A1E5-CFA6A3F3AAA3}" presName="rect1" presStyleLbl="alignAcc1" presStyleIdx="0" presStyleCnt="1"/>
      <dgm:spPr/>
      <dgm:t>
        <a:bodyPr/>
        <a:lstStyle/>
        <a:p>
          <a:endParaRPr lang="en-US"/>
        </a:p>
      </dgm:t>
    </dgm:pt>
    <dgm:pt modelId="{F910EC1C-65A2-4638-932B-D073B4DEFAF4}" type="pres">
      <dgm:prSet presAssocID="{4B5FD136-F8DA-44E3-A1E5-CFA6A3F3AAA3}" presName="rect1ParTxNoCh" presStyleLbl="alignAcc1" presStyleIdx="0" presStyleCnt="1">
        <dgm:presLayoutVars>
          <dgm:chMax val="1"/>
          <dgm:bulletEnabled val="1"/>
        </dgm:presLayoutVars>
      </dgm:prSet>
      <dgm:spPr/>
      <dgm:t>
        <a:bodyPr/>
        <a:lstStyle/>
        <a:p>
          <a:endParaRPr lang="en-US"/>
        </a:p>
      </dgm:t>
    </dgm:pt>
  </dgm:ptLst>
  <dgm:cxnLst>
    <dgm:cxn modelId="{27B7E47D-6A7B-4FB5-BCF0-011DE413E838}" type="presOf" srcId="{4B5FD136-F8DA-44E3-A1E5-CFA6A3F3AAA3}" destId="{5D11864A-146D-44F0-B58F-B4C9947051F2}" srcOrd="0" destOrd="0" presId="urn:microsoft.com/office/officeart/2005/8/layout/target3"/>
    <dgm:cxn modelId="{5DD6D60A-96DF-4ADF-AE51-7ECA66D6EA38}" srcId="{FFA42248-B055-4CB1-9EED-2034FCE1672C}" destId="{4B5FD136-F8DA-44E3-A1E5-CFA6A3F3AAA3}" srcOrd="0" destOrd="0" parTransId="{BC95CAAC-9A79-4554-9BBC-0AF91DCF13ED}" sibTransId="{FFCB0BA5-ACD8-4ABC-A819-D128D11CBBEF}"/>
    <dgm:cxn modelId="{A31B983E-6679-495C-AFFF-65A56A9FCAC1}" type="presOf" srcId="{4B5FD136-F8DA-44E3-A1E5-CFA6A3F3AAA3}" destId="{F910EC1C-65A2-4638-932B-D073B4DEFAF4}" srcOrd="1" destOrd="0" presId="urn:microsoft.com/office/officeart/2005/8/layout/target3"/>
    <dgm:cxn modelId="{1FF12002-0909-478E-AEC0-58019987C44D}" type="presOf" srcId="{FFA42248-B055-4CB1-9EED-2034FCE1672C}" destId="{3BAD7FD8-13C6-4464-8F79-CEBABF842516}" srcOrd="0" destOrd="0" presId="urn:microsoft.com/office/officeart/2005/8/layout/target3"/>
    <dgm:cxn modelId="{FF00A417-EF76-4719-A27B-4C61A9A9ED15}" type="presParOf" srcId="{3BAD7FD8-13C6-4464-8F79-CEBABF842516}" destId="{B46EE1A1-2C36-4811-A767-D8B89D668FA5}" srcOrd="0" destOrd="0" presId="urn:microsoft.com/office/officeart/2005/8/layout/target3"/>
    <dgm:cxn modelId="{624326A9-5F37-495E-A6F5-BA9BABF680F1}" type="presParOf" srcId="{3BAD7FD8-13C6-4464-8F79-CEBABF842516}" destId="{4920CBA0-12CA-4F84-A8A3-3A3F57BD3F7F}" srcOrd="1" destOrd="0" presId="urn:microsoft.com/office/officeart/2005/8/layout/target3"/>
    <dgm:cxn modelId="{5AE39192-3CB8-430A-AE0C-22662CA734D6}" type="presParOf" srcId="{3BAD7FD8-13C6-4464-8F79-CEBABF842516}" destId="{5D11864A-146D-44F0-B58F-B4C9947051F2}" srcOrd="2" destOrd="0" presId="urn:microsoft.com/office/officeart/2005/8/layout/target3"/>
    <dgm:cxn modelId="{F8053D41-C86E-4F95-9F97-1A0ACCA338E0}" type="presParOf" srcId="{3BAD7FD8-13C6-4464-8F79-CEBABF842516}" destId="{F910EC1C-65A2-4638-932B-D073B4DEFAF4}"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8540B5-AB76-482B-B4FE-CE8B16CAD4B1}"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6F762841-6EEF-4634-9CE5-57D2D22B5CDB}">
      <dgm:prSet custT="1"/>
      <dgm:spPr/>
      <dgm:t>
        <a:bodyPr/>
        <a:lstStyle/>
        <a:p>
          <a:pPr rtl="0"/>
          <a:r>
            <a:rPr lang="en-US" sz="3200" b="1" dirty="0" smtClean="0">
              <a:latin typeface="Arial" pitchFamily="34" charset="0"/>
              <a:cs typeface="Arial" pitchFamily="34" charset="0"/>
            </a:rPr>
            <a:t>What has been done so far</a:t>
          </a:r>
          <a:endParaRPr lang="en-US" sz="3200" b="1" dirty="0">
            <a:latin typeface="Arial" pitchFamily="34" charset="0"/>
            <a:cs typeface="Arial" pitchFamily="34" charset="0"/>
          </a:endParaRPr>
        </a:p>
      </dgm:t>
    </dgm:pt>
    <dgm:pt modelId="{29968D2A-C80D-4DAB-B72E-0D7A64B7BBDC}" type="parTrans" cxnId="{6E1FA074-7F17-40D1-B593-11571DD1C6B9}">
      <dgm:prSet/>
      <dgm:spPr/>
      <dgm:t>
        <a:bodyPr/>
        <a:lstStyle/>
        <a:p>
          <a:endParaRPr lang="en-US"/>
        </a:p>
      </dgm:t>
    </dgm:pt>
    <dgm:pt modelId="{7A1E00FF-9858-42CD-9A40-4C57A8093BA2}" type="sibTrans" cxnId="{6E1FA074-7F17-40D1-B593-11571DD1C6B9}">
      <dgm:prSet/>
      <dgm:spPr/>
      <dgm:t>
        <a:bodyPr/>
        <a:lstStyle/>
        <a:p>
          <a:endParaRPr lang="en-US"/>
        </a:p>
      </dgm:t>
    </dgm:pt>
    <dgm:pt modelId="{67877AF4-C895-411D-BB71-7EF2F1487F9A}" type="pres">
      <dgm:prSet presAssocID="{F98540B5-AB76-482B-B4FE-CE8B16CAD4B1}" presName="Name0" presStyleCnt="0">
        <dgm:presLayoutVars>
          <dgm:chMax val="7"/>
          <dgm:dir/>
          <dgm:animLvl val="lvl"/>
          <dgm:resizeHandles val="exact"/>
        </dgm:presLayoutVars>
      </dgm:prSet>
      <dgm:spPr/>
      <dgm:t>
        <a:bodyPr/>
        <a:lstStyle/>
        <a:p>
          <a:endParaRPr lang="en-US"/>
        </a:p>
      </dgm:t>
    </dgm:pt>
    <dgm:pt modelId="{576FFDEB-5D65-4219-83B7-DEF86D840968}" type="pres">
      <dgm:prSet presAssocID="{6F762841-6EEF-4634-9CE5-57D2D22B5CDB}" presName="circle1" presStyleLbl="node1" presStyleIdx="0" presStyleCnt="1"/>
      <dgm:spPr/>
    </dgm:pt>
    <dgm:pt modelId="{C79D4914-79F4-431B-815D-49B3ACB33655}" type="pres">
      <dgm:prSet presAssocID="{6F762841-6EEF-4634-9CE5-57D2D22B5CDB}" presName="space" presStyleCnt="0"/>
      <dgm:spPr/>
    </dgm:pt>
    <dgm:pt modelId="{68BBF487-C30F-448D-BD43-FC71E14E9D74}" type="pres">
      <dgm:prSet presAssocID="{6F762841-6EEF-4634-9CE5-57D2D22B5CDB}" presName="rect1" presStyleLbl="alignAcc1" presStyleIdx="0" presStyleCnt="1"/>
      <dgm:spPr/>
      <dgm:t>
        <a:bodyPr/>
        <a:lstStyle/>
        <a:p>
          <a:endParaRPr lang="en-US"/>
        </a:p>
      </dgm:t>
    </dgm:pt>
    <dgm:pt modelId="{D4EDE722-2A34-47FA-BFB3-4A9CC5B287F8}" type="pres">
      <dgm:prSet presAssocID="{6F762841-6EEF-4634-9CE5-57D2D22B5CDB}" presName="rect1ParTxNoCh" presStyleLbl="alignAcc1" presStyleIdx="0" presStyleCnt="1">
        <dgm:presLayoutVars>
          <dgm:chMax val="1"/>
          <dgm:bulletEnabled val="1"/>
        </dgm:presLayoutVars>
      </dgm:prSet>
      <dgm:spPr/>
      <dgm:t>
        <a:bodyPr/>
        <a:lstStyle/>
        <a:p>
          <a:endParaRPr lang="en-US"/>
        </a:p>
      </dgm:t>
    </dgm:pt>
  </dgm:ptLst>
  <dgm:cxnLst>
    <dgm:cxn modelId="{EF429F20-702D-4EF0-ACAB-2C1DC37D4F53}" type="presOf" srcId="{F98540B5-AB76-482B-B4FE-CE8B16CAD4B1}" destId="{67877AF4-C895-411D-BB71-7EF2F1487F9A}" srcOrd="0" destOrd="0" presId="urn:microsoft.com/office/officeart/2005/8/layout/target3"/>
    <dgm:cxn modelId="{6E1FA074-7F17-40D1-B593-11571DD1C6B9}" srcId="{F98540B5-AB76-482B-B4FE-CE8B16CAD4B1}" destId="{6F762841-6EEF-4634-9CE5-57D2D22B5CDB}" srcOrd="0" destOrd="0" parTransId="{29968D2A-C80D-4DAB-B72E-0D7A64B7BBDC}" sibTransId="{7A1E00FF-9858-42CD-9A40-4C57A8093BA2}"/>
    <dgm:cxn modelId="{93663239-EC72-418B-AD96-1B7E04DB3C27}" type="presOf" srcId="{6F762841-6EEF-4634-9CE5-57D2D22B5CDB}" destId="{68BBF487-C30F-448D-BD43-FC71E14E9D74}" srcOrd="0" destOrd="0" presId="urn:microsoft.com/office/officeart/2005/8/layout/target3"/>
    <dgm:cxn modelId="{A2673412-FD62-4689-9EB7-87D3818DD70B}" type="presOf" srcId="{6F762841-6EEF-4634-9CE5-57D2D22B5CDB}" destId="{D4EDE722-2A34-47FA-BFB3-4A9CC5B287F8}" srcOrd="1" destOrd="0" presId="urn:microsoft.com/office/officeart/2005/8/layout/target3"/>
    <dgm:cxn modelId="{E9F2C975-95C6-4475-ABE1-C0B82D69BAC1}" type="presParOf" srcId="{67877AF4-C895-411D-BB71-7EF2F1487F9A}" destId="{576FFDEB-5D65-4219-83B7-DEF86D840968}" srcOrd="0" destOrd="0" presId="urn:microsoft.com/office/officeart/2005/8/layout/target3"/>
    <dgm:cxn modelId="{FA7695D7-A520-41E2-8571-33D6BE0B05B5}" type="presParOf" srcId="{67877AF4-C895-411D-BB71-7EF2F1487F9A}" destId="{C79D4914-79F4-431B-815D-49B3ACB33655}" srcOrd="1" destOrd="0" presId="urn:microsoft.com/office/officeart/2005/8/layout/target3"/>
    <dgm:cxn modelId="{9A92C34E-FC7A-46A2-AC61-14DD20B85553}" type="presParOf" srcId="{67877AF4-C895-411D-BB71-7EF2F1487F9A}" destId="{68BBF487-C30F-448D-BD43-FC71E14E9D74}" srcOrd="2" destOrd="0" presId="urn:microsoft.com/office/officeart/2005/8/layout/target3"/>
    <dgm:cxn modelId="{C1D0D232-3F47-4DC3-B32C-FD4C9BA90F25}" type="presParOf" srcId="{67877AF4-C895-411D-BB71-7EF2F1487F9A}" destId="{D4EDE722-2A34-47FA-BFB3-4A9CC5B287F8}"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7BF3AA-B2A4-4150-9C74-45E6359309F3}"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573BCC55-01AA-4638-877C-3A3537DA3E40}">
      <dgm:prSet custT="1"/>
      <dgm:spPr/>
      <dgm:t>
        <a:bodyPr/>
        <a:lstStyle/>
        <a:p>
          <a:pPr rtl="0"/>
          <a:r>
            <a:rPr lang="en-US" sz="3200" b="1" dirty="0" smtClean="0">
              <a:latin typeface="Arial" pitchFamily="34" charset="0"/>
              <a:cs typeface="Arial" pitchFamily="34" charset="0"/>
            </a:rPr>
            <a:t>Provisions on the Scope of analysis</a:t>
          </a:r>
          <a:endParaRPr lang="en-US" sz="3200" b="1" dirty="0">
            <a:latin typeface="Arial" pitchFamily="34" charset="0"/>
            <a:cs typeface="Arial" pitchFamily="34" charset="0"/>
          </a:endParaRPr>
        </a:p>
      </dgm:t>
    </dgm:pt>
    <dgm:pt modelId="{0410DD5D-2658-46E0-8610-14A02E733FB2}" type="parTrans" cxnId="{F92CE6EE-C601-4B34-80E2-DDB54C924DF2}">
      <dgm:prSet/>
      <dgm:spPr/>
      <dgm:t>
        <a:bodyPr/>
        <a:lstStyle/>
        <a:p>
          <a:endParaRPr lang="en-US"/>
        </a:p>
      </dgm:t>
    </dgm:pt>
    <dgm:pt modelId="{64659968-6144-4A1F-94F9-FA699F6ACCBA}" type="sibTrans" cxnId="{F92CE6EE-C601-4B34-80E2-DDB54C924DF2}">
      <dgm:prSet/>
      <dgm:spPr/>
      <dgm:t>
        <a:bodyPr/>
        <a:lstStyle/>
        <a:p>
          <a:endParaRPr lang="en-US"/>
        </a:p>
      </dgm:t>
    </dgm:pt>
    <dgm:pt modelId="{86B586D7-697A-40CA-8B7C-A4469E96FDC7}" type="pres">
      <dgm:prSet presAssocID="{827BF3AA-B2A4-4150-9C74-45E6359309F3}" presName="Name0" presStyleCnt="0">
        <dgm:presLayoutVars>
          <dgm:chMax val="7"/>
          <dgm:dir/>
          <dgm:animLvl val="lvl"/>
          <dgm:resizeHandles val="exact"/>
        </dgm:presLayoutVars>
      </dgm:prSet>
      <dgm:spPr/>
      <dgm:t>
        <a:bodyPr/>
        <a:lstStyle/>
        <a:p>
          <a:endParaRPr lang="en-US"/>
        </a:p>
      </dgm:t>
    </dgm:pt>
    <dgm:pt modelId="{E51541C3-043A-4D76-A7C9-BF9FDB5C4B78}" type="pres">
      <dgm:prSet presAssocID="{573BCC55-01AA-4638-877C-3A3537DA3E40}" presName="circle1" presStyleLbl="node1" presStyleIdx="0" presStyleCnt="1"/>
      <dgm:spPr/>
    </dgm:pt>
    <dgm:pt modelId="{67C251FE-BB24-4BA4-9213-33ECB3E6EE16}" type="pres">
      <dgm:prSet presAssocID="{573BCC55-01AA-4638-877C-3A3537DA3E40}" presName="space" presStyleCnt="0"/>
      <dgm:spPr/>
    </dgm:pt>
    <dgm:pt modelId="{660D47D3-EB55-4ABC-8CA6-93D8B22F9225}" type="pres">
      <dgm:prSet presAssocID="{573BCC55-01AA-4638-877C-3A3537DA3E40}" presName="rect1" presStyleLbl="alignAcc1" presStyleIdx="0" presStyleCnt="1"/>
      <dgm:spPr/>
      <dgm:t>
        <a:bodyPr/>
        <a:lstStyle/>
        <a:p>
          <a:endParaRPr lang="en-US"/>
        </a:p>
      </dgm:t>
    </dgm:pt>
    <dgm:pt modelId="{4E25B369-4135-44EE-B1DB-2B419DCC109B}" type="pres">
      <dgm:prSet presAssocID="{573BCC55-01AA-4638-877C-3A3537DA3E40}" presName="rect1ParTxNoCh" presStyleLbl="alignAcc1" presStyleIdx="0" presStyleCnt="1">
        <dgm:presLayoutVars>
          <dgm:chMax val="1"/>
          <dgm:bulletEnabled val="1"/>
        </dgm:presLayoutVars>
      </dgm:prSet>
      <dgm:spPr/>
      <dgm:t>
        <a:bodyPr/>
        <a:lstStyle/>
        <a:p>
          <a:endParaRPr lang="en-US"/>
        </a:p>
      </dgm:t>
    </dgm:pt>
  </dgm:ptLst>
  <dgm:cxnLst>
    <dgm:cxn modelId="{8E3C9202-A553-4179-B199-D4B3D056DCCB}" type="presOf" srcId="{573BCC55-01AA-4638-877C-3A3537DA3E40}" destId="{660D47D3-EB55-4ABC-8CA6-93D8B22F9225}" srcOrd="0" destOrd="0" presId="urn:microsoft.com/office/officeart/2005/8/layout/target3"/>
    <dgm:cxn modelId="{1EB39C30-7512-4A2A-81FC-DB4F30EAE513}" type="presOf" srcId="{573BCC55-01AA-4638-877C-3A3537DA3E40}" destId="{4E25B369-4135-44EE-B1DB-2B419DCC109B}" srcOrd="1" destOrd="0" presId="urn:microsoft.com/office/officeart/2005/8/layout/target3"/>
    <dgm:cxn modelId="{76B7B7F8-4467-4372-9419-5FF406AB97D4}" type="presOf" srcId="{827BF3AA-B2A4-4150-9C74-45E6359309F3}" destId="{86B586D7-697A-40CA-8B7C-A4469E96FDC7}" srcOrd="0" destOrd="0" presId="urn:microsoft.com/office/officeart/2005/8/layout/target3"/>
    <dgm:cxn modelId="{F92CE6EE-C601-4B34-80E2-DDB54C924DF2}" srcId="{827BF3AA-B2A4-4150-9C74-45E6359309F3}" destId="{573BCC55-01AA-4638-877C-3A3537DA3E40}" srcOrd="0" destOrd="0" parTransId="{0410DD5D-2658-46E0-8610-14A02E733FB2}" sibTransId="{64659968-6144-4A1F-94F9-FA699F6ACCBA}"/>
    <dgm:cxn modelId="{959F8328-17BC-4568-ADFB-88828F005C04}" type="presParOf" srcId="{86B586D7-697A-40CA-8B7C-A4469E96FDC7}" destId="{E51541C3-043A-4D76-A7C9-BF9FDB5C4B78}" srcOrd="0" destOrd="0" presId="urn:microsoft.com/office/officeart/2005/8/layout/target3"/>
    <dgm:cxn modelId="{8A7BDBFF-4F98-49B9-84C1-9B920CBCB783}" type="presParOf" srcId="{86B586D7-697A-40CA-8B7C-A4469E96FDC7}" destId="{67C251FE-BB24-4BA4-9213-33ECB3E6EE16}" srcOrd="1" destOrd="0" presId="urn:microsoft.com/office/officeart/2005/8/layout/target3"/>
    <dgm:cxn modelId="{A1E30AD7-2F83-4D9B-A23B-C51C102A45D6}" type="presParOf" srcId="{86B586D7-697A-40CA-8B7C-A4469E96FDC7}" destId="{660D47D3-EB55-4ABC-8CA6-93D8B22F9225}" srcOrd="2" destOrd="0" presId="urn:microsoft.com/office/officeart/2005/8/layout/target3"/>
    <dgm:cxn modelId="{49A86DEA-8FCE-438E-A6D5-90F43684FC7C}" type="presParOf" srcId="{86B586D7-697A-40CA-8B7C-A4469E96FDC7}" destId="{4E25B369-4135-44EE-B1DB-2B419DCC109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7BF3AA-B2A4-4150-9C74-45E6359309F3}" type="doc">
      <dgm:prSet loTypeId="urn:microsoft.com/office/officeart/2005/8/layout/target3" loCatId="relationship" qsTypeId="urn:microsoft.com/office/officeart/2005/8/quickstyle/simple1" qsCatId="simple" csTypeId="urn:microsoft.com/office/officeart/2005/8/colors/colorful1" csCatId="colorful"/>
      <dgm:spPr/>
      <dgm:t>
        <a:bodyPr/>
        <a:lstStyle/>
        <a:p>
          <a:endParaRPr lang="en-US"/>
        </a:p>
      </dgm:t>
    </dgm:pt>
    <dgm:pt modelId="{573BCC55-01AA-4638-877C-3A3537DA3E40}">
      <dgm:prSet custT="1"/>
      <dgm:spPr/>
      <dgm:t>
        <a:bodyPr/>
        <a:lstStyle/>
        <a:p>
          <a:pPr rtl="0"/>
          <a:r>
            <a:rPr lang="en-US" sz="3200" b="1" dirty="0" smtClean="0">
              <a:latin typeface="Arial" pitchFamily="34" charset="0"/>
              <a:cs typeface="Arial" pitchFamily="34" charset="0"/>
            </a:rPr>
            <a:t>Framing the concept of Innovation</a:t>
          </a:r>
          <a:endParaRPr lang="en-US" sz="3200" b="1" dirty="0">
            <a:latin typeface="Arial" pitchFamily="34" charset="0"/>
            <a:cs typeface="Arial" pitchFamily="34" charset="0"/>
          </a:endParaRPr>
        </a:p>
      </dgm:t>
    </dgm:pt>
    <dgm:pt modelId="{0410DD5D-2658-46E0-8610-14A02E733FB2}" type="parTrans" cxnId="{F92CE6EE-C601-4B34-80E2-DDB54C924DF2}">
      <dgm:prSet/>
      <dgm:spPr/>
      <dgm:t>
        <a:bodyPr/>
        <a:lstStyle/>
        <a:p>
          <a:endParaRPr lang="en-US"/>
        </a:p>
      </dgm:t>
    </dgm:pt>
    <dgm:pt modelId="{64659968-6144-4A1F-94F9-FA699F6ACCBA}" type="sibTrans" cxnId="{F92CE6EE-C601-4B34-80E2-DDB54C924DF2}">
      <dgm:prSet/>
      <dgm:spPr/>
      <dgm:t>
        <a:bodyPr/>
        <a:lstStyle/>
        <a:p>
          <a:endParaRPr lang="en-US"/>
        </a:p>
      </dgm:t>
    </dgm:pt>
    <dgm:pt modelId="{86B586D7-697A-40CA-8B7C-A4469E96FDC7}" type="pres">
      <dgm:prSet presAssocID="{827BF3AA-B2A4-4150-9C74-45E6359309F3}" presName="Name0" presStyleCnt="0">
        <dgm:presLayoutVars>
          <dgm:chMax val="7"/>
          <dgm:dir/>
          <dgm:animLvl val="lvl"/>
          <dgm:resizeHandles val="exact"/>
        </dgm:presLayoutVars>
      </dgm:prSet>
      <dgm:spPr/>
      <dgm:t>
        <a:bodyPr/>
        <a:lstStyle/>
        <a:p>
          <a:endParaRPr lang="en-US"/>
        </a:p>
      </dgm:t>
    </dgm:pt>
    <dgm:pt modelId="{E51541C3-043A-4D76-A7C9-BF9FDB5C4B78}" type="pres">
      <dgm:prSet presAssocID="{573BCC55-01AA-4638-877C-3A3537DA3E40}" presName="circle1" presStyleLbl="node1" presStyleIdx="0" presStyleCnt="1"/>
      <dgm:spPr/>
    </dgm:pt>
    <dgm:pt modelId="{67C251FE-BB24-4BA4-9213-33ECB3E6EE16}" type="pres">
      <dgm:prSet presAssocID="{573BCC55-01AA-4638-877C-3A3537DA3E40}" presName="space" presStyleCnt="0"/>
      <dgm:spPr/>
    </dgm:pt>
    <dgm:pt modelId="{660D47D3-EB55-4ABC-8CA6-93D8B22F9225}" type="pres">
      <dgm:prSet presAssocID="{573BCC55-01AA-4638-877C-3A3537DA3E40}" presName="rect1" presStyleLbl="alignAcc1" presStyleIdx="0" presStyleCnt="1"/>
      <dgm:spPr/>
      <dgm:t>
        <a:bodyPr/>
        <a:lstStyle/>
        <a:p>
          <a:endParaRPr lang="en-US"/>
        </a:p>
      </dgm:t>
    </dgm:pt>
    <dgm:pt modelId="{4E25B369-4135-44EE-B1DB-2B419DCC109B}" type="pres">
      <dgm:prSet presAssocID="{573BCC55-01AA-4638-877C-3A3537DA3E40}" presName="rect1ParTxNoCh" presStyleLbl="alignAcc1" presStyleIdx="0" presStyleCnt="1">
        <dgm:presLayoutVars>
          <dgm:chMax val="1"/>
          <dgm:bulletEnabled val="1"/>
        </dgm:presLayoutVars>
      </dgm:prSet>
      <dgm:spPr/>
      <dgm:t>
        <a:bodyPr/>
        <a:lstStyle/>
        <a:p>
          <a:endParaRPr lang="en-US"/>
        </a:p>
      </dgm:t>
    </dgm:pt>
  </dgm:ptLst>
  <dgm:cxnLst>
    <dgm:cxn modelId="{A3404F69-96B0-43D7-AB7F-794CF8F376FF}" type="presOf" srcId="{573BCC55-01AA-4638-877C-3A3537DA3E40}" destId="{4E25B369-4135-44EE-B1DB-2B419DCC109B}" srcOrd="1" destOrd="0" presId="urn:microsoft.com/office/officeart/2005/8/layout/target3"/>
    <dgm:cxn modelId="{F69DF015-B1E9-462E-A1F8-AF9C57D2F090}" type="presOf" srcId="{573BCC55-01AA-4638-877C-3A3537DA3E40}" destId="{660D47D3-EB55-4ABC-8CA6-93D8B22F9225}" srcOrd="0" destOrd="0" presId="urn:microsoft.com/office/officeart/2005/8/layout/target3"/>
    <dgm:cxn modelId="{347D0E27-53C4-43F3-9EF2-DBEB41F73AAE}" type="presOf" srcId="{827BF3AA-B2A4-4150-9C74-45E6359309F3}" destId="{86B586D7-697A-40CA-8B7C-A4469E96FDC7}" srcOrd="0" destOrd="0" presId="urn:microsoft.com/office/officeart/2005/8/layout/target3"/>
    <dgm:cxn modelId="{F92CE6EE-C601-4B34-80E2-DDB54C924DF2}" srcId="{827BF3AA-B2A4-4150-9C74-45E6359309F3}" destId="{573BCC55-01AA-4638-877C-3A3537DA3E40}" srcOrd="0" destOrd="0" parTransId="{0410DD5D-2658-46E0-8610-14A02E733FB2}" sibTransId="{64659968-6144-4A1F-94F9-FA699F6ACCBA}"/>
    <dgm:cxn modelId="{9EBAB24E-B055-4C59-A3F7-DF5D4CB7E314}" type="presParOf" srcId="{86B586D7-697A-40CA-8B7C-A4469E96FDC7}" destId="{E51541C3-043A-4D76-A7C9-BF9FDB5C4B78}" srcOrd="0" destOrd="0" presId="urn:microsoft.com/office/officeart/2005/8/layout/target3"/>
    <dgm:cxn modelId="{BB4CC5E0-CFD1-479F-9551-757E6C8227DB}" type="presParOf" srcId="{86B586D7-697A-40CA-8B7C-A4469E96FDC7}" destId="{67C251FE-BB24-4BA4-9213-33ECB3E6EE16}" srcOrd="1" destOrd="0" presId="urn:microsoft.com/office/officeart/2005/8/layout/target3"/>
    <dgm:cxn modelId="{EDBA1688-7326-4893-B915-4A6C0DB9DB0E}" type="presParOf" srcId="{86B586D7-697A-40CA-8B7C-A4469E96FDC7}" destId="{660D47D3-EB55-4ABC-8CA6-93D8B22F9225}" srcOrd="2" destOrd="0" presId="urn:microsoft.com/office/officeart/2005/8/layout/target3"/>
    <dgm:cxn modelId="{BF183D0F-13BB-4559-B490-71A68828205E}" type="presParOf" srcId="{86B586D7-697A-40CA-8B7C-A4469E96FDC7}" destId="{4E25B369-4135-44EE-B1DB-2B419DCC109B}"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C7AB82-2A90-48DC-BE98-A11F6EBCC4EF}" type="doc">
      <dgm:prSet loTypeId="urn:microsoft.com/office/officeart/2005/8/layout/target3" loCatId="relationship" qsTypeId="urn:microsoft.com/office/officeart/2005/8/quickstyle/simple1" qsCatId="simple" csTypeId="urn:microsoft.com/office/officeart/2005/8/colors/colorful1" csCatId="colorful"/>
      <dgm:spPr/>
      <dgm:t>
        <a:bodyPr/>
        <a:lstStyle/>
        <a:p>
          <a:endParaRPr lang="en-US"/>
        </a:p>
      </dgm:t>
    </dgm:pt>
    <dgm:pt modelId="{8BABE031-4FDC-4932-A1C5-12261C2EE034}">
      <dgm:prSet custT="1"/>
      <dgm:spPr/>
      <dgm:t>
        <a:bodyPr/>
        <a:lstStyle/>
        <a:p>
          <a:pPr rtl="0"/>
          <a:r>
            <a:rPr lang="en-US" sz="3200" b="1" dirty="0" smtClean="0">
              <a:latin typeface="Arial" pitchFamily="34" charset="0"/>
              <a:cs typeface="Arial" pitchFamily="34" charset="0"/>
            </a:rPr>
            <a:t>Framing the approach of the project</a:t>
          </a:r>
          <a:endParaRPr lang="en-US" sz="3200" b="1" dirty="0">
            <a:latin typeface="Arial" pitchFamily="34" charset="0"/>
            <a:cs typeface="Arial" pitchFamily="34" charset="0"/>
          </a:endParaRPr>
        </a:p>
      </dgm:t>
    </dgm:pt>
    <dgm:pt modelId="{4666836C-E98A-4C37-A3BB-F4598D41B3BD}" type="parTrans" cxnId="{7F3EA075-7BBC-409D-8DCB-A52D43512238}">
      <dgm:prSet/>
      <dgm:spPr/>
      <dgm:t>
        <a:bodyPr/>
        <a:lstStyle/>
        <a:p>
          <a:endParaRPr lang="en-US"/>
        </a:p>
      </dgm:t>
    </dgm:pt>
    <dgm:pt modelId="{46F57DCF-6E14-4A63-9CB3-F0832D2253BC}" type="sibTrans" cxnId="{7F3EA075-7BBC-409D-8DCB-A52D43512238}">
      <dgm:prSet/>
      <dgm:spPr/>
      <dgm:t>
        <a:bodyPr/>
        <a:lstStyle/>
        <a:p>
          <a:endParaRPr lang="en-US"/>
        </a:p>
      </dgm:t>
    </dgm:pt>
    <dgm:pt modelId="{FCC48762-2951-4E6C-8B27-F1B07C7722BB}" type="pres">
      <dgm:prSet presAssocID="{53C7AB82-2A90-48DC-BE98-A11F6EBCC4EF}" presName="Name0" presStyleCnt="0">
        <dgm:presLayoutVars>
          <dgm:chMax val="7"/>
          <dgm:dir/>
          <dgm:animLvl val="lvl"/>
          <dgm:resizeHandles val="exact"/>
        </dgm:presLayoutVars>
      </dgm:prSet>
      <dgm:spPr/>
      <dgm:t>
        <a:bodyPr/>
        <a:lstStyle/>
        <a:p>
          <a:endParaRPr lang="en-US"/>
        </a:p>
      </dgm:t>
    </dgm:pt>
    <dgm:pt modelId="{E73B37F8-7F5B-41CE-A75A-0A051DAE7DF3}" type="pres">
      <dgm:prSet presAssocID="{8BABE031-4FDC-4932-A1C5-12261C2EE034}" presName="circle1" presStyleLbl="node1" presStyleIdx="0" presStyleCnt="1"/>
      <dgm:spPr/>
    </dgm:pt>
    <dgm:pt modelId="{CBD69BD8-A7F7-4D77-9481-816D37B6425C}" type="pres">
      <dgm:prSet presAssocID="{8BABE031-4FDC-4932-A1C5-12261C2EE034}" presName="space" presStyleCnt="0"/>
      <dgm:spPr/>
    </dgm:pt>
    <dgm:pt modelId="{2DDC4ED8-18D5-4E39-9F53-4B3D76A7C6D4}" type="pres">
      <dgm:prSet presAssocID="{8BABE031-4FDC-4932-A1C5-12261C2EE034}" presName="rect1" presStyleLbl="alignAcc1" presStyleIdx="0" presStyleCnt="1"/>
      <dgm:spPr/>
      <dgm:t>
        <a:bodyPr/>
        <a:lstStyle/>
        <a:p>
          <a:endParaRPr lang="en-US"/>
        </a:p>
      </dgm:t>
    </dgm:pt>
    <dgm:pt modelId="{32E0095B-EB46-42D6-A563-67A8DCDC5D7D}" type="pres">
      <dgm:prSet presAssocID="{8BABE031-4FDC-4932-A1C5-12261C2EE034}" presName="rect1ParTxNoCh" presStyleLbl="alignAcc1" presStyleIdx="0" presStyleCnt="1">
        <dgm:presLayoutVars>
          <dgm:chMax val="1"/>
          <dgm:bulletEnabled val="1"/>
        </dgm:presLayoutVars>
      </dgm:prSet>
      <dgm:spPr/>
      <dgm:t>
        <a:bodyPr/>
        <a:lstStyle/>
        <a:p>
          <a:endParaRPr lang="en-US"/>
        </a:p>
      </dgm:t>
    </dgm:pt>
  </dgm:ptLst>
  <dgm:cxnLst>
    <dgm:cxn modelId="{7F3EA075-7BBC-409D-8DCB-A52D43512238}" srcId="{53C7AB82-2A90-48DC-BE98-A11F6EBCC4EF}" destId="{8BABE031-4FDC-4932-A1C5-12261C2EE034}" srcOrd="0" destOrd="0" parTransId="{4666836C-E98A-4C37-A3BB-F4598D41B3BD}" sibTransId="{46F57DCF-6E14-4A63-9CB3-F0832D2253BC}"/>
    <dgm:cxn modelId="{C8BB4387-BEFF-4891-A5C2-DE9E1FD26AEB}" type="presOf" srcId="{8BABE031-4FDC-4932-A1C5-12261C2EE034}" destId="{2DDC4ED8-18D5-4E39-9F53-4B3D76A7C6D4}" srcOrd="0" destOrd="0" presId="urn:microsoft.com/office/officeart/2005/8/layout/target3"/>
    <dgm:cxn modelId="{9BE11492-0848-4D65-8551-6EE24F2179FD}" type="presOf" srcId="{53C7AB82-2A90-48DC-BE98-A11F6EBCC4EF}" destId="{FCC48762-2951-4E6C-8B27-F1B07C7722BB}" srcOrd="0" destOrd="0" presId="urn:microsoft.com/office/officeart/2005/8/layout/target3"/>
    <dgm:cxn modelId="{17B111DB-58CC-4D1A-945B-F5386B9EAD11}" type="presOf" srcId="{8BABE031-4FDC-4932-A1C5-12261C2EE034}" destId="{32E0095B-EB46-42D6-A563-67A8DCDC5D7D}" srcOrd="1" destOrd="0" presId="urn:microsoft.com/office/officeart/2005/8/layout/target3"/>
    <dgm:cxn modelId="{854C34AF-17FD-49D0-A067-9504F217308B}" type="presParOf" srcId="{FCC48762-2951-4E6C-8B27-F1B07C7722BB}" destId="{E73B37F8-7F5B-41CE-A75A-0A051DAE7DF3}" srcOrd="0" destOrd="0" presId="urn:microsoft.com/office/officeart/2005/8/layout/target3"/>
    <dgm:cxn modelId="{03687775-7ADD-4BB9-A37F-DA09874BB3C1}" type="presParOf" srcId="{FCC48762-2951-4E6C-8B27-F1B07C7722BB}" destId="{CBD69BD8-A7F7-4D77-9481-816D37B6425C}" srcOrd="1" destOrd="0" presId="urn:microsoft.com/office/officeart/2005/8/layout/target3"/>
    <dgm:cxn modelId="{D95C3117-B965-44E9-81B7-8FED4D5BA86D}" type="presParOf" srcId="{FCC48762-2951-4E6C-8B27-F1B07C7722BB}" destId="{2DDC4ED8-18D5-4E39-9F53-4B3D76A7C6D4}" srcOrd="2" destOrd="0" presId="urn:microsoft.com/office/officeart/2005/8/layout/target3"/>
    <dgm:cxn modelId="{3C570B5A-147E-4423-A531-7F5637A19ED3}" type="presParOf" srcId="{FCC48762-2951-4E6C-8B27-F1B07C7722BB}" destId="{32E0095B-EB46-42D6-A563-67A8DCDC5D7D}" srcOrd="3"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F821DC-821B-45C9-8207-CBE1C933D105}" type="doc">
      <dgm:prSet loTypeId="urn:microsoft.com/office/officeart/2005/8/layout/target3" loCatId="relationship" qsTypeId="urn:microsoft.com/office/officeart/2005/8/quickstyle/simple1" qsCatId="simple" csTypeId="urn:microsoft.com/office/officeart/2005/8/colors/colorful1" csCatId="colorful"/>
      <dgm:spPr/>
      <dgm:t>
        <a:bodyPr/>
        <a:lstStyle/>
        <a:p>
          <a:endParaRPr lang="en-US"/>
        </a:p>
      </dgm:t>
    </dgm:pt>
    <dgm:pt modelId="{DE926F2E-2701-424B-B698-488EF72F1845}">
      <dgm:prSet custT="1"/>
      <dgm:spPr/>
      <dgm:t>
        <a:bodyPr/>
        <a:lstStyle/>
        <a:p>
          <a:pPr rtl="0"/>
          <a:r>
            <a:rPr lang="en-US" sz="3200" b="1" dirty="0" smtClean="0">
              <a:latin typeface="Arial" pitchFamily="34" charset="0"/>
              <a:cs typeface="Arial" pitchFamily="34" charset="0"/>
            </a:rPr>
            <a:t>Framing the approach of the project</a:t>
          </a:r>
          <a:endParaRPr lang="en-US" sz="3200" b="1" dirty="0">
            <a:latin typeface="Arial" pitchFamily="34" charset="0"/>
            <a:cs typeface="Arial" pitchFamily="34" charset="0"/>
          </a:endParaRPr>
        </a:p>
      </dgm:t>
    </dgm:pt>
    <dgm:pt modelId="{F72E3831-8FE8-48D1-B350-7940BD2EC5E5}" type="parTrans" cxnId="{7B7A867D-0638-47CD-9881-807F12669478}">
      <dgm:prSet/>
      <dgm:spPr/>
      <dgm:t>
        <a:bodyPr/>
        <a:lstStyle/>
        <a:p>
          <a:endParaRPr lang="en-US"/>
        </a:p>
      </dgm:t>
    </dgm:pt>
    <dgm:pt modelId="{5B27A678-3E70-4B4B-8503-D53737519681}" type="sibTrans" cxnId="{7B7A867D-0638-47CD-9881-807F12669478}">
      <dgm:prSet/>
      <dgm:spPr/>
      <dgm:t>
        <a:bodyPr/>
        <a:lstStyle/>
        <a:p>
          <a:endParaRPr lang="en-US"/>
        </a:p>
      </dgm:t>
    </dgm:pt>
    <dgm:pt modelId="{1590F49A-B78E-4C31-B47F-722318723223}" type="pres">
      <dgm:prSet presAssocID="{B0F821DC-821B-45C9-8207-CBE1C933D105}" presName="Name0" presStyleCnt="0">
        <dgm:presLayoutVars>
          <dgm:chMax val="7"/>
          <dgm:dir/>
          <dgm:animLvl val="lvl"/>
          <dgm:resizeHandles val="exact"/>
        </dgm:presLayoutVars>
      </dgm:prSet>
      <dgm:spPr/>
      <dgm:t>
        <a:bodyPr/>
        <a:lstStyle/>
        <a:p>
          <a:endParaRPr lang="en-US"/>
        </a:p>
      </dgm:t>
    </dgm:pt>
    <dgm:pt modelId="{2F4E933F-63B2-41DA-B515-3F5870AE15CC}" type="pres">
      <dgm:prSet presAssocID="{DE926F2E-2701-424B-B698-488EF72F1845}" presName="circle1" presStyleLbl="node1" presStyleIdx="0" presStyleCnt="1"/>
      <dgm:spPr/>
    </dgm:pt>
    <dgm:pt modelId="{74477F3E-60AC-48A5-8DCF-48DF3D670B1A}" type="pres">
      <dgm:prSet presAssocID="{DE926F2E-2701-424B-B698-488EF72F1845}" presName="space" presStyleCnt="0"/>
      <dgm:spPr/>
    </dgm:pt>
    <dgm:pt modelId="{B9B71F8C-E81B-4703-A86F-74271FED67BB}" type="pres">
      <dgm:prSet presAssocID="{DE926F2E-2701-424B-B698-488EF72F1845}" presName="rect1" presStyleLbl="alignAcc1" presStyleIdx="0" presStyleCnt="1" custLinFactNeighborY="-11163"/>
      <dgm:spPr/>
      <dgm:t>
        <a:bodyPr/>
        <a:lstStyle/>
        <a:p>
          <a:endParaRPr lang="en-US"/>
        </a:p>
      </dgm:t>
    </dgm:pt>
    <dgm:pt modelId="{88DF981D-B930-4E73-A787-B0F6C0B94EE5}" type="pres">
      <dgm:prSet presAssocID="{DE926F2E-2701-424B-B698-488EF72F1845}" presName="rect1ParTxNoCh" presStyleLbl="alignAcc1" presStyleIdx="0" presStyleCnt="1">
        <dgm:presLayoutVars>
          <dgm:chMax val="1"/>
          <dgm:bulletEnabled val="1"/>
        </dgm:presLayoutVars>
      </dgm:prSet>
      <dgm:spPr/>
      <dgm:t>
        <a:bodyPr/>
        <a:lstStyle/>
        <a:p>
          <a:endParaRPr lang="en-US"/>
        </a:p>
      </dgm:t>
    </dgm:pt>
  </dgm:ptLst>
  <dgm:cxnLst>
    <dgm:cxn modelId="{62F5F413-CB9A-431D-8B47-C15AEC04868D}" type="presOf" srcId="{DE926F2E-2701-424B-B698-488EF72F1845}" destId="{88DF981D-B930-4E73-A787-B0F6C0B94EE5}" srcOrd="1" destOrd="0" presId="urn:microsoft.com/office/officeart/2005/8/layout/target3"/>
    <dgm:cxn modelId="{D9B5E076-302D-45E2-BC11-5D3A4A8C76BF}" type="presOf" srcId="{B0F821DC-821B-45C9-8207-CBE1C933D105}" destId="{1590F49A-B78E-4C31-B47F-722318723223}" srcOrd="0" destOrd="0" presId="urn:microsoft.com/office/officeart/2005/8/layout/target3"/>
    <dgm:cxn modelId="{A39C1044-1329-4E77-A71C-689A10862656}" type="presOf" srcId="{DE926F2E-2701-424B-B698-488EF72F1845}" destId="{B9B71F8C-E81B-4703-A86F-74271FED67BB}" srcOrd="0" destOrd="0" presId="urn:microsoft.com/office/officeart/2005/8/layout/target3"/>
    <dgm:cxn modelId="{7B7A867D-0638-47CD-9881-807F12669478}" srcId="{B0F821DC-821B-45C9-8207-CBE1C933D105}" destId="{DE926F2E-2701-424B-B698-488EF72F1845}" srcOrd="0" destOrd="0" parTransId="{F72E3831-8FE8-48D1-B350-7940BD2EC5E5}" sibTransId="{5B27A678-3E70-4B4B-8503-D53737519681}"/>
    <dgm:cxn modelId="{59C28B15-AB98-4E7C-A20B-A5B7C3960C42}" type="presParOf" srcId="{1590F49A-B78E-4C31-B47F-722318723223}" destId="{2F4E933F-63B2-41DA-B515-3F5870AE15CC}" srcOrd="0" destOrd="0" presId="urn:microsoft.com/office/officeart/2005/8/layout/target3"/>
    <dgm:cxn modelId="{40FF31CD-B1F6-4B15-9378-048CC543B482}" type="presParOf" srcId="{1590F49A-B78E-4C31-B47F-722318723223}" destId="{74477F3E-60AC-48A5-8DCF-48DF3D670B1A}" srcOrd="1" destOrd="0" presId="urn:microsoft.com/office/officeart/2005/8/layout/target3"/>
    <dgm:cxn modelId="{B488A839-F820-4B65-9A01-6FB666D870D1}" type="presParOf" srcId="{1590F49A-B78E-4C31-B47F-722318723223}" destId="{B9B71F8C-E81B-4703-A86F-74271FED67BB}" srcOrd="2" destOrd="0" presId="urn:microsoft.com/office/officeart/2005/8/layout/target3"/>
    <dgm:cxn modelId="{51917EBB-61A6-4A9E-8945-962594249D56}" type="presParOf" srcId="{1590F49A-B78E-4C31-B47F-722318723223}" destId="{88DF981D-B930-4E73-A787-B0F6C0B94EE5}"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F6BAFAB-D3AA-4443-853B-6062119541BC}" type="doc">
      <dgm:prSet loTypeId="urn:microsoft.com/office/officeart/2005/8/layout/target3" loCatId="relationship" qsTypeId="urn:microsoft.com/office/officeart/2005/8/quickstyle/simple1" qsCatId="simple" csTypeId="urn:microsoft.com/office/officeart/2005/8/colors/colorful1" csCatId="colorful"/>
      <dgm:spPr/>
      <dgm:t>
        <a:bodyPr/>
        <a:lstStyle/>
        <a:p>
          <a:endParaRPr lang="en-US"/>
        </a:p>
      </dgm:t>
    </dgm:pt>
    <dgm:pt modelId="{E3CDFC9E-A515-4B25-9C07-AE5E333C3EF8}">
      <dgm:prSet custT="1"/>
      <dgm:spPr/>
      <dgm:t>
        <a:bodyPr/>
        <a:lstStyle/>
        <a:p>
          <a:pPr rtl="0"/>
          <a:r>
            <a:rPr lang="en-US" sz="3200" b="1" dirty="0" smtClean="0">
              <a:latin typeface="Arial" pitchFamily="34" charset="0"/>
              <a:cs typeface="Arial" pitchFamily="34" charset="0"/>
            </a:rPr>
            <a:t>Presentation of methodology</a:t>
          </a:r>
          <a:endParaRPr lang="en-US" sz="3200" b="1" dirty="0">
            <a:latin typeface="Arial" pitchFamily="34" charset="0"/>
            <a:cs typeface="Arial" pitchFamily="34" charset="0"/>
          </a:endParaRPr>
        </a:p>
      </dgm:t>
    </dgm:pt>
    <dgm:pt modelId="{08EC9BD8-63CE-432A-8AA7-400B40E12100}" type="parTrans" cxnId="{47E02DA1-B67F-4F95-AF94-DFA69C4A4DA3}">
      <dgm:prSet/>
      <dgm:spPr/>
      <dgm:t>
        <a:bodyPr/>
        <a:lstStyle/>
        <a:p>
          <a:endParaRPr lang="en-US"/>
        </a:p>
      </dgm:t>
    </dgm:pt>
    <dgm:pt modelId="{781AA69A-8516-453D-A3C0-D5E335B28AC5}" type="sibTrans" cxnId="{47E02DA1-B67F-4F95-AF94-DFA69C4A4DA3}">
      <dgm:prSet/>
      <dgm:spPr/>
      <dgm:t>
        <a:bodyPr/>
        <a:lstStyle/>
        <a:p>
          <a:endParaRPr lang="en-US"/>
        </a:p>
      </dgm:t>
    </dgm:pt>
    <dgm:pt modelId="{B3739D42-AC3D-4F14-A2FB-306F194473E9}" type="pres">
      <dgm:prSet presAssocID="{6F6BAFAB-D3AA-4443-853B-6062119541BC}" presName="Name0" presStyleCnt="0">
        <dgm:presLayoutVars>
          <dgm:chMax val="7"/>
          <dgm:dir/>
          <dgm:animLvl val="lvl"/>
          <dgm:resizeHandles val="exact"/>
        </dgm:presLayoutVars>
      </dgm:prSet>
      <dgm:spPr/>
      <dgm:t>
        <a:bodyPr/>
        <a:lstStyle/>
        <a:p>
          <a:endParaRPr lang="en-US"/>
        </a:p>
      </dgm:t>
    </dgm:pt>
    <dgm:pt modelId="{F72FA16C-1AF5-45F1-B6CA-DB759C115142}" type="pres">
      <dgm:prSet presAssocID="{E3CDFC9E-A515-4B25-9C07-AE5E333C3EF8}" presName="circle1" presStyleLbl="node1" presStyleIdx="0" presStyleCnt="1"/>
      <dgm:spPr/>
    </dgm:pt>
    <dgm:pt modelId="{EA5C3140-E2AD-4D36-AED2-FAE2BA57C68E}" type="pres">
      <dgm:prSet presAssocID="{E3CDFC9E-A515-4B25-9C07-AE5E333C3EF8}" presName="space" presStyleCnt="0"/>
      <dgm:spPr/>
    </dgm:pt>
    <dgm:pt modelId="{874AE197-66F7-4A53-A22F-CAD1B0003860}" type="pres">
      <dgm:prSet presAssocID="{E3CDFC9E-A515-4B25-9C07-AE5E333C3EF8}" presName="rect1" presStyleLbl="alignAcc1" presStyleIdx="0" presStyleCnt="1" custLinFactNeighborY="-11163"/>
      <dgm:spPr/>
      <dgm:t>
        <a:bodyPr/>
        <a:lstStyle/>
        <a:p>
          <a:endParaRPr lang="en-US"/>
        </a:p>
      </dgm:t>
    </dgm:pt>
    <dgm:pt modelId="{AD9158BD-B609-47DF-97DC-3EE4AAB74745}" type="pres">
      <dgm:prSet presAssocID="{E3CDFC9E-A515-4B25-9C07-AE5E333C3EF8}" presName="rect1ParTxNoCh" presStyleLbl="alignAcc1" presStyleIdx="0" presStyleCnt="1">
        <dgm:presLayoutVars>
          <dgm:chMax val="1"/>
          <dgm:bulletEnabled val="1"/>
        </dgm:presLayoutVars>
      </dgm:prSet>
      <dgm:spPr/>
      <dgm:t>
        <a:bodyPr/>
        <a:lstStyle/>
        <a:p>
          <a:endParaRPr lang="en-US"/>
        </a:p>
      </dgm:t>
    </dgm:pt>
  </dgm:ptLst>
  <dgm:cxnLst>
    <dgm:cxn modelId="{F8E4422A-FBB6-428B-8991-A541569B76FB}" type="presOf" srcId="{E3CDFC9E-A515-4B25-9C07-AE5E333C3EF8}" destId="{874AE197-66F7-4A53-A22F-CAD1B0003860}" srcOrd="0" destOrd="0" presId="urn:microsoft.com/office/officeart/2005/8/layout/target3"/>
    <dgm:cxn modelId="{37DCDE9A-E5BB-4160-BFB0-8CAF6CE1055C}" type="presOf" srcId="{E3CDFC9E-A515-4B25-9C07-AE5E333C3EF8}" destId="{AD9158BD-B609-47DF-97DC-3EE4AAB74745}" srcOrd="1" destOrd="0" presId="urn:microsoft.com/office/officeart/2005/8/layout/target3"/>
    <dgm:cxn modelId="{47E02DA1-B67F-4F95-AF94-DFA69C4A4DA3}" srcId="{6F6BAFAB-D3AA-4443-853B-6062119541BC}" destId="{E3CDFC9E-A515-4B25-9C07-AE5E333C3EF8}" srcOrd="0" destOrd="0" parTransId="{08EC9BD8-63CE-432A-8AA7-400B40E12100}" sibTransId="{781AA69A-8516-453D-A3C0-D5E335B28AC5}"/>
    <dgm:cxn modelId="{1C0BF75F-094C-4192-B095-2D1B4FF0A0E4}" type="presOf" srcId="{6F6BAFAB-D3AA-4443-853B-6062119541BC}" destId="{B3739D42-AC3D-4F14-A2FB-306F194473E9}" srcOrd="0" destOrd="0" presId="urn:microsoft.com/office/officeart/2005/8/layout/target3"/>
    <dgm:cxn modelId="{5CDD54B9-51AC-4DB9-B0C8-2E1A7F1AFC7F}" type="presParOf" srcId="{B3739D42-AC3D-4F14-A2FB-306F194473E9}" destId="{F72FA16C-1AF5-45F1-B6CA-DB759C115142}" srcOrd="0" destOrd="0" presId="urn:microsoft.com/office/officeart/2005/8/layout/target3"/>
    <dgm:cxn modelId="{B2A5E6BD-6ECE-4FD2-82E1-A70665485B3B}" type="presParOf" srcId="{B3739D42-AC3D-4F14-A2FB-306F194473E9}" destId="{EA5C3140-E2AD-4D36-AED2-FAE2BA57C68E}" srcOrd="1" destOrd="0" presId="urn:microsoft.com/office/officeart/2005/8/layout/target3"/>
    <dgm:cxn modelId="{9B8A3C7E-1A22-42AB-9BCC-F9A703213533}" type="presParOf" srcId="{B3739D42-AC3D-4F14-A2FB-306F194473E9}" destId="{874AE197-66F7-4A53-A22F-CAD1B0003860}" srcOrd="2" destOrd="0" presId="urn:microsoft.com/office/officeart/2005/8/layout/target3"/>
    <dgm:cxn modelId="{6D9E75B7-680E-4E33-8AC2-69F91794637F}" type="presParOf" srcId="{B3739D42-AC3D-4F14-A2FB-306F194473E9}" destId="{AD9158BD-B609-47DF-97DC-3EE4AAB74745}"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FC75FF4-6EED-40BB-97C1-B56E093E46BE}"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D574719B-6BA3-43D9-ADBF-476E79075F9D}">
      <dgm:prSet custT="1"/>
      <dgm:spPr/>
      <dgm:t>
        <a:bodyPr/>
        <a:lstStyle/>
        <a:p>
          <a:pPr rtl="0"/>
          <a:r>
            <a:rPr lang="en-US" sz="3200" b="1" dirty="0" smtClean="0">
              <a:latin typeface="Arial" pitchFamily="34" charset="0"/>
              <a:cs typeface="Arial" pitchFamily="34" charset="0"/>
            </a:rPr>
            <a:t>Definitions and scope (1/3)</a:t>
          </a:r>
          <a:endParaRPr lang="en-US" sz="3200" b="1" dirty="0">
            <a:latin typeface="Arial" pitchFamily="34" charset="0"/>
            <a:cs typeface="Arial" pitchFamily="34" charset="0"/>
          </a:endParaRPr>
        </a:p>
      </dgm:t>
    </dgm:pt>
    <dgm:pt modelId="{02DAD8B8-742B-4B6B-8124-B75772A958E3}" type="parTrans" cxnId="{B1DD2955-6A61-4EEE-94D7-5E17DCA42966}">
      <dgm:prSet/>
      <dgm:spPr/>
      <dgm:t>
        <a:bodyPr/>
        <a:lstStyle/>
        <a:p>
          <a:endParaRPr lang="en-US"/>
        </a:p>
      </dgm:t>
    </dgm:pt>
    <dgm:pt modelId="{82FA9F63-22F7-4FD5-BDD6-D92D5467112C}" type="sibTrans" cxnId="{B1DD2955-6A61-4EEE-94D7-5E17DCA42966}">
      <dgm:prSet/>
      <dgm:spPr/>
      <dgm:t>
        <a:bodyPr/>
        <a:lstStyle/>
        <a:p>
          <a:endParaRPr lang="en-US"/>
        </a:p>
      </dgm:t>
    </dgm:pt>
    <dgm:pt modelId="{2F7DF92D-D898-423F-8757-BE984E03C68B}" type="pres">
      <dgm:prSet presAssocID="{CFC75FF4-6EED-40BB-97C1-B56E093E46BE}" presName="Name0" presStyleCnt="0">
        <dgm:presLayoutVars>
          <dgm:chMax val="7"/>
          <dgm:dir/>
          <dgm:animLvl val="lvl"/>
          <dgm:resizeHandles val="exact"/>
        </dgm:presLayoutVars>
      </dgm:prSet>
      <dgm:spPr/>
      <dgm:t>
        <a:bodyPr/>
        <a:lstStyle/>
        <a:p>
          <a:endParaRPr lang="en-US"/>
        </a:p>
      </dgm:t>
    </dgm:pt>
    <dgm:pt modelId="{6EF8529C-BEA3-4ABB-A5B0-4A43600169D5}" type="pres">
      <dgm:prSet presAssocID="{D574719B-6BA3-43D9-ADBF-476E79075F9D}" presName="circle1" presStyleLbl="node1" presStyleIdx="0" presStyleCnt="1"/>
      <dgm:spPr/>
    </dgm:pt>
    <dgm:pt modelId="{6ACAB23B-073C-4A74-9FB6-5A7A52F4D0D9}" type="pres">
      <dgm:prSet presAssocID="{D574719B-6BA3-43D9-ADBF-476E79075F9D}" presName="space" presStyleCnt="0"/>
      <dgm:spPr/>
    </dgm:pt>
    <dgm:pt modelId="{6081F17C-2A2F-4434-BB32-98B36F5DAA5C}" type="pres">
      <dgm:prSet presAssocID="{D574719B-6BA3-43D9-ADBF-476E79075F9D}" presName="rect1" presStyleLbl="alignAcc1" presStyleIdx="0" presStyleCnt="1"/>
      <dgm:spPr/>
      <dgm:t>
        <a:bodyPr/>
        <a:lstStyle/>
        <a:p>
          <a:endParaRPr lang="en-US"/>
        </a:p>
      </dgm:t>
    </dgm:pt>
    <dgm:pt modelId="{3257D70A-F4A0-4B07-BE6A-B0A4FEB458B8}" type="pres">
      <dgm:prSet presAssocID="{D574719B-6BA3-43D9-ADBF-476E79075F9D}" presName="rect1ParTxNoCh" presStyleLbl="alignAcc1" presStyleIdx="0" presStyleCnt="1">
        <dgm:presLayoutVars>
          <dgm:chMax val="1"/>
          <dgm:bulletEnabled val="1"/>
        </dgm:presLayoutVars>
      </dgm:prSet>
      <dgm:spPr/>
      <dgm:t>
        <a:bodyPr/>
        <a:lstStyle/>
        <a:p>
          <a:endParaRPr lang="en-US"/>
        </a:p>
      </dgm:t>
    </dgm:pt>
  </dgm:ptLst>
  <dgm:cxnLst>
    <dgm:cxn modelId="{B1DD2955-6A61-4EEE-94D7-5E17DCA42966}" srcId="{CFC75FF4-6EED-40BB-97C1-B56E093E46BE}" destId="{D574719B-6BA3-43D9-ADBF-476E79075F9D}" srcOrd="0" destOrd="0" parTransId="{02DAD8B8-742B-4B6B-8124-B75772A958E3}" sibTransId="{82FA9F63-22F7-4FD5-BDD6-D92D5467112C}"/>
    <dgm:cxn modelId="{A7476278-1D72-422B-8768-B278B6CBB696}" type="presOf" srcId="{D574719B-6BA3-43D9-ADBF-476E79075F9D}" destId="{6081F17C-2A2F-4434-BB32-98B36F5DAA5C}" srcOrd="0" destOrd="0" presId="urn:microsoft.com/office/officeart/2005/8/layout/target3"/>
    <dgm:cxn modelId="{CEAA59DD-84F9-44C6-9208-63C10DF02A15}" type="presOf" srcId="{D574719B-6BA3-43D9-ADBF-476E79075F9D}" destId="{3257D70A-F4A0-4B07-BE6A-B0A4FEB458B8}" srcOrd="1" destOrd="0" presId="urn:microsoft.com/office/officeart/2005/8/layout/target3"/>
    <dgm:cxn modelId="{75BD5E03-5A39-43A7-B7E4-38CC6A297E5D}" type="presOf" srcId="{CFC75FF4-6EED-40BB-97C1-B56E093E46BE}" destId="{2F7DF92D-D898-423F-8757-BE984E03C68B}" srcOrd="0" destOrd="0" presId="urn:microsoft.com/office/officeart/2005/8/layout/target3"/>
    <dgm:cxn modelId="{614C3CE4-0C91-456F-AACE-D49F062B1849}" type="presParOf" srcId="{2F7DF92D-D898-423F-8757-BE984E03C68B}" destId="{6EF8529C-BEA3-4ABB-A5B0-4A43600169D5}" srcOrd="0" destOrd="0" presId="urn:microsoft.com/office/officeart/2005/8/layout/target3"/>
    <dgm:cxn modelId="{14518399-3E15-4858-A58F-829A3C3CCDBD}" type="presParOf" srcId="{2F7DF92D-D898-423F-8757-BE984E03C68B}" destId="{6ACAB23B-073C-4A74-9FB6-5A7A52F4D0D9}" srcOrd="1" destOrd="0" presId="urn:microsoft.com/office/officeart/2005/8/layout/target3"/>
    <dgm:cxn modelId="{B2B204A8-ECFA-4428-AD4E-D6690BD93622}" type="presParOf" srcId="{2F7DF92D-D898-423F-8757-BE984E03C68B}" destId="{6081F17C-2A2F-4434-BB32-98B36F5DAA5C}" srcOrd="2" destOrd="0" presId="urn:microsoft.com/office/officeart/2005/8/layout/target3"/>
    <dgm:cxn modelId="{01C031AD-2050-4E41-8C1B-DEE90806F45E}" type="presParOf" srcId="{2F7DF92D-D898-423F-8757-BE984E03C68B}" destId="{3257D70A-F4A0-4B07-BE6A-B0A4FEB458B8}"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149F4A-BB63-4611-B8BF-5B34B3669178}">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FE5AD4-FAF4-4296-9A92-61ADF1589BBC}">
      <dsp:nvSpPr>
        <dsp:cNvPr id="0" name=""/>
        <dsp:cNvSpPr/>
      </dsp:nvSpPr>
      <dsp:spPr>
        <a:xfrm>
          <a:off x="320040" y="0"/>
          <a:ext cx="790956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Project Objectives and Deliverables </a:t>
          </a:r>
          <a:endParaRPr lang="en-US" sz="3200" b="1" kern="1200" dirty="0">
            <a:latin typeface="Arial" pitchFamily="34" charset="0"/>
            <a:cs typeface="Arial" pitchFamily="34" charset="0"/>
          </a:endParaRPr>
        </a:p>
      </dsp:txBody>
      <dsp:txXfrm>
        <a:off x="320040" y="0"/>
        <a:ext cx="7909560" cy="64008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D2D0BF-94AC-48B9-B3BD-174087C86A2A}">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7AAD02-0186-43CD-9B7D-F8C892895F2E}">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Definitions and scope (2/3)</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E1EB06-8687-4FB0-9DC2-A7891B06C14A}">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A7244B-A291-4B62-B5F2-89DDBB515996}">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Definitions and scope (3/3)</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FBA011-0E78-4B18-9D09-6B9CF779A3C4}">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C2C4AD-DEDB-4699-9E13-6D344EEBB599}">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Classification and sampling (1/4)</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E1D2CA-1092-40BF-8CB0-9B1C9EE700AF}">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11ADF6-9837-48DC-AA65-D8807040F5B1}">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Classification and sampling (2/4)</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93EDC3-B2EC-48C6-914C-C8C5B00C62AB}">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D830C9-1C5E-445C-8726-01D92868E196}">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Classification and sampling (3/4)</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3E072B-B750-43DB-BA2B-5A1B3F635D91}">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761CCC-7246-4983-B5EF-B3997C174C6D}">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Classification and sampling (4/4)</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242AC7-18CB-4A18-A2E0-BBDDC6F7B549}">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F84249-B597-4499-AF03-E1CF031A1ED9}">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Collection of innovation data</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42C230-C6EC-4D4F-9AF6-B297A0930680}">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793DD9-1FF9-41D9-AA9A-AE8DC493B9BC}">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Analysis of results</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Questionnaire : 13 sections (1/2)</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Questionnaire : 13 sections (2/2)</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149F4A-BB63-4611-B8BF-5B34B3669178}">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FE5AD4-FAF4-4296-9A92-61ADF1589BBC}">
      <dsp:nvSpPr>
        <dsp:cNvPr id="0" name=""/>
        <dsp:cNvSpPr/>
      </dsp:nvSpPr>
      <dsp:spPr>
        <a:xfrm>
          <a:off x="320040" y="0"/>
          <a:ext cx="790956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Goals of today’s meeting</a:t>
          </a:r>
          <a:endParaRPr lang="en-US" sz="3200" b="1" kern="1200" dirty="0">
            <a:latin typeface="Arial" pitchFamily="34" charset="0"/>
            <a:cs typeface="Arial" pitchFamily="34" charset="0"/>
          </a:endParaRPr>
        </a:p>
      </dsp:txBody>
      <dsp:txXfrm>
        <a:off x="320040" y="0"/>
        <a:ext cx="7909560" cy="64008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Questionnaire : 55 indicators</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Economy sectors</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Economy sectors : Pilot (1/2)</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Economy sectors : Pilot (2/2)</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Economy sectors : National (1/4)</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78B038-C537-43EB-9EC6-B04A1CA66388}">
      <dsp:nvSpPr>
        <dsp:cNvPr id="0" name=""/>
        <dsp:cNvSpPr/>
      </dsp:nvSpPr>
      <dsp:spPr>
        <a:xfrm>
          <a:off x="2817494" y="54054"/>
          <a:ext cx="2594610" cy="2594610"/>
        </a:xfrm>
        <a:prstGeom prst="ellipse">
          <a:avLst/>
        </a:prstGeom>
        <a:solidFill>
          <a:schemeClr val="accent1">
            <a:lumMod val="75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State Priorities</a:t>
          </a:r>
          <a:endParaRPr lang="en-US" sz="2000" b="1" kern="1200" dirty="0">
            <a:latin typeface="Arial" pitchFamily="34" charset="0"/>
            <a:cs typeface="Arial" pitchFamily="34" charset="0"/>
          </a:endParaRPr>
        </a:p>
      </dsp:txBody>
      <dsp:txXfrm>
        <a:off x="3163442" y="508111"/>
        <a:ext cx="1902714" cy="1167574"/>
      </dsp:txXfrm>
    </dsp:sp>
    <dsp:sp modelId="{D2FA2898-09F1-4485-A833-1D5B458DA8C7}">
      <dsp:nvSpPr>
        <dsp:cNvPr id="0" name=""/>
        <dsp:cNvSpPr/>
      </dsp:nvSpPr>
      <dsp:spPr>
        <a:xfrm>
          <a:off x="3753716" y="1675685"/>
          <a:ext cx="2594610" cy="2594610"/>
        </a:xfrm>
        <a:prstGeom prst="ellipse">
          <a:avLst/>
        </a:prstGeom>
        <a:solidFill>
          <a:schemeClr val="accent1">
            <a:lumMod val="75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Soviet Heritage</a:t>
          </a:r>
          <a:endParaRPr lang="en-US" sz="2000" b="1" kern="1200" dirty="0">
            <a:latin typeface="Arial" pitchFamily="34" charset="0"/>
            <a:cs typeface="Arial" pitchFamily="34" charset="0"/>
          </a:endParaRPr>
        </a:p>
      </dsp:txBody>
      <dsp:txXfrm>
        <a:off x="4547235" y="2345959"/>
        <a:ext cx="1556766" cy="1427035"/>
      </dsp:txXfrm>
    </dsp:sp>
    <dsp:sp modelId="{3C13B633-82FC-4018-A7D5-A965373EDF61}">
      <dsp:nvSpPr>
        <dsp:cNvPr id="0" name=""/>
        <dsp:cNvSpPr/>
      </dsp:nvSpPr>
      <dsp:spPr>
        <a:xfrm>
          <a:off x="1881273" y="1675685"/>
          <a:ext cx="2594610" cy="2594610"/>
        </a:xfrm>
        <a:prstGeom prst="ellipse">
          <a:avLst/>
        </a:prstGeom>
        <a:solidFill>
          <a:schemeClr val="accent1">
            <a:lumMod val="75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International</a:t>
          </a:r>
        </a:p>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Markets</a:t>
          </a:r>
          <a:endParaRPr lang="en-US" sz="2000" b="1" kern="1200" dirty="0">
            <a:latin typeface="Arial" pitchFamily="34" charset="0"/>
            <a:cs typeface="Arial" pitchFamily="34" charset="0"/>
          </a:endParaRPr>
        </a:p>
      </dsp:txBody>
      <dsp:txXfrm>
        <a:off x="2125598" y="2345959"/>
        <a:ext cx="1556766" cy="1427035"/>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Economy sectors : National (2/4)</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Economy sectors : National (3/4)</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F22BF0-DDF5-484C-9902-6F69873203A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A2CC59-0FA0-4341-87E0-34C8DE515B4A}">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Economy sectors : National (4/4)</a:t>
          </a:r>
          <a:endParaRPr lang="en-US" sz="3200" b="1" kern="1200" dirty="0">
            <a:latin typeface="Arial" pitchFamily="34" charset="0"/>
            <a:cs typeface="Arial" pitchFamily="34" charset="0"/>
          </a:endParaRPr>
        </a:p>
      </dsp:txBody>
      <dsp:txXfrm>
        <a:off x="320040" y="0"/>
        <a:ext cx="7178040" cy="640080"/>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6EE1A1-2C36-4811-A767-D8B89D668FA5}">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11864A-146D-44F0-B58F-B4C9947051F2}">
      <dsp:nvSpPr>
        <dsp:cNvPr id="0" name=""/>
        <dsp:cNvSpPr/>
      </dsp:nvSpPr>
      <dsp:spPr>
        <a:xfrm>
          <a:off x="320040" y="0"/>
          <a:ext cx="790956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latin typeface="Arial" pitchFamily="34" charset="0"/>
              <a:cs typeface="Arial" pitchFamily="34" charset="0"/>
            </a:rPr>
            <a:t>QUESTIONS ?</a:t>
          </a:r>
          <a:endParaRPr lang="en-US" sz="3200" b="1" kern="1200" dirty="0">
            <a:latin typeface="Arial" pitchFamily="34" charset="0"/>
            <a:cs typeface="Arial" pitchFamily="34" charset="0"/>
          </a:endParaRPr>
        </a:p>
      </dsp:txBody>
      <dsp:txXfrm>
        <a:off x="320040" y="0"/>
        <a:ext cx="7909560" cy="6400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6FFDEB-5D65-4219-83B7-DEF86D840968}">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BBF487-C30F-448D-BD43-FC71E14E9D74}">
      <dsp:nvSpPr>
        <dsp:cNvPr id="0" name=""/>
        <dsp:cNvSpPr/>
      </dsp:nvSpPr>
      <dsp:spPr>
        <a:xfrm>
          <a:off x="320040" y="0"/>
          <a:ext cx="790956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What has been done so far</a:t>
          </a:r>
          <a:endParaRPr lang="en-US" sz="3200" b="1" kern="1200" dirty="0">
            <a:latin typeface="Arial" pitchFamily="34" charset="0"/>
            <a:cs typeface="Arial" pitchFamily="34" charset="0"/>
          </a:endParaRPr>
        </a:p>
      </dsp:txBody>
      <dsp:txXfrm>
        <a:off x="320040" y="0"/>
        <a:ext cx="7909560" cy="6400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1541C3-043A-4D76-A7C9-BF9FDB5C4B78}">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0D47D3-EB55-4ABC-8CA6-93D8B22F9225}">
      <dsp:nvSpPr>
        <dsp:cNvPr id="0" name=""/>
        <dsp:cNvSpPr/>
      </dsp:nvSpPr>
      <dsp:spPr>
        <a:xfrm>
          <a:off x="320040" y="0"/>
          <a:ext cx="790956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Provisions on the Scope of analysis</a:t>
          </a:r>
          <a:endParaRPr lang="en-US" sz="3200" b="1" kern="1200" dirty="0">
            <a:latin typeface="Arial" pitchFamily="34" charset="0"/>
            <a:cs typeface="Arial" pitchFamily="34" charset="0"/>
          </a:endParaRPr>
        </a:p>
      </dsp:txBody>
      <dsp:txXfrm>
        <a:off x="320040" y="0"/>
        <a:ext cx="7909560" cy="64008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1541C3-043A-4D76-A7C9-BF9FDB5C4B78}">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0D47D3-EB55-4ABC-8CA6-93D8B22F9225}">
      <dsp:nvSpPr>
        <dsp:cNvPr id="0" name=""/>
        <dsp:cNvSpPr/>
      </dsp:nvSpPr>
      <dsp:spPr>
        <a:xfrm>
          <a:off x="320040" y="0"/>
          <a:ext cx="790956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Framing the concept of Innovation</a:t>
          </a:r>
          <a:endParaRPr lang="en-US" sz="3200" b="1" kern="1200" dirty="0">
            <a:latin typeface="Arial" pitchFamily="34" charset="0"/>
            <a:cs typeface="Arial" pitchFamily="34" charset="0"/>
          </a:endParaRPr>
        </a:p>
      </dsp:txBody>
      <dsp:txXfrm>
        <a:off x="320040" y="0"/>
        <a:ext cx="7909560" cy="6400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3B37F8-7F5B-41CE-A75A-0A051DAE7DF3}">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DC4ED8-18D5-4E39-9F53-4B3D76A7C6D4}">
      <dsp:nvSpPr>
        <dsp:cNvPr id="0" name=""/>
        <dsp:cNvSpPr/>
      </dsp:nvSpPr>
      <dsp:spPr>
        <a:xfrm>
          <a:off x="320040" y="0"/>
          <a:ext cx="790956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Framing the approach of the project</a:t>
          </a:r>
          <a:endParaRPr lang="en-US" sz="3200" b="1" kern="1200" dirty="0">
            <a:latin typeface="Arial" pitchFamily="34" charset="0"/>
            <a:cs typeface="Arial" pitchFamily="34" charset="0"/>
          </a:endParaRPr>
        </a:p>
      </dsp:txBody>
      <dsp:txXfrm>
        <a:off x="320040" y="0"/>
        <a:ext cx="7909560" cy="64008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4E933F-63B2-41DA-B515-3F5870AE15CC}">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B71F8C-E81B-4703-A86F-74271FED67BB}">
      <dsp:nvSpPr>
        <dsp:cNvPr id="0" name=""/>
        <dsp:cNvSpPr/>
      </dsp:nvSpPr>
      <dsp:spPr>
        <a:xfrm>
          <a:off x="320040" y="0"/>
          <a:ext cx="790956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Framing the approach of the project</a:t>
          </a:r>
          <a:endParaRPr lang="en-US" sz="3200" b="1" kern="1200" dirty="0">
            <a:latin typeface="Arial" pitchFamily="34" charset="0"/>
            <a:cs typeface="Arial" pitchFamily="34" charset="0"/>
          </a:endParaRPr>
        </a:p>
      </dsp:txBody>
      <dsp:txXfrm>
        <a:off x="320040" y="0"/>
        <a:ext cx="7909560" cy="64008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2FA16C-1AF5-45F1-B6CA-DB759C115142}">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4AE197-66F7-4A53-A22F-CAD1B0003860}">
      <dsp:nvSpPr>
        <dsp:cNvPr id="0" name=""/>
        <dsp:cNvSpPr/>
      </dsp:nvSpPr>
      <dsp:spPr>
        <a:xfrm>
          <a:off x="320040" y="0"/>
          <a:ext cx="790956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Presentation of methodology</a:t>
          </a:r>
          <a:endParaRPr lang="en-US" sz="3200" b="1" kern="1200" dirty="0">
            <a:latin typeface="Arial" pitchFamily="34" charset="0"/>
            <a:cs typeface="Arial" pitchFamily="34" charset="0"/>
          </a:endParaRPr>
        </a:p>
      </dsp:txBody>
      <dsp:txXfrm>
        <a:off x="320040" y="0"/>
        <a:ext cx="7909560" cy="64008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F8529C-BEA3-4ABB-A5B0-4A43600169D5}">
      <dsp:nvSpPr>
        <dsp:cNvPr id="0" name=""/>
        <dsp:cNvSpPr/>
      </dsp:nvSpPr>
      <dsp:spPr>
        <a:xfrm>
          <a:off x="0" y="0"/>
          <a:ext cx="640080" cy="640080"/>
        </a:xfrm>
        <a:prstGeom prst="pie">
          <a:avLst>
            <a:gd name="adj1" fmla="val 5400000"/>
            <a:gd name="adj2" fmla="val 1620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81F17C-2A2F-4434-BB32-98B36F5DAA5C}">
      <dsp:nvSpPr>
        <dsp:cNvPr id="0" name=""/>
        <dsp:cNvSpPr/>
      </dsp:nvSpPr>
      <dsp:spPr>
        <a:xfrm>
          <a:off x="320040" y="0"/>
          <a:ext cx="7178040" cy="64008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Definitions and scope (1/3)</a:t>
          </a:r>
          <a:endParaRPr lang="en-US" sz="3200" b="1" kern="1200" dirty="0">
            <a:latin typeface="Arial" pitchFamily="34" charset="0"/>
            <a:cs typeface="Arial" pitchFamily="34" charset="0"/>
          </a:endParaRPr>
        </a:p>
      </dsp:txBody>
      <dsp:txXfrm>
        <a:off x="320040" y="0"/>
        <a:ext cx="7178040" cy="64008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8831" cy="4934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15373" y="0"/>
            <a:ext cx="2918831" cy="4934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9374301"/>
            <a:ext cx="2918831" cy="4934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15373" y="9374301"/>
            <a:ext cx="2918831" cy="4934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88DDF3-8A4D-45F2-A400-10D470DDFE42}"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D41DC5BB-DD3F-4FEA-A2B9-6BCB32EF5390}" type="datetimeFigureOut">
              <a:rPr lang="en-US" smtClean="0"/>
              <a:pPr/>
              <a:t>5/15/2015</a:t>
            </a:fld>
            <a:endParaRPr lang="en-US"/>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47AA225C-AB15-4456-93BE-D49D0EDB442A}"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Slide Number Placeholder 5"/>
          <p:cNvSpPr>
            <a:spLocks noGrp="1"/>
          </p:cNvSpPr>
          <p:nvPr>
            <p:ph type="sldNum" sz="quarter" idx="10"/>
          </p:nvPr>
        </p:nvSpPr>
        <p:spPr/>
        <p:txBody>
          <a:bodyPr/>
          <a:lstStyle/>
          <a:p>
            <a:fld id="{47AA225C-AB15-4456-93BE-D49D0EDB442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0"/>
          </p:nvPr>
        </p:nvSpPr>
        <p:spPr/>
        <p:txBody>
          <a:bodyPr/>
          <a:lstStyle/>
          <a:p>
            <a:fld id="{47AA225C-AB15-4456-93BE-D49D0EDB442A}"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87F8AD8-6724-42ED-9251-71BD270305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F236D-85A7-4B26-96B3-A8747448F0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09A4C-2130-45D8-8EEF-E11C094950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25538"/>
            <a:ext cx="8229600" cy="4525962"/>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69D7D53-E4D0-42FD-A85F-DC510D7357F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125538"/>
            <a:ext cx="8229600" cy="4525962"/>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DBA381E-2A68-41AD-AB5E-24019C194F4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endParaRPr lang="en-US"/>
          </a:p>
        </p:txBody>
      </p:sp>
      <p:sp>
        <p:nvSpPr>
          <p:cNvPr id="10" name="Slide Number Placeholder 9"/>
          <p:cNvSpPr>
            <a:spLocks noGrp="1"/>
          </p:cNvSpPr>
          <p:nvPr>
            <p:ph type="sldNum" sz="quarter" idx="11"/>
          </p:nvPr>
        </p:nvSpPr>
        <p:spPr/>
        <p:txBody>
          <a:bodyPr/>
          <a:lstStyle/>
          <a:p>
            <a:fld id="{72146F36-CB64-4C4F-BCC1-9128DB1146DE}"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CB9EF9-F072-4F9E-9A3D-18A23E5BEC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CB1B8-6881-4B9C-957D-7148CB3A49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46F36-CB64-4C4F-BCC1-9128DB1146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endParaRPr lang="en-US"/>
          </a:p>
        </p:txBody>
      </p:sp>
      <p:sp>
        <p:nvSpPr>
          <p:cNvPr id="27" name="Slide Number Placeholder 26"/>
          <p:cNvSpPr>
            <a:spLocks noGrp="1"/>
          </p:cNvSpPr>
          <p:nvPr>
            <p:ph type="sldNum" sz="quarter" idx="11"/>
          </p:nvPr>
        </p:nvSpPr>
        <p:spPr/>
        <p:txBody>
          <a:bodyPr rtlCol="0"/>
          <a:lstStyle/>
          <a:p>
            <a:fld id="{3166DAB5-648F-4392-8E6C-85F94E23E1D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8D58203-85A4-4910-9637-9F0A9404F2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58B9C-8F1C-459F-AD5C-7D76637E2B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E27546-9598-4AE3-BA41-3BB4B9B16A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36EE2-66D1-46AB-ADE5-F9DE34084A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146F36-CB64-4C4F-BCC1-9128DB1146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66" r:id="rId14"/>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3.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8.xml"/><Relationship Id="rId7" Type="http://schemas.openxmlformats.org/officeDocument/2006/relationships/image" Target="../media/image4.emf"/><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Innovation Readiness Survey</a:t>
            </a:r>
            <a:endParaRPr lang="en-US" dirty="0"/>
          </a:p>
        </p:txBody>
      </p:sp>
      <p:sp>
        <p:nvSpPr>
          <p:cNvPr id="3" name="Subtitle 2"/>
          <p:cNvSpPr>
            <a:spLocks noGrp="1"/>
          </p:cNvSpPr>
          <p:nvPr>
            <p:ph type="subTitle" idx="1"/>
          </p:nvPr>
        </p:nvSpPr>
        <p:spPr>
          <a:xfrm>
            <a:off x="457200" y="3899938"/>
            <a:ext cx="4953000" cy="1243574"/>
          </a:xfrm>
        </p:spPr>
        <p:txBody>
          <a:bodyPr>
            <a:normAutofit fontScale="92500"/>
          </a:bodyPr>
          <a:lstStyle/>
          <a:p>
            <a:r>
              <a:rPr lang="en-US" dirty="0" smtClean="0">
                <a:latin typeface="Arial" pitchFamily="34" charset="0"/>
                <a:cs typeface="Arial" pitchFamily="34" charset="0"/>
              </a:rPr>
              <a:t>Validation workshop for Pilot Survey</a:t>
            </a:r>
          </a:p>
          <a:p>
            <a:r>
              <a:rPr lang="en-US" dirty="0" smtClean="0">
                <a:latin typeface="Arial" pitchFamily="34" charset="0"/>
                <a:cs typeface="Arial" pitchFamily="34" charset="0"/>
              </a:rPr>
              <a:t>January 26, 2011</a:t>
            </a:r>
          </a:p>
          <a:p>
            <a:r>
              <a:rPr lang="en-US" dirty="0" smtClean="0">
                <a:latin typeface="Arial" pitchFamily="34" charset="0"/>
                <a:cs typeface="Arial" pitchFamily="34" charset="0"/>
              </a:rPr>
              <a:t>Congress Hotel, Yerevan, Armenia</a:t>
            </a:r>
          </a:p>
        </p:txBody>
      </p:sp>
      <p:sp>
        <p:nvSpPr>
          <p:cNvPr id="4" name="Subtitle 2"/>
          <p:cNvSpPr txBox="1">
            <a:spLocks/>
          </p:cNvSpPr>
          <p:nvPr/>
        </p:nvSpPr>
        <p:spPr>
          <a:xfrm>
            <a:off x="470079" y="5827510"/>
            <a:ext cx="850392" cy="850005"/>
          </a:xfrm>
          <a:prstGeom prst="rect">
            <a:avLst/>
          </a:prstGeom>
          <a:blipFill>
            <a:blip r:embed="rId2" cstate="print"/>
            <a:stretch>
              <a:fillRect/>
            </a:stretch>
          </a:blipFill>
        </p:spPr>
        <p:txBody>
          <a:bodyPr vert="horz">
            <a:normAutofit/>
          </a:body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Subtitle 2"/>
          <p:cNvSpPr txBox="1">
            <a:spLocks/>
          </p:cNvSpPr>
          <p:nvPr/>
        </p:nvSpPr>
        <p:spPr>
          <a:xfrm>
            <a:off x="457200" y="5156737"/>
            <a:ext cx="3962400" cy="990600"/>
          </a:xfrm>
          <a:prstGeom prst="rect">
            <a:avLst/>
          </a:prstGeom>
        </p:spPr>
        <p:txBody>
          <a:bodyPr vert="horz">
            <a:normAutofit/>
          </a:body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lang="en-US" sz="1400" dirty="0" smtClean="0">
                <a:solidFill>
                  <a:schemeClr val="tx2"/>
                </a:solidFill>
                <a:latin typeface="Arial" pitchFamily="34" charset="0"/>
                <a:cs typeface="Arial" pitchFamily="34" charset="0"/>
              </a:rPr>
              <a:t>Client</a:t>
            </a:r>
            <a:r>
              <a:rPr kumimoji="0" lang="en-US" sz="1400" b="0" i="0" u="none" strike="noStrike" kern="1200" cap="none" spc="0" normalizeH="0" baseline="0" noProof="0" dirty="0" smtClean="0">
                <a:ln>
                  <a:noFill/>
                </a:ln>
                <a:solidFill>
                  <a:schemeClr val="tx2"/>
                </a:solidFill>
                <a:effectLst/>
                <a:uLnTx/>
                <a:uFillTx/>
                <a:latin typeface="Arial" pitchFamily="34" charset="0"/>
                <a:cs typeface="Arial" pitchFamily="34" charset="0"/>
              </a:rPr>
              <a:t>:</a:t>
            </a:r>
          </a:p>
          <a:p>
            <a:pPr marL="64008">
              <a:spcBef>
                <a:spcPts val="300"/>
              </a:spcBef>
              <a:buClr>
                <a:schemeClr val="accent3"/>
              </a:buClr>
            </a:pPr>
            <a:r>
              <a:rPr lang="en-US" sz="1600" b="1" cap="small" dirty="0">
                <a:solidFill>
                  <a:schemeClr val="tx2"/>
                </a:solidFill>
                <a:latin typeface="Arial" pitchFamily="34" charset="0"/>
                <a:cs typeface="Arial" pitchFamily="34" charset="0"/>
              </a:rPr>
              <a:t>Enterprise</a:t>
            </a:r>
            <a:r>
              <a:rPr lang="en-US" sz="1600" b="1" cap="small" dirty="0" smtClean="0">
                <a:solidFill>
                  <a:schemeClr val="tx2"/>
                </a:solidFill>
                <a:latin typeface="Arial" pitchFamily="34" charset="0"/>
                <a:cs typeface="Arial" pitchFamily="34" charset="0"/>
              </a:rPr>
              <a:t> </a:t>
            </a:r>
            <a:r>
              <a:rPr lang="en-US" sz="1600" b="1" cap="small" dirty="0">
                <a:solidFill>
                  <a:schemeClr val="tx2"/>
                </a:solidFill>
                <a:latin typeface="Arial" pitchFamily="34" charset="0"/>
                <a:cs typeface="Arial" pitchFamily="34" charset="0"/>
              </a:rPr>
              <a:t>Incubator</a:t>
            </a:r>
            <a:r>
              <a:rPr lang="en-US" sz="1600" b="1" cap="small" dirty="0" smtClean="0">
                <a:solidFill>
                  <a:schemeClr val="tx2"/>
                </a:solidFill>
                <a:latin typeface="Arial" pitchFamily="34" charset="0"/>
                <a:cs typeface="Arial" pitchFamily="34" charset="0"/>
              </a:rPr>
              <a:t> </a:t>
            </a:r>
            <a:r>
              <a:rPr lang="en-US" sz="1600" b="1" cap="small" dirty="0">
                <a:solidFill>
                  <a:schemeClr val="tx2"/>
                </a:solidFill>
                <a:latin typeface="Arial" pitchFamily="34" charset="0"/>
                <a:cs typeface="Arial" pitchFamily="34" charset="0"/>
              </a:rPr>
              <a:t>Foundation</a:t>
            </a:r>
          </a:p>
        </p:txBody>
      </p:sp>
      <p:sp>
        <p:nvSpPr>
          <p:cNvPr id="6" name="Subtitle 2"/>
          <p:cNvSpPr txBox="1">
            <a:spLocks/>
          </p:cNvSpPr>
          <p:nvPr/>
        </p:nvSpPr>
        <p:spPr>
          <a:xfrm>
            <a:off x="4966058" y="5765979"/>
            <a:ext cx="1411311" cy="850005"/>
          </a:xfrm>
          <a:prstGeom prst="rect">
            <a:avLst/>
          </a:prstGeom>
          <a:blipFill>
            <a:blip r:embed="rId3" cstate="print"/>
            <a:stretch>
              <a:fillRect/>
            </a:stretch>
          </a:blipFill>
        </p:spPr>
        <p:txBody>
          <a:bodyPr vert="horz">
            <a:normAutofit/>
          </a:body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Subtitle 2"/>
          <p:cNvSpPr txBox="1">
            <a:spLocks/>
          </p:cNvSpPr>
          <p:nvPr/>
        </p:nvSpPr>
        <p:spPr>
          <a:xfrm>
            <a:off x="4965879" y="5158706"/>
            <a:ext cx="3962400" cy="990600"/>
          </a:xfrm>
          <a:prstGeom prst="rect">
            <a:avLst/>
          </a:prstGeom>
        </p:spPr>
        <p:txBody>
          <a:bodyPr vert="horz">
            <a:normAutofit/>
          </a:bodyPr>
          <a:lstStyle/>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400" b="0" i="0" u="none" strike="noStrike" kern="1200" cap="none" spc="0" normalizeH="0" baseline="0" noProof="0" dirty="0" smtClean="0">
                <a:ln>
                  <a:noFill/>
                </a:ln>
                <a:solidFill>
                  <a:schemeClr val="tx2"/>
                </a:solidFill>
                <a:effectLst/>
                <a:uLnTx/>
                <a:uFillTx/>
                <a:latin typeface="Arial" pitchFamily="34" charset="0"/>
                <a:cs typeface="Arial" pitchFamily="34" charset="0"/>
              </a:rPr>
              <a:t>Authored by:</a:t>
            </a:r>
          </a:p>
          <a:p>
            <a:pPr marL="64008" marR="0" lvl="0" indent="0"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600" b="1" i="0" u="none" strike="noStrike" kern="1200" cap="small" spc="0" normalizeH="0" baseline="0" noProof="0" dirty="0" smtClean="0">
                <a:ln>
                  <a:noFill/>
                </a:ln>
                <a:solidFill>
                  <a:schemeClr val="tx2"/>
                </a:solidFill>
                <a:effectLst/>
                <a:uLnTx/>
                <a:uFillTx/>
                <a:latin typeface="Arial" pitchFamily="34" charset="0"/>
                <a:cs typeface="Arial" pitchFamily="34" charset="0"/>
              </a:rPr>
              <a:t>AM Partners Consulting Company</a:t>
            </a:r>
            <a:endParaRPr kumimoji="0" lang="en-US" sz="1600" b="1" i="0" u="none" strike="noStrike" kern="1200" cap="small" spc="0" normalizeH="0" baseline="0" noProof="0" dirty="0">
              <a:ln>
                <a:noFill/>
              </a:ln>
              <a:solidFill>
                <a:schemeClr val="tx2"/>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7" name="Rectangle 3"/>
          <p:cNvSpPr>
            <a:spLocks noGrp="1" noChangeArrowheads="1"/>
          </p:cNvSpPr>
          <p:nvPr>
            <p:ph idx="1"/>
          </p:nvPr>
        </p:nvSpPr>
        <p:spPr>
          <a:xfrm>
            <a:off x="457200" y="1741424"/>
            <a:ext cx="8229600" cy="4325112"/>
          </a:xfrm>
        </p:spPr>
        <p:txBody>
          <a:bodyPr>
            <a:normAutofit/>
          </a:bodyPr>
          <a:lstStyle/>
          <a:p>
            <a:pPr marL="0" indent="12700" algn="ctr">
              <a:buFontTx/>
              <a:buNone/>
            </a:pPr>
            <a:endParaRPr lang="en-US" sz="2000" i="1" dirty="0" smtClean="0">
              <a:latin typeface="Arial" pitchFamily="34" charset="0"/>
              <a:cs typeface="Arial" pitchFamily="34" charset="0"/>
            </a:endParaRPr>
          </a:p>
          <a:p>
            <a:pPr marL="0" indent="12700" algn="ctr">
              <a:buFontTx/>
              <a:buNone/>
            </a:pPr>
            <a:endParaRPr lang="en-US" sz="2000" i="1" dirty="0" smtClean="0">
              <a:latin typeface="Arial" pitchFamily="34" charset="0"/>
              <a:cs typeface="Arial" pitchFamily="34" charset="0"/>
            </a:endParaRPr>
          </a:p>
          <a:p>
            <a:pPr marL="0" indent="12700" algn="ctr">
              <a:buFontTx/>
              <a:buNone/>
            </a:pPr>
            <a:r>
              <a:rPr lang="en-US" sz="2000" i="1" dirty="0" smtClean="0">
                <a:latin typeface="Arial" pitchFamily="34" charset="0"/>
                <a:cs typeface="Arial" pitchFamily="34" charset="0"/>
              </a:rPr>
              <a:t>An </a:t>
            </a:r>
            <a:r>
              <a:rPr lang="en-US" sz="2000" b="1" i="1" dirty="0">
                <a:latin typeface="Arial" pitchFamily="34" charset="0"/>
                <a:cs typeface="Arial" pitchFamily="34" charset="0"/>
              </a:rPr>
              <a:t>innovation </a:t>
            </a:r>
            <a:r>
              <a:rPr lang="en-US" sz="2000" i="1" dirty="0">
                <a:latin typeface="Arial" pitchFamily="34" charset="0"/>
                <a:cs typeface="Arial" pitchFamily="34" charset="0"/>
              </a:rPr>
              <a:t>is the implementation of a new or significantly improved product (good or service), or process, a new marketing method, or a new organizational method in business practices, workplace organization or external relations</a:t>
            </a:r>
            <a:r>
              <a:rPr lang="en-US" sz="2000" dirty="0">
                <a:latin typeface="Arial" pitchFamily="34" charset="0"/>
                <a:cs typeface="Arial" pitchFamily="34" charset="0"/>
              </a:rPr>
              <a:t>.</a:t>
            </a:r>
          </a:p>
          <a:p>
            <a:pPr marL="0" indent="12700" algn="ctr">
              <a:buFontTx/>
              <a:buNone/>
            </a:pPr>
            <a:endParaRPr lang="en-US" sz="2000" dirty="0">
              <a:latin typeface="Arial" pitchFamily="34" charset="0"/>
              <a:cs typeface="Arial" pitchFamily="34" charset="0"/>
            </a:endParaRPr>
          </a:p>
          <a:p>
            <a:pPr marL="0" indent="12700" algn="ctr">
              <a:buFontTx/>
              <a:buNone/>
            </a:pPr>
            <a:r>
              <a:rPr lang="en-US" sz="2000" i="1" dirty="0">
                <a:latin typeface="Arial" pitchFamily="34" charset="0"/>
                <a:cs typeface="Arial" pitchFamily="34" charset="0"/>
              </a:rPr>
              <a:t>For the purpose of this project, </a:t>
            </a:r>
            <a:r>
              <a:rPr lang="en-US" sz="2000" b="1" i="1" dirty="0">
                <a:latin typeface="Arial" pitchFamily="34" charset="0"/>
                <a:cs typeface="Arial" pitchFamily="34" charset="0"/>
              </a:rPr>
              <a:t>Technological Innovations </a:t>
            </a:r>
            <a:r>
              <a:rPr lang="en-US" sz="2000" i="1" dirty="0">
                <a:latin typeface="Arial" pitchFamily="34" charset="0"/>
                <a:cs typeface="Arial" pitchFamily="34" charset="0"/>
              </a:rPr>
              <a:t>will </a:t>
            </a:r>
            <a:r>
              <a:rPr lang="en-US" sz="2000" b="1" i="1" dirty="0">
                <a:latin typeface="Arial" pitchFamily="34" charset="0"/>
                <a:cs typeface="Arial" pitchFamily="34" charset="0"/>
              </a:rPr>
              <a:t>only cover product and process</a:t>
            </a:r>
            <a:r>
              <a:rPr lang="en-US" sz="2000" i="1" dirty="0">
                <a:latin typeface="Arial" pitchFamily="34" charset="0"/>
                <a:cs typeface="Arial" pitchFamily="34" charset="0"/>
              </a:rPr>
              <a:t> innovation activities. </a:t>
            </a:r>
          </a:p>
        </p:txBody>
      </p:sp>
      <p:grpSp>
        <p:nvGrpSpPr>
          <p:cNvPr id="16388" name="Group 4"/>
          <p:cNvGrpSpPr>
            <a:grpSpLocks/>
          </p:cNvGrpSpPr>
          <p:nvPr/>
        </p:nvGrpSpPr>
        <p:grpSpPr bwMode="auto">
          <a:xfrm>
            <a:off x="8156600" y="711185"/>
            <a:ext cx="773112" cy="617537"/>
            <a:chOff x="960" y="1088"/>
            <a:chExt cx="4176" cy="2504"/>
          </a:xfrm>
        </p:grpSpPr>
        <p:sp>
          <p:nvSpPr>
            <p:cNvPr id="16389"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dirty="0">
                <a:solidFill>
                  <a:srgbClr val="FF3300"/>
                </a:solidFill>
              </a:endParaRPr>
            </a:p>
          </p:txBody>
        </p:sp>
        <p:sp>
          <p:nvSpPr>
            <p:cNvPr id="16390"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16391"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16392"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16393"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16394"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16396" name="Text Box 12"/>
          <p:cNvSpPr txBox="1">
            <a:spLocks noChangeArrowheads="1"/>
          </p:cNvSpPr>
          <p:nvPr/>
        </p:nvSpPr>
        <p:spPr bwMode="auto">
          <a:xfrm>
            <a:off x="376238" y="6473825"/>
            <a:ext cx="1646237" cy="274638"/>
          </a:xfrm>
          <a:prstGeom prst="rect">
            <a:avLst/>
          </a:prstGeom>
          <a:noFill/>
          <a:ln w="9525">
            <a:noFill/>
            <a:miter lim="800000"/>
            <a:headEnd/>
            <a:tailEnd/>
          </a:ln>
          <a:effectLst/>
        </p:spPr>
        <p:txBody>
          <a:bodyPr wrap="none">
            <a:spAutoFit/>
          </a:bodyPr>
          <a:lstStyle/>
          <a:p>
            <a:r>
              <a:rPr lang="en-US" sz="1200" i="1"/>
              <a:t>Source : Oslo Manual</a:t>
            </a:r>
          </a:p>
        </p:txBody>
      </p:sp>
      <p:sp>
        <p:nvSpPr>
          <p:cNvPr id="16" name="Slide Number Placeholder 15"/>
          <p:cNvSpPr>
            <a:spLocks noGrp="1"/>
          </p:cNvSpPr>
          <p:nvPr>
            <p:ph type="sldNum" sz="quarter" idx="12"/>
          </p:nvPr>
        </p:nvSpPr>
        <p:spPr/>
        <p:txBody>
          <a:bodyPr/>
          <a:lstStyle/>
          <a:p>
            <a:fld id="{0DCB9EF9-F072-4F9E-9A3D-18A23E5BECA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7" name="Rectangle 3"/>
          <p:cNvSpPr>
            <a:spLocks noGrp="1" noChangeArrowheads="1"/>
          </p:cNvSpPr>
          <p:nvPr>
            <p:ph idx="1"/>
          </p:nvPr>
        </p:nvSpPr>
        <p:spPr>
          <a:xfrm>
            <a:off x="457200" y="1727188"/>
            <a:ext cx="8229600" cy="4325112"/>
          </a:xfrm>
        </p:spPr>
        <p:txBody>
          <a:bodyPr>
            <a:normAutofit/>
          </a:bodyPr>
          <a:lstStyle/>
          <a:p>
            <a:pPr marL="0" indent="12700" algn="ctr">
              <a:buFontTx/>
              <a:buNone/>
            </a:pPr>
            <a:endParaRPr lang="en-US" sz="2000" i="1" dirty="0" smtClean="0">
              <a:latin typeface="Arial" pitchFamily="34" charset="0"/>
              <a:cs typeface="Arial" pitchFamily="34" charset="0"/>
            </a:endParaRPr>
          </a:p>
          <a:p>
            <a:pPr marL="0" indent="12700" algn="ctr">
              <a:buFontTx/>
              <a:buNone/>
            </a:pPr>
            <a:r>
              <a:rPr lang="en-US" sz="2000" i="1" dirty="0" smtClean="0">
                <a:latin typeface="Arial" pitchFamily="34" charset="0"/>
                <a:cs typeface="Arial" pitchFamily="34" charset="0"/>
              </a:rPr>
              <a:t>A </a:t>
            </a:r>
            <a:r>
              <a:rPr lang="en-US" sz="2000" b="1" i="1" dirty="0">
                <a:latin typeface="Arial" pitchFamily="34" charset="0"/>
                <a:cs typeface="Arial" pitchFamily="34" charset="0"/>
              </a:rPr>
              <a:t>product innovation </a:t>
            </a:r>
            <a:r>
              <a:rPr lang="en-US" sz="2000" i="1" dirty="0">
                <a:latin typeface="Arial" pitchFamily="34" charset="0"/>
                <a:cs typeface="Arial" pitchFamily="34" charset="0"/>
              </a:rPr>
              <a:t>is the introduction of a good or service that is new or significantly improved with respect to its characteristics or intended uses. This includes significant improvements in technical specifications, components and materials, incorporated software, user friendliness or other functional characteristics.</a:t>
            </a:r>
          </a:p>
          <a:p>
            <a:pPr marL="0" indent="12700" algn="ctr">
              <a:buFontTx/>
              <a:buNone/>
            </a:pPr>
            <a:endParaRPr lang="en-US" sz="2000" i="1" dirty="0">
              <a:latin typeface="Arial" pitchFamily="34" charset="0"/>
              <a:cs typeface="Arial" pitchFamily="34" charset="0"/>
            </a:endParaRPr>
          </a:p>
          <a:p>
            <a:pPr marL="0" indent="12700" algn="ctr">
              <a:buFontTx/>
              <a:buNone/>
            </a:pPr>
            <a:r>
              <a:rPr lang="en-US" sz="2000" i="1" dirty="0">
                <a:latin typeface="Arial" pitchFamily="34" charset="0"/>
                <a:cs typeface="Arial" pitchFamily="34" charset="0"/>
              </a:rPr>
              <a:t>A </a:t>
            </a:r>
            <a:r>
              <a:rPr lang="en-US" sz="2000" b="1" i="1" dirty="0">
                <a:latin typeface="Arial" pitchFamily="34" charset="0"/>
                <a:cs typeface="Arial" pitchFamily="34" charset="0"/>
              </a:rPr>
              <a:t>process innovation </a:t>
            </a:r>
            <a:r>
              <a:rPr lang="en-US" sz="2000" i="1" dirty="0">
                <a:latin typeface="Arial" pitchFamily="34" charset="0"/>
                <a:cs typeface="Arial" pitchFamily="34" charset="0"/>
              </a:rPr>
              <a:t>is the implementation of a new or significantly improved production or delivery method. This includes significant changes in techniques, equipment and/or software.</a:t>
            </a:r>
          </a:p>
        </p:txBody>
      </p:sp>
      <p:sp>
        <p:nvSpPr>
          <p:cNvPr id="21516" name="Text Box 12"/>
          <p:cNvSpPr txBox="1">
            <a:spLocks noChangeArrowheads="1"/>
          </p:cNvSpPr>
          <p:nvPr/>
        </p:nvSpPr>
        <p:spPr bwMode="auto">
          <a:xfrm>
            <a:off x="376238" y="6473825"/>
            <a:ext cx="1646237" cy="274638"/>
          </a:xfrm>
          <a:prstGeom prst="rect">
            <a:avLst/>
          </a:prstGeom>
          <a:noFill/>
          <a:ln w="9525">
            <a:noFill/>
            <a:miter lim="800000"/>
            <a:headEnd/>
            <a:tailEnd/>
          </a:ln>
          <a:effectLst/>
        </p:spPr>
        <p:txBody>
          <a:bodyPr wrap="none">
            <a:spAutoFit/>
          </a:bodyPr>
          <a:lstStyle/>
          <a:p>
            <a:r>
              <a:rPr lang="en-US" sz="1200" i="1" dirty="0"/>
              <a:t>Source : Oslo Manual</a:t>
            </a:r>
          </a:p>
        </p:txBody>
      </p:sp>
      <p:grpSp>
        <p:nvGrpSpPr>
          <p:cNvPr id="15" name="Group 4"/>
          <p:cNvGrpSpPr>
            <a:grpSpLocks/>
          </p:cNvGrpSpPr>
          <p:nvPr/>
        </p:nvGrpSpPr>
        <p:grpSpPr bwMode="auto">
          <a:xfrm>
            <a:off x="8156600" y="711185"/>
            <a:ext cx="773112" cy="617537"/>
            <a:chOff x="960" y="1088"/>
            <a:chExt cx="4176" cy="2504"/>
          </a:xfrm>
        </p:grpSpPr>
        <p:sp>
          <p:nvSpPr>
            <p:cNvPr id="16"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dirty="0">
                <a:solidFill>
                  <a:srgbClr val="FF3300"/>
                </a:solidFill>
              </a:endParaRPr>
            </a:p>
          </p:txBody>
        </p:sp>
        <p:sp>
          <p:nvSpPr>
            <p:cNvPr id="17"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18"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19"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20"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21"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23" name="Slide Number Placeholder 22"/>
          <p:cNvSpPr>
            <a:spLocks noGrp="1"/>
          </p:cNvSpPr>
          <p:nvPr>
            <p:ph type="sldNum" sz="quarter" idx="12"/>
          </p:nvPr>
        </p:nvSpPr>
        <p:spPr/>
        <p:txBody>
          <a:bodyPr/>
          <a:lstStyle/>
          <a:p>
            <a:fld id="{0DCB9EF9-F072-4F9E-9A3D-18A23E5BECA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5" name="Rectangle 3"/>
          <p:cNvSpPr>
            <a:spLocks noGrp="1" noChangeArrowheads="1"/>
          </p:cNvSpPr>
          <p:nvPr>
            <p:ph idx="1"/>
          </p:nvPr>
        </p:nvSpPr>
        <p:spPr>
          <a:xfrm>
            <a:off x="457200" y="1739888"/>
            <a:ext cx="8229600" cy="4325112"/>
          </a:xfrm>
        </p:spPr>
        <p:txBody>
          <a:bodyPr>
            <a:normAutofit/>
          </a:bodyPr>
          <a:lstStyle/>
          <a:p>
            <a:pPr marL="0" indent="12700" algn="ctr">
              <a:buFontTx/>
              <a:buChar char="-"/>
            </a:pPr>
            <a:endParaRPr lang="en-US" sz="2000" i="1" dirty="0" smtClean="0">
              <a:latin typeface="Arial" pitchFamily="34" charset="0"/>
              <a:cs typeface="Arial" pitchFamily="34" charset="0"/>
            </a:endParaRPr>
          </a:p>
          <a:p>
            <a:pPr marL="0" indent="12700" algn="ctr">
              <a:buFontTx/>
              <a:buChar char="-"/>
            </a:pPr>
            <a:r>
              <a:rPr lang="en-US" sz="2000" i="1" dirty="0" smtClean="0">
                <a:latin typeface="Arial" pitchFamily="34" charset="0"/>
                <a:cs typeface="Arial" pitchFamily="34" charset="0"/>
              </a:rPr>
              <a:t>The </a:t>
            </a:r>
            <a:r>
              <a:rPr lang="en-US" sz="2000" i="1" dirty="0">
                <a:latin typeface="Arial" pitchFamily="34" charset="0"/>
                <a:cs typeface="Arial" pitchFamily="34" charset="0"/>
              </a:rPr>
              <a:t>below are </a:t>
            </a:r>
            <a:r>
              <a:rPr lang="en-US" sz="2000" i="1" dirty="0">
                <a:solidFill>
                  <a:srgbClr val="FF0000"/>
                </a:solidFill>
                <a:latin typeface="Arial" pitchFamily="34" charset="0"/>
                <a:cs typeface="Arial" pitchFamily="34" charset="0"/>
              </a:rPr>
              <a:t>EXCLUDED</a:t>
            </a:r>
            <a:r>
              <a:rPr lang="en-US" sz="2000" i="1" dirty="0">
                <a:latin typeface="Arial" pitchFamily="34" charset="0"/>
                <a:cs typeface="Arial" pitchFamily="34" charset="0"/>
              </a:rPr>
              <a:t> from the scope –</a:t>
            </a:r>
          </a:p>
          <a:p>
            <a:pPr marL="0" indent="12700" algn="ctr">
              <a:buFontTx/>
              <a:buChar char="-"/>
            </a:pPr>
            <a:endParaRPr lang="en-US" sz="2000" i="1" dirty="0">
              <a:latin typeface="Arial" pitchFamily="34" charset="0"/>
              <a:cs typeface="Arial" pitchFamily="34" charset="0"/>
            </a:endParaRPr>
          </a:p>
          <a:p>
            <a:pPr marL="0" indent="12700" algn="ctr">
              <a:buFontTx/>
              <a:buNone/>
            </a:pPr>
            <a:r>
              <a:rPr lang="en-US" sz="2000" b="1" i="1" dirty="0">
                <a:latin typeface="Arial" pitchFamily="34" charset="0"/>
                <a:cs typeface="Arial" pitchFamily="34" charset="0"/>
              </a:rPr>
              <a:t>Marketing innovations </a:t>
            </a:r>
            <a:r>
              <a:rPr lang="en-US" sz="2000" i="1" dirty="0">
                <a:latin typeface="Arial" pitchFamily="34" charset="0"/>
                <a:cs typeface="Arial" pitchFamily="34" charset="0"/>
              </a:rPr>
              <a:t>that are the implementation of new marketing methods involving significant changes in product design or packaging, product placement, product promotion or pricing.</a:t>
            </a:r>
          </a:p>
          <a:p>
            <a:pPr marL="0" indent="12700" algn="ctr">
              <a:buFontTx/>
              <a:buNone/>
            </a:pPr>
            <a:endParaRPr lang="en-US" sz="2000" i="1" dirty="0">
              <a:latin typeface="Arial" pitchFamily="34" charset="0"/>
              <a:cs typeface="Arial" pitchFamily="34" charset="0"/>
            </a:endParaRPr>
          </a:p>
          <a:p>
            <a:pPr marL="0" indent="12700" algn="ctr">
              <a:buFontTx/>
              <a:buNone/>
            </a:pPr>
            <a:r>
              <a:rPr lang="en-US" sz="2000" b="1" i="1" dirty="0">
                <a:latin typeface="Arial" pitchFamily="34" charset="0"/>
                <a:cs typeface="Arial" pitchFamily="34" charset="0"/>
              </a:rPr>
              <a:t>Organizational innovations </a:t>
            </a:r>
            <a:r>
              <a:rPr lang="en-US" sz="2000" i="1" dirty="0">
                <a:latin typeface="Arial" pitchFamily="34" charset="0"/>
                <a:cs typeface="Arial" pitchFamily="34" charset="0"/>
              </a:rPr>
              <a:t>that are the implementation of new organizational methods in a firm’s business practices, workplace organization or external relations.</a:t>
            </a:r>
          </a:p>
        </p:txBody>
      </p:sp>
      <p:sp>
        <p:nvSpPr>
          <p:cNvPr id="28683" name="Text Box 11"/>
          <p:cNvSpPr txBox="1">
            <a:spLocks noChangeArrowheads="1"/>
          </p:cNvSpPr>
          <p:nvPr/>
        </p:nvSpPr>
        <p:spPr bwMode="auto">
          <a:xfrm>
            <a:off x="376238" y="6473825"/>
            <a:ext cx="3913187" cy="274638"/>
          </a:xfrm>
          <a:prstGeom prst="rect">
            <a:avLst/>
          </a:prstGeom>
          <a:noFill/>
          <a:ln w="9525">
            <a:noFill/>
            <a:miter lim="800000"/>
            <a:headEnd/>
            <a:tailEnd/>
          </a:ln>
          <a:effectLst/>
        </p:spPr>
        <p:txBody>
          <a:bodyPr wrap="none">
            <a:spAutoFit/>
          </a:bodyPr>
          <a:lstStyle/>
          <a:p>
            <a:r>
              <a:rPr lang="en-US" sz="1200" i="1" dirty="0"/>
              <a:t>Source : Oslo Manual, Interviews, AMPartners Analysis</a:t>
            </a:r>
          </a:p>
        </p:txBody>
      </p:sp>
      <p:grpSp>
        <p:nvGrpSpPr>
          <p:cNvPr id="15" name="Group 4"/>
          <p:cNvGrpSpPr>
            <a:grpSpLocks/>
          </p:cNvGrpSpPr>
          <p:nvPr/>
        </p:nvGrpSpPr>
        <p:grpSpPr bwMode="auto">
          <a:xfrm>
            <a:off x="8156600" y="711185"/>
            <a:ext cx="773112" cy="617537"/>
            <a:chOff x="960" y="1088"/>
            <a:chExt cx="4176" cy="2504"/>
          </a:xfrm>
        </p:grpSpPr>
        <p:sp>
          <p:nvSpPr>
            <p:cNvPr id="16"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dirty="0">
                <a:solidFill>
                  <a:srgbClr val="FF3300"/>
                </a:solidFill>
              </a:endParaRPr>
            </a:p>
          </p:txBody>
        </p:sp>
        <p:sp>
          <p:nvSpPr>
            <p:cNvPr id="17"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18"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19"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20"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21"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23" name="Slide Number Placeholder 22"/>
          <p:cNvSpPr>
            <a:spLocks noGrp="1"/>
          </p:cNvSpPr>
          <p:nvPr>
            <p:ph type="sldNum" sz="quarter" idx="12"/>
          </p:nvPr>
        </p:nvSpPr>
        <p:spPr/>
        <p:txBody>
          <a:bodyPr/>
          <a:lstStyle/>
          <a:p>
            <a:fld id="{0DCB9EF9-F072-4F9E-9A3D-18A23E5BECA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047" name="Rectangle 15"/>
          <p:cNvSpPr>
            <a:spLocks noChangeArrowheads="1"/>
          </p:cNvSpPr>
          <p:nvPr/>
        </p:nvSpPr>
        <p:spPr bwMode="auto">
          <a:xfrm>
            <a:off x="3708400" y="3333750"/>
            <a:ext cx="3746500" cy="1117600"/>
          </a:xfrm>
          <a:prstGeom prst="rect">
            <a:avLst/>
          </a:prstGeom>
          <a:solidFill>
            <a:schemeClr val="accent2">
              <a:lumMod val="40000"/>
              <a:lumOff val="60000"/>
            </a:schemeClr>
          </a:solidFill>
          <a:ln w="12700">
            <a:noFill/>
            <a:miter lim="800000"/>
            <a:headEnd/>
            <a:tailEnd/>
          </a:ln>
          <a:effectLst>
            <a:outerShdw dist="71842" dir="2700000" algn="ctr" rotWithShape="0">
              <a:srgbClr val="808080"/>
            </a:outerShdw>
          </a:effectLst>
        </p:spPr>
        <p:txBody>
          <a:bodyPr/>
          <a:lstStyle/>
          <a:p>
            <a:pPr algn="ctr"/>
            <a:endParaRPr lang="en-US" sz="1200" b="1" dirty="0" smtClean="0"/>
          </a:p>
          <a:p>
            <a:pPr algn="ctr"/>
            <a:r>
              <a:rPr lang="en-US" sz="2000" b="1" dirty="0" smtClean="0"/>
              <a:t>In </a:t>
            </a:r>
            <a:r>
              <a:rPr lang="en-US" sz="2000" b="1" dirty="0"/>
              <a:t>the context of this</a:t>
            </a:r>
          </a:p>
          <a:p>
            <a:pPr algn="ctr"/>
            <a:r>
              <a:rPr lang="en-US" sz="2000" b="1" dirty="0"/>
              <a:t>PILOT PROJECT</a:t>
            </a:r>
          </a:p>
        </p:txBody>
      </p:sp>
      <p:sp>
        <p:nvSpPr>
          <p:cNvPr id="44048" name="Rectangle 16"/>
          <p:cNvSpPr>
            <a:spLocks noChangeArrowheads="1"/>
          </p:cNvSpPr>
          <p:nvPr/>
        </p:nvSpPr>
        <p:spPr bwMode="auto">
          <a:xfrm>
            <a:off x="4572000" y="4616450"/>
            <a:ext cx="3746500" cy="1117600"/>
          </a:xfrm>
          <a:prstGeom prst="rect">
            <a:avLst/>
          </a:prstGeom>
          <a:solidFill>
            <a:schemeClr val="accent2">
              <a:lumMod val="40000"/>
              <a:lumOff val="60000"/>
            </a:schemeClr>
          </a:solidFill>
          <a:ln w="12700">
            <a:noFill/>
            <a:miter lim="800000"/>
            <a:headEnd/>
            <a:tailEnd/>
          </a:ln>
          <a:effectLst>
            <a:outerShdw dist="71842" dir="2700000" algn="ctr" rotWithShape="0">
              <a:srgbClr val="808080"/>
            </a:outerShdw>
          </a:effectLst>
        </p:spPr>
        <p:txBody>
          <a:bodyPr/>
          <a:lstStyle/>
          <a:p>
            <a:pPr algn="ctr"/>
            <a:endParaRPr lang="en-US" sz="1200" b="1" dirty="0" smtClean="0"/>
          </a:p>
          <a:p>
            <a:pPr algn="ctr"/>
            <a:r>
              <a:rPr lang="en-US" sz="2000" b="1" dirty="0" smtClean="0"/>
              <a:t>In </a:t>
            </a:r>
            <a:r>
              <a:rPr lang="en-US" sz="2000" b="1" dirty="0"/>
              <a:t>the context of the NATIONAL survey</a:t>
            </a:r>
          </a:p>
        </p:txBody>
      </p:sp>
      <p:sp>
        <p:nvSpPr>
          <p:cNvPr id="44049" name="Freeform 17"/>
          <p:cNvSpPr>
            <a:spLocks/>
          </p:cNvSpPr>
          <p:nvPr/>
        </p:nvSpPr>
        <p:spPr bwMode="auto">
          <a:xfrm>
            <a:off x="1536700" y="3321050"/>
            <a:ext cx="3124200" cy="2374900"/>
          </a:xfrm>
          <a:custGeom>
            <a:avLst/>
            <a:gdLst/>
            <a:ahLst/>
            <a:cxnLst>
              <a:cxn ang="0">
                <a:pos x="0" y="0"/>
              </a:cxn>
              <a:cxn ang="0">
                <a:pos x="392" y="0"/>
              </a:cxn>
              <a:cxn ang="0">
                <a:pos x="392" y="976"/>
              </a:cxn>
              <a:cxn ang="0">
                <a:pos x="1680" y="976"/>
              </a:cxn>
              <a:cxn ang="0">
                <a:pos x="1680" y="808"/>
              </a:cxn>
              <a:cxn ang="0">
                <a:pos x="1968" y="1152"/>
              </a:cxn>
              <a:cxn ang="0">
                <a:pos x="1680" y="1496"/>
              </a:cxn>
              <a:cxn ang="0">
                <a:pos x="1680" y="1320"/>
              </a:cxn>
              <a:cxn ang="0">
                <a:pos x="0" y="1320"/>
              </a:cxn>
              <a:cxn ang="0">
                <a:pos x="0" y="0"/>
              </a:cxn>
            </a:cxnLst>
            <a:rect l="0" t="0" r="r" b="b"/>
            <a:pathLst>
              <a:path w="1968" h="1496">
                <a:moveTo>
                  <a:pt x="0" y="0"/>
                </a:moveTo>
                <a:lnTo>
                  <a:pt x="392" y="0"/>
                </a:lnTo>
                <a:lnTo>
                  <a:pt x="392" y="976"/>
                </a:lnTo>
                <a:lnTo>
                  <a:pt x="1680" y="976"/>
                </a:lnTo>
                <a:lnTo>
                  <a:pt x="1680" y="808"/>
                </a:lnTo>
                <a:lnTo>
                  <a:pt x="1968" y="1152"/>
                </a:lnTo>
                <a:lnTo>
                  <a:pt x="1680" y="1496"/>
                </a:lnTo>
                <a:lnTo>
                  <a:pt x="1680" y="1320"/>
                </a:lnTo>
                <a:lnTo>
                  <a:pt x="0" y="1320"/>
                </a:lnTo>
                <a:lnTo>
                  <a:pt x="0" y="0"/>
                </a:lnTo>
                <a:close/>
              </a:path>
            </a:pathLst>
          </a:custGeom>
          <a:solidFill>
            <a:srgbClr val="FFFFFF"/>
          </a:solidFill>
          <a:ln w="9525">
            <a:noFill/>
            <a:round/>
            <a:headEnd/>
            <a:tailEnd/>
          </a:ln>
        </p:spPr>
        <p:txBody>
          <a:bodyPr/>
          <a:lstStyle/>
          <a:p>
            <a:endParaRPr lang="en-US"/>
          </a:p>
        </p:txBody>
      </p:sp>
      <p:sp>
        <p:nvSpPr>
          <p:cNvPr id="44050" name="Freeform 18"/>
          <p:cNvSpPr>
            <a:spLocks/>
          </p:cNvSpPr>
          <p:nvPr/>
        </p:nvSpPr>
        <p:spPr bwMode="auto">
          <a:xfrm>
            <a:off x="1524000" y="3308350"/>
            <a:ext cx="3124200" cy="2374900"/>
          </a:xfrm>
          <a:custGeom>
            <a:avLst/>
            <a:gdLst/>
            <a:ahLst/>
            <a:cxnLst>
              <a:cxn ang="0">
                <a:pos x="0" y="0"/>
              </a:cxn>
              <a:cxn ang="0">
                <a:pos x="392" y="0"/>
              </a:cxn>
              <a:cxn ang="0">
                <a:pos x="392" y="976"/>
              </a:cxn>
              <a:cxn ang="0">
                <a:pos x="1680" y="976"/>
              </a:cxn>
              <a:cxn ang="0">
                <a:pos x="1680" y="808"/>
              </a:cxn>
              <a:cxn ang="0">
                <a:pos x="1968" y="1152"/>
              </a:cxn>
              <a:cxn ang="0">
                <a:pos x="1680" y="1496"/>
              </a:cxn>
              <a:cxn ang="0">
                <a:pos x="1680" y="1320"/>
              </a:cxn>
              <a:cxn ang="0">
                <a:pos x="0" y="1320"/>
              </a:cxn>
              <a:cxn ang="0">
                <a:pos x="0" y="0"/>
              </a:cxn>
            </a:cxnLst>
            <a:rect l="0" t="0" r="r" b="b"/>
            <a:pathLst>
              <a:path w="1968" h="1496">
                <a:moveTo>
                  <a:pt x="0" y="0"/>
                </a:moveTo>
                <a:lnTo>
                  <a:pt x="392" y="0"/>
                </a:lnTo>
                <a:lnTo>
                  <a:pt x="392" y="976"/>
                </a:lnTo>
                <a:lnTo>
                  <a:pt x="1680" y="976"/>
                </a:lnTo>
                <a:lnTo>
                  <a:pt x="1680" y="808"/>
                </a:lnTo>
                <a:lnTo>
                  <a:pt x="1968" y="1152"/>
                </a:lnTo>
                <a:lnTo>
                  <a:pt x="1680" y="1496"/>
                </a:lnTo>
                <a:lnTo>
                  <a:pt x="1680" y="1320"/>
                </a:lnTo>
                <a:lnTo>
                  <a:pt x="0" y="1320"/>
                </a:lnTo>
                <a:lnTo>
                  <a:pt x="0" y="0"/>
                </a:lnTo>
                <a:close/>
              </a:path>
            </a:pathLst>
          </a:custGeom>
          <a:noFill/>
          <a:ln w="25400">
            <a:solidFill>
              <a:srgbClr val="000000"/>
            </a:solidFill>
            <a:prstDash val="solid"/>
            <a:round/>
            <a:headEnd/>
            <a:tailEnd/>
          </a:ln>
        </p:spPr>
        <p:txBody>
          <a:bodyPr/>
          <a:lstStyle/>
          <a:p>
            <a:endParaRPr lang="en-US"/>
          </a:p>
        </p:txBody>
      </p:sp>
      <p:sp>
        <p:nvSpPr>
          <p:cNvPr id="44051" name="Freeform 19"/>
          <p:cNvSpPr>
            <a:spLocks/>
          </p:cNvSpPr>
          <p:nvPr/>
        </p:nvSpPr>
        <p:spPr bwMode="auto">
          <a:xfrm>
            <a:off x="635000" y="3321050"/>
            <a:ext cx="3124200" cy="1092200"/>
          </a:xfrm>
          <a:custGeom>
            <a:avLst/>
            <a:gdLst/>
            <a:ahLst/>
            <a:cxnLst>
              <a:cxn ang="0">
                <a:pos x="0" y="0"/>
              </a:cxn>
              <a:cxn ang="0">
                <a:pos x="392" y="0"/>
              </a:cxn>
              <a:cxn ang="0">
                <a:pos x="392" y="168"/>
              </a:cxn>
              <a:cxn ang="0">
                <a:pos x="1680" y="168"/>
              </a:cxn>
              <a:cxn ang="0">
                <a:pos x="1680" y="0"/>
              </a:cxn>
              <a:cxn ang="0">
                <a:pos x="1968" y="344"/>
              </a:cxn>
              <a:cxn ang="0">
                <a:pos x="1680" y="688"/>
              </a:cxn>
              <a:cxn ang="0">
                <a:pos x="1680" y="512"/>
              </a:cxn>
              <a:cxn ang="0">
                <a:pos x="0" y="512"/>
              </a:cxn>
              <a:cxn ang="0">
                <a:pos x="0" y="0"/>
              </a:cxn>
            </a:cxnLst>
            <a:rect l="0" t="0" r="r" b="b"/>
            <a:pathLst>
              <a:path w="1968" h="688">
                <a:moveTo>
                  <a:pt x="0" y="0"/>
                </a:moveTo>
                <a:lnTo>
                  <a:pt x="392" y="0"/>
                </a:lnTo>
                <a:lnTo>
                  <a:pt x="392" y="168"/>
                </a:lnTo>
                <a:lnTo>
                  <a:pt x="1680" y="168"/>
                </a:lnTo>
                <a:lnTo>
                  <a:pt x="1680" y="0"/>
                </a:lnTo>
                <a:lnTo>
                  <a:pt x="1968" y="344"/>
                </a:lnTo>
                <a:lnTo>
                  <a:pt x="1680" y="688"/>
                </a:lnTo>
                <a:lnTo>
                  <a:pt x="1680" y="512"/>
                </a:lnTo>
                <a:lnTo>
                  <a:pt x="0" y="512"/>
                </a:lnTo>
                <a:lnTo>
                  <a:pt x="0" y="0"/>
                </a:lnTo>
                <a:close/>
              </a:path>
            </a:pathLst>
          </a:custGeom>
          <a:solidFill>
            <a:srgbClr val="FFFFFF"/>
          </a:solidFill>
          <a:ln w="9525">
            <a:noFill/>
            <a:round/>
            <a:headEnd/>
            <a:tailEnd/>
          </a:ln>
        </p:spPr>
        <p:txBody>
          <a:bodyPr/>
          <a:lstStyle/>
          <a:p>
            <a:endParaRPr lang="en-US"/>
          </a:p>
        </p:txBody>
      </p:sp>
      <p:sp>
        <p:nvSpPr>
          <p:cNvPr id="44052" name="Freeform 20"/>
          <p:cNvSpPr>
            <a:spLocks/>
          </p:cNvSpPr>
          <p:nvPr/>
        </p:nvSpPr>
        <p:spPr bwMode="auto">
          <a:xfrm>
            <a:off x="622300" y="3308350"/>
            <a:ext cx="3124200" cy="1092200"/>
          </a:xfrm>
          <a:custGeom>
            <a:avLst/>
            <a:gdLst/>
            <a:ahLst/>
            <a:cxnLst>
              <a:cxn ang="0">
                <a:pos x="0" y="0"/>
              </a:cxn>
              <a:cxn ang="0">
                <a:pos x="392" y="0"/>
              </a:cxn>
              <a:cxn ang="0">
                <a:pos x="392" y="168"/>
              </a:cxn>
              <a:cxn ang="0">
                <a:pos x="1680" y="168"/>
              </a:cxn>
              <a:cxn ang="0">
                <a:pos x="1680" y="0"/>
              </a:cxn>
              <a:cxn ang="0">
                <a:pos x="1968" y="344"/>
              </a:cxn>
              <a:cxn ang="0">
                <a:pos x="1680" y="688"/>
              </a:cxn>
              <a:cxn ang="0">
                <a:pos x="1680" y="512"/>
              </a:cxn>
              <a:cxn ang="0">
                <a:pos x="0" y="512"/>
              </a:cxn>
              <a:cxn ang="0">
                <a:pos x="0" y="0"/>
              </a:cxn>
            </a:cxnLst>
            <a:rect l="0" t="0" r="r" b="b"/>
            <a:pathLst>
              <a:path w="1968" h="688">
                <a:moveTo>
                  <a:pt x="0" y="0"/>
                </a:moveTo>
                <a:lnTo>
                  <a:pt x="392" y="0"/>
                </a:lnTo>
                <a:lnTo>
                  <a:pt x="392" y="168"/>
                </a:lnTo>
                <a:lnTo>
                  <a:pt x="1680" y="168"/>
                </a:lnTo>
                <a:lnTo>
                  <a:pt x="1680" y="0"/>
                </a:lnTo>
                <a:lnTo>
                  <a:pt x="1968" y="344"/>
                </a:lnTo>
                <a:lnTo>
                  <a:pt x="1680" y="688"/>
                </a:lnTo>
                <a:lnTo>
                  <a:pt x="1680" y="512"/>
                </a:lnTo>
                <a:lnTo>
                  <a:pt x="0" y="512"/>
                </a:lnTo>
                <a:lnTo>
                  <a:pt x="0" y="0"/>
                </a:lnTo>
                <a:close/>
              </a:path>
            </a:pathLst>
          </a:custGeom>
          <a:noFill/>
          <a:ln w="25400">
            <a:solidFill>
              <a:srgbClr val="000000"/>
            </a:solidFill>
            <a:prstDash val="solid"/>
            <a:round/>
            <a:headEnd/>
            <a:tailEnd/>
          </a:ln>
        </p:spPr>
        <p:txBody>
          <a:bodyPr/>
          <a:lstStyle/>
          <a:p>
            <a:endParaRPr lang="en-US"/>
          </a:p>
        </p:txBody>
      </p:sp>
      <p:sp>
        <p:nvSpPr>
          <p:cNvPr id="44053" name="Rectangle 21"/>
          <p:cNvSpPr>
            <a:spLocks noChangeArrowheads="1"/>
          </p:cNvSpPr>
          <p:nvPr/>
        </p:nvSpPr>
        <p:spPr bwMode="auto">
          <a:xfrm>
            <a:off x="1682750" y="3141663"/>
            <a:ext cx="255588" cy="365125"/>
          </a:xfrm>
          <a:prstGeom prst="rect">
            <a:avLst/>
          </a:prstGeom>
          <a:solidFill>
            <a:schemeClr val="tx1">
              <a:lumMod val="75000"/>
              <a:lumOff val="25000"/>
            </a:schemeClr>
          </a:solidFill>
          <a:ln w="9525">
            <a:noFill/>
            <a:miter lim="800000"/>
            <a:headEnd/>
            <a:tailEnd/>
          </a:ln>
        </p:spPr>
        <p:txBody>
          <a:bodyPr lIns="0" tIns="0" rIns="0" bIns="0">
            <a:spAutoFit/>
          </a:bodyPr>
          <a:lstStyle/>
          <a:p>
            <a:pPr algn="ctr" eaLnBrk="0" hangingPunct="0"/>
            <a:r>
              <a:rPr lang="en-GB" altLang="en-GB" sz="2400" b="1" dirty="0">
                <a:solidFill>
                  <a:srgbClr val="FFFFFF"/>
                </a:solidFill>
                <a:latin typeface="Helvetica" pitchFamily="34" charset="0"/>
              </a:rPr>
              <a:t>2</a:t>
            </a:r>
            <a:endParaRPr lang="en-GB" altLang="en-GB" sz="2400" dirty="0"/>
          </a:p>
        </p:txBody>
      </p:sp>
      <p:sp>
        <p:nvSpPr>
          <p:cNvPr id="44055" name="Rectangle 23"/>
          <p:cNvSpPr>
            <a:spLocks noChangeArrowheads="1"/>
          </p:cNvSpPr>
          <p:nvPr/>
        </p:nvSpPr>
        <p:spPr bwMode="auto">
          <a:xfrm>
            <a:off x="793750" y="3141663"/>
            <a:ext cx="255588" cy="365125"/>
          </a:xfrm>
          <a:prstGeom prst="rect">
            <a:avLst/>
          </a:prstGeom>
          <a:solidFill>
            <a:schemeClr val="tx1">
              <a:lumMod val="75000"/>
              <a:lumOff val="25000"/>
            </a:schemeClr>
          </a:solidFill>
          <a:ln w="9525">
            <a:noFill/>
            <a:miter lim="800000"/>
            <a:headEnd/>
            <a:tailEnd/>
          </a:ln>
        </p:spPr>
        <p:txBody>
          <a:bodyPr lIns="0" tIns="0" rIns="0" bIns="0">
            <a:spAutoFit/>
          </a:bodyPr>
          <a:lstStyle/>
          <a:p>
            <a:pPr algn="ctr" eaLnBrk="0" hangingPunct="0"/>
            <a:r>
              <a:rPr lang="en-GB" altLang="en-GB" sz="2400" b="1" dirty="0">
                <a:solidFill>
                  <a:srgbClr val="FFFFFF"/>
                </a:solidFill>
                <a:latin typeface="Helvetica" pitchFamily="34" charset="0"/>
              </a:rPr>
              <a:t>1</a:t>
            </a:r>
            <a:endParaRPr lang="en-GB" altLang="en-GB" sz="2400" dirty="0"/>
          </a:p>
        </p:txBody>
      </p:sp>
      <p:sp>
        <p:nvSpPr>
          <p:cNvPr id="44056" name="Text Box 24"/>
          <p:cNvSpPr txBox="1">
            <a:spLocks noChangeArrowheads="1"/>
          </p:cNvSpPr>
          <p:nvPr/>
        </p:nvSpPr>
        <p:spPr bwMode="auto">
          <a:xfrm>
            <a:off x="1311275" y="1665288"/>
            <a:ext cx="6429375" cy="1015663"/>
          </a:xfrm>
          <a:prstGeom prst="rect">
            <a:avLst/>
          </a:prstGeom>
          <a:noFill/>
          <a:ln w="9525">
            <a:noFill/>
            <a:miter lim="800000"/>
            <a:headEnd/>
            <a:tailEnd/>
          </a:ln>
          <a:effectLst/>
        </p:spPr>
        <p:txBody>
          <a:bodyPr>
            <a:spAutoFit/>
          </a:bodyPr>
          <a:lstStyle/>
          <a:p>
            <a:pPr algn="ctr"/>
            <a:r>
              <a:rPr lang="en-US" sz="2000" b="1" dirty="0"/>
              <a:t>Given the lack of adequate statistics and classification data, we shall have two different approaches according to the context of the survey</a:t>
            </a:r>
          </a:p>
        </p:txBody>
      </p:sp>
      <p:grpSp>
        <p:nvGrpSpPr>
          <p:cNvPr id="28" name="Group 4"/>
          <p:cNvGrpSpPr>
            <a:grpSpLocks/>
          </p:cNvGrpSpPr>
          <p:nvPr/>
        </p:nvGrpSpPr>
        <p:grpSpPr bwMode="auto">
          <a:xfrm>
            <a:off x="8156600" y="711185"/>
            <a:ext cx="773112" cy="617537"/>
            <a:chOff x="960" y="1088"/>
            <a:chExt cx="4176" cy="2504"/>
          </a:xfrm>
        </p:grpSpPr>
        <p:sp>
          <p:nvSpPr>
            <p:cNvPr id="29"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30"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31"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32"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33"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34"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36" name="Slide Number Placeholder 35"/>
          <p:cNvSpPr>
            <a:spLocks noGrp="1"/>
          </p:cNvSpPr>
          <p:nvPr>
            <p:ph type="sldNum" sz="quarter" idx="12"/>
          </p:nvPr>
        </p:nvSpPr>
        <p:spPr/>
        <p:txBody>
          <a:bodyPr/>
          <a:lstStyle/>
          <a:p>
            <a:fld id="{0DCB9EF9-F072-4F9E-9A3D-18A23E5BECA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44" name="Freeform 12"/>
          <p:cNvSpPr>
            <a:spLocks/>
          </p:cNvSpPr>
          <p:nvPr/>
        </p:nvSpPr>
        <p:spPr bwMode="auto">
          <a:xfrm>
            <a:off x="471488" y="3341688"/>
            <a:ext cx="3949700" cy="3111500"/>
          </a:xfrm>
          <a:custGeom>
            <a:avLst/>
            <a:gdLst/>
            <a:ahLst/>
            <a:cxnLst>
              <a:cxn ang="0">
                <a:pos x="2488" y="2008"/>
              </a:cxn>
              <a:cxn ang="0">
                <a:pos x="2488" y="0"/>
              </a:cxn>
              <a:cxn ang="0">
                <a:pos x="1240" y="104"/>
              </a:cxn>
              <a:cxn ang="0">
                <a:pos x="0" y="0"/>
              </a:cxn>
              <a:cxn ang="0">
                <a:pos x="0" y="2008"/>
              </a:cxn>
              <a:cxn ang="0">
                <a:pos x="2488" y="2008"/>
              </a:cxn>
            </a:cxnLst>
            <a:rect l="0" t="0" r="r" b="b"/>
            <a:pathLst>
              <a:path w="2488" h="2008">
                <a:moveTo>
                  <a:pt x="2488" y="2008"/>
                </a:moveTo>
                <a:lnTo>
                  <a:pt x="2488" y="0"/>
                </a:lnTo>
                <a:lnTo>
                  <a:pt x="1240" y="104"/>
                </a:lnTo>
                <a:lnTo>
                  <a:pt x="0" y="0"/>
                </a:lnTo>
                <a:lnTo>
                  <a:pt x="0" y="2008"/>
                </a:lnTo>
                <a:lnTo>
                  <a:pt x="2488" y="2008"/>
                </a:lnTo>
                <a:close/>
              </a:path>
            </a:pathLst>
          </a:custGeom>
          <a:noFill/>
          <a:ln w="12700">
            <a:solidFill>
              <a:srgbClr val="000000"/>
            </a:solidFill>
            <a:prstDash val="solid"/>
            <a:round/>
            <a:headEnd/>
            <a:tailEnd/>
          </a:ln>
        </p:spPr>
        <p:txBody>
          <a:bodyPr/>
          <a:lstStyle/>
          <a:p>
            <a:endParaRPr lang="en-US"/>
          </a:p>
        </p:txBody>
      </p:sp>
      <p:sp>
        <p:nvSpPr>
          <p:cNvPr id="18445" name="AutoShape 13"/>
          <p:cNvSpPr>
            <a:spLocks noChangeArrowheads="1"/>
          </p:cNvSpPr>
          <p:nvPr/>
        </p:nvSpPr>
        <p:spPr bwMode="auto">
          <a:xfrm rot="5400000">
            <a:off x="2114670" y="1116131"/>
            <a:ext cx="666512" cy="3959225"/>
          </a:xfrm>
          <a:prstGeom prst="homePlate">
            <a:avLst>
              <a:gd name="adj" fmla="val 34255"/>
            </a:avLst>
          </a:prstGeom>
          <a:solidFill>
            <a:srgbClr val="DDDDDD"/>
          </a:solidFill>
          <a:ln w="6350">
            <a:noFill/>
            <a:miter lim="800000"/>
            <a:headEnd/>
            <a:tailEnd/>
          </a:ln>
          <a:effectLst>
            <a:outerShdw dist="53882" dir="2700000" algn="ctr" rotWithShape="0">
              <a:schemeClr val="bg2"/>
            </a:outerShdw>
          </a:effectLst>
        </p:spPr>
        <p:txBody>
          <a:bodyPr rot="10800000" vert="eaVert" lIns="0" tIns="0" rIns="0" bIns="0" anchor="ctr">
            <a:spAutoFit/>
          </a:bodyPr>
          <a:lstStyle/>
          <a:p>
            <a:pPr algn="ctr"/>
            <a:r>
              <a:rPr lang="en-US" b="1" dirty="0" smtClean="0"/>
              <a:t>By </a:t>
            </a:r>
            <a:r>
              <a:rPr lang="en-US" b="1" dirty="0"/>
              <a:t>Size</a:t>
            </a:r>
          </a:p>
          <a:p>
            <a:pPr algn="ctr"/>
            <a:endParaRPr lang="en-US" dirty="0"/>
          </a:p>
        </p:txBody>
      </p:sp>
      <p:sp>
        <p:nvSpPr>
          <p:cNvPr id="18446" name="Freeform 14"/>
          <p:cNvSpPr>
            <a:spLocks/>
          </p:cNvSpPr>
          <p:nvPr/>
        </p:nvSpPr>
        <p:spPr bwMode="auto">
          <a:xfrm>
            <a:off x="4824413" y="3341688"/>
            <a:ext cx="3949700" cy="3111500"/>
          </a:xfrm>
          <a:custGeom>
            <a:avLst/>
            <a:gdLst/>
            <a:ahLst/>
            <a:cxnLst>
              <a:cxn ang="0">
                <a:pos x="2488" y="2008"/>
              </a:cxn>
              <a:cxn ang="0">
                <a:pos x="2488" y="0"/>
              </a:cxn>
              <a:cxn ang="0">
                <a:pos x="1240" y="104"/>
              </a:cxn>
              <a:cxn ang="0">
                <a:pos x="0" y="0"/>
              </a:cxn>
              <a:cxn ang="0">
                <a:pos x="0" y="2008"/>
              </a:cxn>
              <a:cxn ang="0">
                <a:pos x="2488" y="2008"/>
              </a:cxn>
            </a:cxnLst>
            <a:rect l="0" t="0" r="r" b="b"/>
            <a:pathLst>
              <a:path w="2488" h="2008">
                <a:moveTo>
                  <a:pt x="2488" y="2008"/>
                </a:moveTo>
                <a:lnTo>
                  <a:pt x="2488" y="0"/>
                </a:lnTo>
                <a:lnTo>
                  <a:pt x="1240" y="104"/>
                </a:lnTo>
                <a:lnTo>
                  <a:pt x="0" y="0"/>
                </a:lnTo>
                <a:lnTo>
                  <a:pt x="0" y="2008"/>
                </a:lnTo>
                <a:lnTo>
                  <a:pt x="2488" y="2008"/>
                </a:lnTo>
                <a:close/>
              </a:path>
            </a:pathLst>
          </a:custGeom>
          <a:noFill/>
          <a:ln w="12700">
            <a:solidFill>
              <a:srgbClr val="000000"/>
            </a:solidFill>
            <a:prstDash val="solid"/>
            <a:round/>
            <a:headEnd/>
            <a:tailEnd/>
          </a:ln>
        </p:spPr>
        <p:txBody>
          <a:bodyPr/>
          <a:lstStyle/>
          <a:p>
            <a:endParaRPr lang="en-US"/>
          </a:p>
        </p:txBody>
      </p:sp>
      <p:sp>
        <p:nvSpPr>
          <p:cNvPr id="18447" name="AutoShape 15"/>
          <p:cNvSpPr>
            <a:spLocks noChangeArrowheads="1"/>
          </p:cNvSpPr>
          <p:nvPr/>
        </p:nvSpPr>
        <p:spPr bwMode="auto">
          <a:xfrm rot="5400000">
            <a:off x="6467595" y="1116131"/>
            <a:ext cx="666512" cy="3959225"/>
          </a:xfrm>
          <a:prstGeom prst="homePlate">
            <a:avLst>
              <a:gd name="adj" fmla="val 34255"/>
            </a:avLst>
          </a:prstGeom>
          <a:solidFill>
            <a:srgbClr val="DDDDDD"/>
          </a:solidFill>
          <a:ln w="6350">
            <a:noFill/>
            <a:miter lim="800000"/>
            <a:headEnd/>
            <a:tailEnd/>
          </a:ln>
          <a:effectLst>
            <a:outerShdw dist="53882" dir="2700000" algn="ctr" rotWithShape="0">
              <a:schemeClr val="bg2"/>
            </a:outerShdw>
          </a:effectLst>
        </p:spPr>
        <p:txBody>
          <a:bodyPr rot="10800000" vert="eaVert" lIns="0" tIns="0" rIns="0" bIns="0" anchor="ctr">
            <a:spAutoFit/>
          </a:bodyPr>
          <a:lstStyle/>
          <a:p>
            <a:pPr algn="ctr"/>
            <a:r>
              <a:rPr lang="en-US" b="1" dirty="0"/>
              <a:t>By Activity</a:t>
            </a:r>
          </a:p>
          <a:p>
            <a:pPr algn="ctr"/>
            <a:endParaRPr lang="en-US" dirty="0"/>
          </a:p>
        </p:txBody>
      </p:sp>
      <p:sp>
        <p:nvSpPr>
          <p:cNvPr id="18448" name="Text Box 16"/>
          <p:cNvSpPr txBox="1">
            <a:spLocks noChangeArrowheads="1"/>
          </p:cNvSpPr>
          <p:nvPr/>
        </p:nvSpPr>
        <p:spPr bwMode="auto">
          <a:xfrm>
            <a:off x="1835150" y="2162175"/>
            <a:ext cx="5429250" cy="366713"/>
          </a:xfrm>
          <a:prstGeom prst="rect">
            <a:avLst/>
          </a:prstGeom>
          <a:noFill/>
          <a:ln w="9525">
            <a:noFill/>
            <a:miter lim="800000"/>
            <a:headEnd/>
            <a:tailEnd/>
          </a:ln>
          <a:effectLst/>
        </p:spPr>
        <p:txBody>
          <a:bodyPr wrap="none">
            <a:spAutoFit/>
          </a:bodyPr>
          <a:lstStyle/>
          <a:p>
            <a:r>
              <a:rPr lang="en-US" dirty="0"/>
              <a:t>- Two main criteria of classification for Enterprises - </a:t>
            </a:r>
          </a:p>
        </p:txBody>
      </p:sp>
      <p:sp>
        <p:nvSpPr>
          <p:cNvPr id="18450" name="Text Box 18"/>
          <p:cNvSpPr txBox="1">
            <a:spLocks noChangeArrowheads="1"/>
          </p:cNvSpPr>
          <p:nvPr/>
        </p:nvSpPr>
        <p:spPr bwMode="auto">
          <a:xfrm>
            <a:off x="5200650" y="3629025"/>
            <a:ext cx="3259138" cy="2862322"/>
          </a:xfrm>
          <a:prstGeom prst="rect">
            <a:avLst/>
          </a:prstGeom>
          <a:noFill/>
          <a:ln w="9525">
            <a:noFill/>
            <a:miter lim="800000"/>
            <a:headEnd/>
            <a:tailEnd/>
          </a:ln>
          <a:effectLst/>
        </p:spPr>
        <p:txBody>
          <a:bodyPr>
            <a:spAutoFit/>
          </a:bodyPr>
          <a:lstStyle/>
          <a:p>
            <a:pPr>
              <a:buFontTx/>
              <a:buChar char="•"/>
            </a:pPr>
            <a:r>
              <a:rPr lang="en-US" dirty="0"/>
              <a:t>The International Standard Industrial Classification (</a:t>
            </a:r>
            <a:r>
              <a:rPr lang="en-US" b="1" dirty="0"/>
              <a:t>ISIC</a:t>
            </a:r>
            <a:r>
              <a:rPr lang="en-US" dirty="0" smtClean="0"/>
              <a:t>)*</a:t>
            </a:r>
            <a:endParaRPr lang="en-US" dirty="0"/>
          </a:p>
          <a:p>
            <a:pPr>
              <a:buFontTx/>
              <a:buChar char="•"/>
            </a:pPr>
            <a:endParaRPr lang="en-US" dirty="0"/>
          </a:p>
          <a:p>
            <a:pPr>
              <a:buFontTx/>
              <a:buChar char="•"/>
            </a:pPr>
            <a:r>
              <a:rPr lang="en-US" dirty="0"/>
              <a:t>The statistical classification of economic activities in the European Community (</a:t>
            </a:r>
            <a:r>
              <a:rPr lang="en-US" b="1" dirty="0"/>
              <a:t>NACE</a:t>
            </a:r>
            <a:r>
              <a:rPr lang="en-US" dirty="0"/>
              <a:t>)</a:t>
            </a:r>
          </a:p>
          <a:p>
            <a:pPr>
              <a:buFontTx/>
              <a:buChar char="•"/>
            </a:pPr>
            <a:endParaRPr lang="en-US" dirty="0"/>
          </a:p>
          <a:p>
            <a:pPr>
              <a:buFontTx/>
              <a:buChar char="•"/>
            </a:pPr>
            <a:r>
              <a:rPr lang="en-US" dirty="0"/>
              <a:t>Use of correspondence tables when necessary</a:t>
            </a:r>
          </a:p>
        </p:txBody>
      </p:sp>
      <p:sp>
        <p:nvSpPr>
          <p:cNvPr id="18451" name="Rectangle 19"/>
          <p:cNvSpPr>
            <a:spLocks noChangeArrowheads="1"/>
          </p:cNvSpPr>
          <p:nvPr/>
        </p:nvSpPr>
        <p:spPr bwMode="auto">
          <a:xfrm>
            <a:off x="3851275" y="1492236"/>
            <a:ext cx="1439863" cy="576262"/>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sz="1400" b="1" dirty="0"/>
              <a:t>PILOT PROJECT</a:t>
            </a:r>
          </a:p>
        </p:txBody>
      </p:sp>
      <p:sp>
        <p:nvSpPr>
          <p:cNvPr id="18452" name="Rectangle 20"/>
          <p:cNvSpPr>
            <a:spLocks noChangeArrowheads="1"/>
          </p:cNvSpPr>
          <p:nvPr/>
        </p:nvSpPr>
        <p:spPr bwMode="auto">
          <a:xfrm>
            <a:off x="3779838" y="1438275"/>
            <a:ext cx="255587" cy="184666"/>
          </a:xfrm>
          <a:prstGeom prst="rect">
            <a:avLst/>
          </a:prstGeom>
          <a:solidFill>
            <a:schemeClr val="tx1">
              <a:lumMod val="75000"/>
              <a:lumOff val="25000"/>
            </a:schemeClr>
          </a:solidFill>
          <a:ln w="9525">
            <a:noFill/>
            <a:miter lim="800000"/>
            <a:headEnd/>
            <a:tailEnd/>
          </a:ln>
        </p:spPr>
        <p:txBody>
          <a:bodyPr lIns="0" tIns="0" rIns="0" bIns="0">
            <a:spAutoFit/>
          </a:bodyPr>
          <a:lstStyle/>
          <a:p>
            <a:pPr algn="ctr" eaLnBrk="0" hangingPunct="0"/>
            <a:r>
              <a:rPr lang="en-GB" altLang="en-GB" sz="1200" b="1" dirty="0">
                <a:solidFill>
                  <a:schemeClr val="bg1"/>
                </a:solidFill>
                <a:latin typeface="Helvetica" pitchFamily="34" charset="0"/>
              </a:rPr>
              <a:t>1</a:t>
            </a:r>
            <a:endParaRPr lang="en-GB" altLang="en-GB" sz="1200" dirty="0">
              <a:solidFill>
                <a:schemeClr val="bg1"/>
              </a:solidFill>
            </a:endParaRPr>
          </a:p>
        </p:txBody>
      </p:sp>
      <p:sp>
        <p:nvSpPr>
          <p:cNvPr id="18453" name="Text Box 21"/>
          <p:cNvSpPr txBox="1">
            <a:spLocks noChangeArrowheads="1"/>
          </p:cNvSpPr>
          <p:nvPr/>
        </p:nvSpPr>
        <p:spPr bwMode="auto">
          <a:xfrm>
            <a:off x="519113" y="3644900"/>
            <a:ext cx="3778250" cy="2563813"/>
          </a:xfrm>
          <a:prstGeom prst="rect">
            <a:avLst/>
          </a:prstGeom>
          <a:noFill/>
          <a:ln w="9525">
            <a:noFill/>
            <a:miter lim="800000"/>
            <a:headEnd/>
            <a:tailEnd/>
          </a:ln>
          <a:effectLst/>
        </p:spPr>
        <p:txBody>
          <a:bodyPr wrap="none">
            <a:spAutoFit/>
          </a:bodyPr>
          <a:lstStyle/>
          <a:p>
            <a:pPr algn="ctr"/>
            <a:r>
              <a:rPr lang="en-US"/>
              <a:t>Size will be measured on the </a:t>
            </a:r>
          </a:p>
          <a:p>
            <a:pPr algn="ctr"/>
            <a:r>
              <a:rPr lang="en-US"/>
              <a:t>basis of the </a:t>
            </a:r>
            <a:r>
              <a:rPr lang="en-US" b="1"/>
              <a:t>number of employees</a:t>
            </a:r>
          </a:p>
          <a:p>
            <a:pPr algn="ctr"/>
            <a:r>
              <a:rPr lang="en-US"/>
              <a:t>1-9</a:t>
            </a:r>
          </a:p>
          <a:p>
            <a:pPr algn="ctr"/>
            <a:r>
              <a:rPr lang="en-US"/>
              <a:t>10-49</a:t>
            </a:r>
          </a:p>
          <a:p>
            <a:pPr algn="ctr"/>
            <a:r>
              <a:rPr lang="en-US"/>
              <a:t>50-99</a:t>
            </a:r>
          </a:p>
          <a:p>
            <a:pPr algn="ctr"/>
            <a:r>
              <a:rPr lang="en-US"/>
              <a:t>100-249</a:t>
            </a:r>
          </a:p>
          <a:p>
            <a:pPr algn="ctr"/>
            <a:r>
              <a:rPr lang="en-US"/>
              <a:t>250-499</a:t>
            </a:r>
          </a:p>
          <a:p>
            <a:pPr algn="ctr"/>
            <a:r>
              <a:rPr lang="en-US"/>
              <a:t>500-999</a:t>
            </a:r>
          </a:p>
          <a:p>
            <a:pPr algn="ctr"/>
            <a:r>
              <a:rPr lang="en-US"/>
              <a:t>1 000-4 999</a:t>
            </a:r>
          </a:p>
        </p:txBody>
      </p:sp>
      <p:grpSp>
        <p:nvGrpSpPr>
          <p:cNvPr id="28" name="Group 4"/>
          <p:cNvGrpSpPr>
            <a:grpSpLocks/>
          </p:cNvGrpSpPr>
          <p:nvPr/>
        </p:nvGrpSpPr>
        <p:grpSpPr bwMode="auto">
          <a:xfrm>
            <a:off x="8156600" y="711185"/>
            <a:ext cx="773112" cy="617537"/>
            <a:chOff x="960" y="1088"/>
            <a:chExt cx="4176" cy="2504"/>
          </a:xfrm>
        </p:grpSpPr>
        <p:sp>
          <p:nvSpPr>
            <p:cNvPr id="29"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30"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31"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32"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33"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34"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35" name="Text Box 12"/>
          <p:cNvSpPr txBox="1">
            <a:spLocks noChangeArrowheads="1"/>
          </p:cNvSpPr>
          <p:nvPr/>
        </p:nvSpPr>
        <p:spPr bwMode="auto">
          <a:xfrm>
            <a:off x="376238" y="6473825"/>
            <a:ext cx="1646237" cy="274638"/>
          </a:xfrm>
          <a:prstGeom prst="rect">
            <a:avLst/>
          </a:prstGeom>
          <a:noFill/>
          <a:ln w="9525">
            <a:noFill/>
            <a:miter lim="800000"/>
            <a:headEnd/>
            <a:tailEnd/>
          </a:ln>
          <a:effectLst/>
        </p:spPr>
        <p:txBody>
          <a:bodyPr wrap="none">
            <a:spAutoFit/>
          </a:bodyPr>
          <a:lstStyle/>
          <a:p>
            <a:r>
              <a:rPr lang="en-US" sz="1200" i="1" dirty="0"/>
              <a:t>Source : Oslo Manual</a:t>
            </a:r>
          </a:p>
        </p:txBody>
      </p:sp>
      <p:sp>
        <p:nvSpPr>
          <p:cNvPr id="36" name="Text Box 12"/>
          <p:cNvSpPr txBox="1">
            <a:spLocks noChangeArrowheads="1"/>
          </p:cNvSpPr>
          <p:nvPr/>
        </p:nvSpPr>
        <p:spPr bwMode="auto">
          <a:xfrm>
            <a:off x="4786314" y="6511948"/>
            <a:ext cx="1273810" cy="276999"/>
          </a:xfrm>
          <a:prstGeom prst="rect">
            <a:avLst/>
          </a:prstGeom>
          <a:noFill/>
          <a:ln w="9525">
            <a:noFill/>
            <a:miter lim="800000"/>
            <a:headEnd/>
            <a:tailEnd/>
          </a:ln>
          <a:effectLst/>
        </p:spPr>
        <p:txBody>
          <a:bodyPr wrap="none">
            <a:spAutoFit/>
          </a:bodyPr>
          <a:lstStyle/>
          <a:p>
            <a:r>
              <a:rPr lang="en-US" sz="1200" i="1" dirty="0" smtClean="0"/>
              <a:t>(*): Cf. Annex  1</a:t>
            </a:r>
            <a:endParaRPr lang="en-US" sz="1200" i="1" dirty="0"/>
          </a:p>
        </p:txBody>
      </p:sp>
      <p:sp>
        <p:nvSpPr>
          <p:cNvPr id="38" name="Slide Number Placeholder 37"/>
          <p:cNvSpPr>
            <a:spLocks noGrp="1"/>
          </p:cNvSpPr>
          <p:nvPr>
            <p:ph type="sldNum" sz="quarter" idx="12"/>
          </p:nvPr>
        </p:nvSpPr>
        <p:spPr/>
        <p:txBody>
          <a:bodyPr/>
          <a:lstStyle/>
          <a:p>
            <a:fld id="{0DCB9EF9-F072-4F9E-9A3D-18A23E5BECA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939" name="Rectangle 3"/>
          <p:cNvSpPr>
            <a:spLocks noGrp="1" noChangeArrowheads="1"/>
          </p:cNvSpPr>
          <p:nvPr>
            <p:ph idx="1"/>
          </p:nvPr>
        </p:nvSpPr>
        <p:spPr>
          <a:xfrm>
            <a:off x="539750" y="2346327"/>
            <a:ext cx="8229600" cy="4154507"/>
          </a:xfrm>
        </p:spPr>
        <p:txBody>
          <a:bodyPr>
            <a:normAutofit/>
          </a:bodyPr>
          <a:lstStyle/>
          <a:p>
            <a:pPr>
              <a:lnSpc>
                <a:spcPct val="80000"/>
              </a:lnSpc>
            </a:pPr>
            <a:r>
              <a:rPr lang="en-US" sz="1800" dirty="0">
                <a:latin typeface="Arial" pitchFamily="34" charset="0"/>
                <a:cs typeface="Arial" pitchFamily="34" charset="0"/>
              </a:rPr>
              <a:t>40 enterprise interviews will be scheduled</a:t>
            </a:r>
          </a:p>
          <a:p>
            <a:pPr>
              <a:lnSpc>
                <a:spcPct val="80000"/>
              </a:lnSpc>
              <a:buFontTx/>
              <a:buNone/>
            </a:pPr>
            <a:endParaRPr lang="en-US" sz="1800" dirty="0">
              <a:latin typeface="Arial" pitchFamily="34" charset="0"/>
              <a:cs typeface="Arial" pitchFamily="34" charset="0"/>
            </a:endParaRPr>
          </a:p>
          <a:p>
            <a:pPr>
              <a:lnSpc>
                <a:spcPct val="80000"/>
              </a:lnSpc>
            </a:pPr>
            <a:r>
              <a:rPr lang="en-US" sz="1800" dirty="0">
                <a:latin typeface="Arial" pitchFamily="34" charset="0"/>
                <a:cs typeface="Arial" pitchFamily="34" charset="0"/>
              </a:rPr>
              <a:t>Although the results of this analysis will not be statistically relevant, the sample is large enough to </a:t>
            </a:r>
            <a:r>
              <a:rPr lang="en-US" sz="1800" b="1" dirty="0">
                <a:latin typeface="Arial" pitchFamily="34" charset="0"/>
                <a:cs typeface="Arial" pitchFamily="34" charset="0"/>
              </a:rPr>
              <a:t>validate the efficiency of the survey instrument </a:t>
            </a:r>
            <a:r>
              <a:rPr lang="en-US" sz="1800" dirty="0">
                <a:latin typeface="Arial" pitchFamily="34" charset="0"/>
                <a:cs typeface="Arial" pitchFamily="34" charset="0"/>
              </a:rPr>
              <a:t>(Questionnaire)</a:t>
            </a:r>
          </a:p>
          <a:p>
            <a:pPr>
              <a:lnSpc>
                <a:spcPct val="80000"/>
              </a:lnSpc>
            </a:pPr>
            <a:endParaRPr lang="en-US" sz="1800" dirty="0">
              <a:latin typeface="Arial" pitchFamily="34" charset="0"/>
              <a:cs typeface="Arial" pitchFamily="34" charset="0"/>
            </a:endParaRPr>
          </a:p>
          <a:p>
            <a:pPr>
              <a:lnSpc>
                <a:spcPct val="80000"/>
              </a:lnSpc>
            </a:pPr>
            <a:r>
              <a:rPr lang="en-US" sz="1800" dirty="0" smtClean="0">
                <a:latin typeface="Arial" pitchFamily="34" charset="0"/>
                <a:cs typeface="Arial" pitchFamily="34" charset="0"/>
              </a:rPr>
              <a:t>The </a:t>
            </a:r>
            <a:r>
              <a:rPr lang="en-US" sz="1800" dirty="0">
                <a:latin typeface="Arial" pitchFamily="34" charset="0"/>
                <a:cs typeface="Arial" pitchFamily="34" charset="0"/>
              </a:rPr>
              <a:t>priority will </a:t>
            </a:r>
            <a:r>
              <a:rPr lang="en-US" sz="1800">
                <a:latin typeface="Arial" pitchFamily="34" charset="0"/>
                <a:cs typeface="Arial" pitchFamily="34" charset="0"/>
              </a:rPr>
              <a:t>be </a:t>
            </a:r>
            <a:r>
              <a:rPr lang="en-US" sz="1800" smtClean="0">
                <a:latin typeface="Arial" pitchFamily="34" charset="0"/>
                <a:cs typeface="Arial" pitchFamily="34" charset="0"/>
              </a:rPr>
              <a:t>on </a:t>
            </a:r>
            <a:r>
              <a:rPr lang="en-US" sz="1800" dirty="0">
                <a:latin typeface="Arial" pitchFamily="34" charset="0"/>
                <a:cs typeface="Arial" pitchFamily="34" charset="0"/>
              </a:rPr>
              <a:t>the most innovation-centric sectors that will not necessarily be representative of RA economy as a whole :</a:t>
            </a:r>
          </a:p>
          <a:p>
            <a:pPr lvl="1">
              <a:lnSpc>
                <a:spcPct val="80000"/>
              </a:lnSpc>
            </a:pPr>
            <a:r>
              <a:rPr lang="en-US" sz="1800" b="1" dirty="0">
                <a:solidFill>
                  <a:schemeClr val="tx1"/>
                </a:solidFill>
                <a:latin typeface="Arial" pitchFamily="34" charset="0"/>
                <a:cs typeface="Arial" pitchFamily="34" charset="0"/>
              </a:rPr>
              <a:t>80% of respondents will be in ICT and engineering sectors </a:t>
            </a:r>
            <a:r>
              <a:rPr lang="en-US" sz="1800" dirty="0">
                <a:solidFill>
                  <a:schemeClr val="tx1"/>
                </a:solidFill>
                <a:latin typeface="Arial" pitchFamily="34" charset="0"/>
                <a:cs typeface="Arial" pitchFamily="34" charset="0"/>
              </a:rPr>
              <a:t>(approx 30 companies) as they are clearly the most innovation-intensive sectors and by nature, have the data required to test the questionnaire</a:t>
            </a:r>
          </a:p>
          <a:p>
            <a:pPr lvl="1">
              <a:lnSpc>
                <a:spcPct val="80000"/>
              </a:lnSpc>
            </a:pPr>
            <a:r>
              <a:rPr lang="en-US" sz="1800" b="1" dirty="0">
                <a:solidFill>
                  <a:schemeClr val="tx1"/>
                </a:solidFill>
                <a:latin typeface="Arial" pitchFamily="34" charset="0"/>
                <a:cs typeface="Arial" pitchFamily="34" charset="0"/>
              </a:rPr>
              <a:t>20% of respondents will be in non-ICT sectors </a:t>
            </a:r>
            <a:r>
              <a:rPr lang="en-US" sz="1800" dirty="0">
                <a:solidFill>
                  <a:schemeClr val="tx1"/>
                </a:solidFill>
                <a:latin typeface="Arial" pitchFamily="34" charset="0"/>
                <a:cs typeface="Arial" pitchFamily="34" charset="0"/>
              </a:rPr>
              <a:t>(approx. 10 companies) to test the validity of the questionnaire in other contexts</a:t>
            </a:r>
          </a:p>
          <a:p>
            <a:pPr lvl="1">
              <a:lnSpc>
                <a:spcPct val="80000"/>
              </a:lnSpc>
            </a:pPr>
            <a:endParaRPr lang="en-US" sz="1800" dirty="0">
              <a:latin typeface="Arial" pitchFamily="34" charset="0"/>
              <a:cs typeface="Arial" pitchFamily="34" charset="0"/>
            </a:endParaRPr>
          </a:p>
          <a:p>
            <a:pPr>
              <a:lnSpc>
                <a:spcPct val="80000"/>
              </a:lnSpc>
            </a:pPr>
            <a:r>
              <a:rPr lang="en-US" sz="1800" dirty="0">
                <a:latin typeface="Arial" pitchFamily="34" charset="0"/>
                <a:cs typeface="Arial" pitchFamily="34" charset="0"/>
              </a:rPr>
              <a:t>The selection of the sectors and companies will be detailed in chapter 6 of this presentation.</a:t>
            </a:r>
          </a:p>
        </p:txBody>
      </p:sp>
      <p:grpSp>
        <p:nvGrpSpPr>
          <p:cNvPr id="16" name="Group 4"/>
          <p:cNvGrpSpPr>
            <a:grpSpLocks/>
          </p:cNvGrpSpPr>
          <p:nvPr/>
        </p:nvGrpSpPr>
        <p:grpSpPr bwMode="auto">
          <a:xfrm>
            <a:off x="8156600" y="711185"/>
            <a:ext cx="773112" cy="617537"/>
            <a:chOff x="960" y="1088"/>
            <a:chExt cx="4176" cy="2504"/>
          </a:xfrm>
        </p:grpSpPr>
        <p:sp>
          <p:nvSpPr>
            <p:cNvPr id="17"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18"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19"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20"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21"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22"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23" name="Rectangle 19"/>
          <p:cNvSpPr>
            <a:spLocks noChangeArrowheads="1"/>
          </p:cNvSpPr>
          <p:nvPr/>
        </p:nvSpPr>
        <p:spPr bwMode="auto">
          <a:xfrm>
            <a:off x="3851275" y="1492236"/>
            <a:ext cx="1439863" cy="576262"/>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sz="1400" b="1" dirty="0"/>
              <a:t>PILOT PROJECT</a:t>
            </a:r>
          </a:p>
        </p:txBody>
      </p:sp>
      <p:sp>
        <p:nvSpPr>
          <p:cNvPr id="24" name="Rectangle 20"/>
          <p:cNvSpPr>
            <a:spLocks noChangeArrowheads="1"/>
          </p:cNvSpPr>
          <p:nvPr/>
        </p:nvSpPr>
        <p:spPr bwMode="auto">
          <a:xfrm>
            <a:off x="3779838" y="1438275"/>
            <a:ext cx="255587" cy="184666"/>
          </a:xfrm>
          <a:prstGeom prst="rect">
            <a:avLst/>
          </a:prstGeom>
          <a:solidFill>
            <a:schemeClr val="tx1">
              <a:lumMod val="75000"/>
              <a:lumOff val="25000"/>
            </a:schemeClr>
          </a:solidFill>
          <a:ln w="9525">
            <a:noFill/>
            <a:miter lim="800000"/>
            <a:headEnd/>
            <a:tailEnd/>
          </a:ln>
        </p:spPr>
        <p:txBody>
          <a:bodyPr lIns="0" tIns="0" rIns="0" bIns="0">
            <a:spAutoFit/>
          </a:bodyPr>
          <a:lstStyle/>
          <a:p>
            <a:pPr algn="ctr" eaLnBrk="0" hangingPunct="0"/>
            <a:r>
              <a:rPr lang="en-GB" altLang="en-GB" sz="1200" b="1" dirty="0">
                <a:solidFill>
                  <a:schemeClr val="bg1"/>
                </a:solidFill>
                <a:latin typeface="Helvetica" pitchFamily="34" charset="0"/>
              </a:rPr>
              <a:t>1</a:t>
            </a:r>
            <a:endParaRPr lang="en-GB" altLang="en-GB" sz="1200" dirty="0">
              <a:solidFill>
                <a:schemeClr val="bg1"/>
              </a:solidFill>
            </a:endParaRPr>
          </a:p>
        </p:txBody>
      </p:sp>
      <p:sp>
        <p:nvSpPr>
          <p:cNvPr id="26" name="Slide Number Placeholder 25"/>
          <p:cNvSpPr>
            <a:spLocks noGrp="1"/>
          </p:cNvSpPr>
          <p:nvPr>
            <p:ph type="sldNum" sz="quarter" idx="12"/>
          </p:nvPr>
        </p:nvSpPr>
        <p:spPr/>
        <p:txBody>
          <a:bodyPr/>
          <a:lstStyle/>
          <a:p>
            <a:fld id="{0DCB9EF9-F072-4F9E-9A3D-18A23E5BECA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6098" name="Rectangle 18"/>
          <p:cNvSpPr>
            <a:spLocks noGrp="1" noChangeArrowheads="1"/>
          </p:cNvSpPr>
          <p:nvPr>
            <p:ph idx="1"/>
          </p:nvPr>
        </p:nvSpPr>
        <p:spPr>
          <a:xfrm>
            <a:off x="468313" y="2198688"/>
            <a:ext cx="8229600" cy="4302146"/>
          </a:xfrm>
          <a:noFill/>
          <a:ln/>
        </p:spPr>
        <p:txBody>
          <a:bodyPr>
            <a:normAutofit/>
          </a:bodyPr>
          <a:lstStyle/>
          <a:p>
            <a:pPr>
              <a:lnSpc>
                <a:spcPct val="80000"/>
              </a:lnSpc>
            </a:pPr>
            <a:endParaRPr lang="en-US" sz="1800" dirty="0" smtClean="0">
              <a:latin typeface="Arial" pitchFamily="34" charset="0"/>
              <a:cs typeface="Arial" pitchFamily="34" charset="0"/>
            </a:endParaRPr>
          </a:p>
          <a:p>
            <a:pPr>
              <a:lnSpc>
                <a:spcPct val="80000"/>
              </a:lnSpc>
            </a:pPr>
            <a:r>
              <a:rPr lang="en-US" sz="1800" dirty="0" smtClean="0">
                <a:latin typeface="Arial" pitchFamily="34" charset="0"/>
                <a:cs typeface="Arial" pitchFamily="34" charset="0"/>
              </a:rPr>
              <a:t>The </a:t>
            </a:r>
            <a:r>
              <a:rPr lang="en-US" sz="1800" dirty="0">
                <a:latin typeface="Arial" pitchFamily="34" charset="0"/>
                <a:cs typeface="Arial" pitchFamily="34" charset="0"/>
              </a:rPr>
              <a:t>criteria by size will remain the same</a:t>
            </a:r>
          </a:p>
          <a:p>
            <a:pPr>
              <a:lnSpc>
                <a:spcPct val="80000"/>
              </a:lnSpc>
            </a:pPr>
            <a:endParaRPr lang="en-US" sz="1800" dirty="0">
              <a:latin typeface="Arial" pitchFamily="34" charset="0"/>
              <a:cs typeface="Arial" pitchFamily="34" charset="0"/>
            </a:endParaRPr>
          </a:p>
          <a:p>
            <a:pPr>
              <a:lnSpc>
                <a:spcPct val="80000"/>
              </a:lnSpc>
            </a:pPr>
            <a:r>
              <a:rPr lang="en-US" sz="1800" dirty="0">
                <a:latin typeface="Arial" pitchFamily="34" charset="0"/>
                <a:cs typeface="Arial" pitchFamily="34" charset="0"/>
              </a:rPr>
              <a:t>The criteria by activity will need to be more detailed. Some activities will need to be broken into more sub-segments to provide more </a:t>
            </a:r>
            <a:r>
              <a:rPr lang="en-US" sz="1800" dirty="0" smtClean="0">
                <a:latin typeface="Arial" pitchFamily="34" charset="0"/>
                <a:cs typeface="Arial" pitchFamily="34" charset="0"/>
              </a:rPr>
              <a:t>visibility </a:t>
            </a:r>
            <a:r>
              <a:rPr lang="en-US" sz="1800" dirty="0">
                <a:latin typeface="Arial" pitchFamily="34" charset="0"/>
                <a:cs typeface="Arial" pitchFamily="34" charset="0"/>
              </a:rPr>
              <a:t>to stakeholders on where innovation is </a:t>
            </a:r>
            <a:r>
              <a:rPr lang="en-US" sz="1800" dirty="0" smtClean="0">
                <a:latin typeface="Arial" pitchFamily="34" charset="0"/>
                <a:cs typeface="Arial" pitchFamily="34" charset="0"/>
              </a:rPr>
              <a:t>happening:</a:t>
            </a:r>
          </a:p>
          <a:p>
            <a:pPr>
              <a:lnSpc>
                <a:spcPct val="80000"/>
              </a:lnSpc>
              <a:buNone/>
            </a:pPr>
            <a:r>
              <a:rPr lang="en-US" sz="1800" dirty="0" smtClean="0">
                <a:latin typeface="Arial" pitchFamily="34" charset="0"/>
                <a:cs typeface="Arial" pitchFamily="34" charset="0"/>
              </a:rPr>
              <a:t>	</a:t>
            </a:r>
            <a:r>
              <a:rPr lang="en-US" sz="1800" i="1" dirty="0" smtClean="0">
                <a:latin typeface="Arial" pitchFamily="34" charset="0"/>
                <a:cs typeface="Arial" pitchFamily="34" charset="0"/>
              </a:rPr>
              <a:t>e.g</a:t>
            </a:r>
            <a:r>
              <a:rPr lang="en-US" sz="1800" i="1" dirty="0">
                <a:latin typeface="Arial" pitchFamily="34" charset="0"/>
                <a:cs typeface="Arial" pitchFamily="34" charset="0"/>
              </a:rPr>
              <a:t>. Engineering </a:t>
            </a:r>
          </a:p>
          <a:p>
            <a:pPr lvl="1">
              <a:lnSpc>
                <a:spcPct val="80000"/>
              </a:lnSpc>
            </a:pPr>
            <a:r>
              <a:rPr lang="en-US" sz="1600" i="1" dirty="0">
                <a:solidFill>
                  <a:schemeClr val="tx1"/>
                </a:solidFill>
                <a:latin typeface="Arial" pitchFamily="34" charset="0"/>
                <a:cs typeface="Arial" pitchFamily="34" charset="0"/>
              </a:rPr>
              <a:t>Robotics</a:t>
            </a:r>
          </a:p>
          <a:p>
            <a:pPr lvl="1">
              <a:lnSpc>
                <a:spcPct val="80000"/>
              </a:lnSpc>
            </a:pPr>
            <a:r>
              <a:rPr lang="en-US" sz="1600" i="1" dirty="0">
                <a:solidFill>
                  <a:schemeClr val="tx1"/>
                </a:solidFill>
                <a:latin typeface="Arial" pitchFamily="34" charset="0"/>
                <a:cs typeface="Arial" pitchFamily="34" charset="0"/>
              </a:rPr>
              <a:t>Programming</a:t>
            </a:r>
          </a:p>
          <a:p>
            <a:pPr lvl="1">
              <a:lnSpc>
                <a:spcPct val="80000"/>
              </a:lnSpc>
            </a:pPr>
            <a:r>
              <a:rPr lang="en-US" sz="1600" i="1" dirty="0">
                <a:solidFill>
                  <a:schemeClr val="tx1"/>
                </a:solidFill>
                <a:latin typeface="Arial" pitchFamily="34" charset="0"/>
                <a:cs typeface="Arial" pitchFamily="34" charset="0"/>
              </a:rPr>
              <a:t>Precision Mechanics</a:t>
            </a:r>
          </a:p>
          <a:p>
            <a:pPr lvl="1">
              <a:lnSpc>
                <a:spcPct val="80000"/>
              </a:lnSpc>
            </a:pPr>
            <a:r>
              <a:rPr lang="en-US" sz="1600" i="1" dirty="0">
                <a:solidFill>
                  <a:schemeClr val="tx1"/>
                </a:solidFill>
                <a:latin typeface="Arial" pitchFamily="34" charset="0"/>
                <a:cs typeface="Arial" pitchFamily="34" charset="0"/>
              </a:rPr>
              <a:t>Electronics</a:t>
            </a:r>
          </a:p>
          <a:p>
            <a:pPr lvl="1">
              <a:lnSpc>
                <a:spcPct val="80000"/>
              </a:lnSpc>
            </a:pPr>
            <a:endParaRPr lang="en-US" sz="1600" dirty="0">
              <a:latin typeface="Arial" pitchFamily="34" charset="0"/>
              <a:cs typeface="Arial" pitchFamily="34" charset="0"/>
            </a:endParaRPr>
          </a:p>
          <a:p>
            <a:pPr>
              <a:lnSpc>
                <a:spcPct val="80000"/>
              </a:lnSpc>
            </a:pPr>
            <a:r>
              <a:rPr lang="en-US" sz="1800" dirty="0">
                <a:latin typeface="Arial" pitchFamily="34" charset="0"/>
                <a:cs typeface="Arial" pitchFamily="34" charset="0"/>
              </a:rPr>
              <a:t>Lastly, the sample of the survey (200 enterprise +) will need to reflect the realities of the Armenian economy. The proposed model will be explained in chapter 6.</a:t>
            </a:r>
          </a:p>
        </p:txBody>
      </p:sp>
      <p:grpSp>
        <p:nvGrpSpPr>
          <p:cNvPr id="15" name="Group 4"/>
          <p:cNvGrpSpPr>
            <a:grpSpLocks/>
          </p:cNvGrpSpPr>
          <p:nvPr/>
        </p:nvGrpSpPr>
        <p:grpSpPr bwMode="auto">
          <a:xfrm>
            <a:off x="8156600" y="711185"/>
            <a:ext cx="773112" cy="617537"/>
            <a:chOff x="960" y="1088"/>
            <a:chExt cx="4176" cy="2504"/>
          </a:xfrm>
        </p:grpSpPr>
        <p:sp>
          <p:nvSpPr>
            <p:cNvPr id="16"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17"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18"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19"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20"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21"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22" name="Rectangle 19"/>
          <p:cNvSpPr>
            <a:spLocks noChangeArrowheads="1"/>
          </p:cNvSpPr>
          <p:nvPr/>
        </p:nvSpPr>
        <p:spPr bwMode="auto">
          <a:xfrm>
            <a:off x="3851275" y="1492236"/>
            <a:ext cx="1439863" cy="576262"/>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sz="1400" b="1" dirty="0" smtClean="0"/>
              <a:t>NATIONAL SURVEY</a:t>
            </a:r>
          </a:p>
        </p:txBody>
      </p:sp>
      <p:sp>
        <p:nvSpPr>
          <p:cNvPr id="23" name="Rectangle 20"/>
          <p:cNvSpPr>
            <a:spLocks noChangeArrowheads="1"/>
          </p:cNvSpPr>
          <p:nvPr/>
        </p:nvSpPr>
        <p:spPr bwMode="auto">
          <a:xfrm>
            <a:off x="3779838" y="1438275"/>
            <a:ext cx="255587" cy="184666"/>
          </a:xfrm>
          <a:prstGeom prst="rect">
            <a:avLst/>
          </a:prstGeom>
          <a:solidFill>
            <a:schemeClr val="tx1">
              <a:lumMod val="75000"/>
              <a:lumOff val="25000"/>
            </a:schemeClr>
          </a:solidFill>
          <a:ln w="9525">
            <a:noFill/>
            <a:miter lim="800000"/>
            <a:headEnd/>
            <a:tailEnd/>
          </a:ln>
        </p:spPr>
        <p:txBody>
          <a:bodyPr lIns="0" tIns="0" rIns="0" bIns="0">
            <a:spAutoFit/>
          </a:bodyPr>
          <a:lstStyle/>
          <a:p>
            <a:pPr algn="ctr" eaLnBrk="0" hangingPunct="0"/>
            <a:r>
              <a:rPr lang="en-GB" altLang="en-GB" sz="1200" b="1" dirty="0" smtClean="0">
                <a:solidFill>
                  <a:schemeClr val="bg1"/>
                </a:solidFill>
                <a:latin typeface="Helvetica" pitchFamily="34" charset="0"/>
              </a:rPr>
              <a:t>2</a:t>
            </a:r>
            <a:endParaRPr lang="en-GB" altLang="en-GB" sz="1200" dirty="0">
              <a:solidFill>
                <a:schemeClr val="bg1"/>
              </a:solidFill>
            </a:endParaRPr>
          </a:p>
        </p:txBody>
      </p:sp>
      <p:sp>
        <p:nvSpPr>
          <p:cNvPr id="25" name="Slide Number Placeholder 24"/>
          <p:cNvSpPr>
            <a:spLocks noGrp="1"/>
          </p:cNvSpPr>
          <p:nvPr>
            <p:ph type="sldNum" sz="quarter" idx="12"/>
          </p:nvPr>
        </p:nvSpPr>
        <p:spPr/>
        <p:txBody>
          <a:bodyPr/>
          <a:lstStyle/>
          <a:p>
            <a:fld id="{0DCB9EF9-F072-4F9E-9A3D-18A23E5BECA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459" name="Rectangle 3"/>
          <p:cNvSpPr>
            <a:spLocks noGrp="1" noChangeArrowheads="1"/>
          </p:cNvSpPr>
          <p:nvPr>
            <p:ph idx="1"/>
          </p:nvPr>
        </p:nvSpPr>
        <p:spPr>
          <a:xfrm>
            <a:off x="457200" y="1785926"/>
            <a:ext cx="8147050" cy="4379924"/>
          </a:xfrm>
        </p:spPr>
        <p:txBody>
          <a:bodyPr>
            <a:noAutofit/>
          </a:bodyPr>
          <a:lstStyle/>
          <a:p>
            <a:pPr>
              <a:lnSpc>
                <a:spcPct val="80000"/>
              </a:lnSpc>
            </a:pPr>
            <a:r>
              <a:rPr lang="en-US" sz="1800" dirty="0">
                <a:latin typeface="Arial" pitchFamily="34" charset="0"/>
                <a:cs typeface="Arial" pitchFamily="34" charset="0"/>
              </a:rPr>
              <a:t>Data collection will focus on the innovative behavior and activities of </a:t>
            </a:r>
            <a:r>
              <a:rPr lang="en-US" sz="1800" b="1" dirty="0">
                <a:latin typeface="Arial" pitchFamily="34" charset="0"/>
                <a:cs typeface="Arial" pitchFamily="34" charset="0"/>
              </a:rPr>
              <a:t>the enterprise as a </a:t>
            </a:r>
            <a:r>
              <a:rPr lang="en-US" sz="1800" b="1" dirty="0" smtClean="0">
                <a:latin typeface="Arial" pitchFamily="34" charset="0"/>
                <a:cs typeface="Arial" pitchFamily="34" charset="0"/>
              </a:rPr>
              <a:t>whole </a:t>
            </a:r>
            <a:r>
              <a:rPr lang="en-US" sz="1800" b="1" dirty="0">
                <a:latin typeface="Arial" pitchFamily="34" charset="0"/>
                <a:cs typeface="Arial" pitchFamily="34" charset="0"/>
              </a:rPr>
              <a:t>:</a:t>
            </a:r>
          </a:p>
          <a:p>
            <a:pPr lvl="1">
              <a:lnSpc>
                <a:spcPct val="80000"/>
              </a:lnSpc>
            </a:pPr>
            <a:r>
              <a:rPr lang="en-US" sz="1800" dirty="0">
                <a:solidFill>
                  <a:schemeClr val="tx1"/>
                </a:solidFill>
                <a:latin typeface="Arial" pitchFamily="34" charset="0"/>
                <a:cs typeface="Arial" pitchFamily="34" charset="0"/>
              </a:rPr>
              <a:t>explore the factors influencing the innovative behavior of the firm (strategies, incentives and barriers to innovation) </a:t>
            </a:r>
          </a:p>
          <a:p>
            <a:pPr lvl="1">
              <a:lnSpc>
                <a:spcPct val="80000"/>
              </a:lnSpc>
            </a:pPr>
            <a:r>
              <a:rPr lang="en-US" sz="1800" dirty="0">
                <a:solidFill>
                  <a:schemeClr val="tx1"/>
                </a:solidFill>
                <a:latin typeface="Arial" pitchFamily="34" charset="0"/>
                <a:cs typeface="Arial" pitchFamily="34" charset="0"/>
              </a:rPr>
              <a:t>get some idea of the inputs and outputs and effects of innovation.</a:t>
            </a:r>
          </a:p>
          <a:p>
            <a:pPr lvl="1">
              <a:lnSpc>
                <a:spcPct val="80000"/>
              </a:lnSpc>
              <a:buFontTx/>
              <a:buNone/>
            </a:pPr>
            <a:endParaRPr lang="en-US" sz="1800" dirty="0">
              <a:solidFill>
                <a:schemeClr val="tx1"/>
              </a:solidFill>
              <a:latin typeface="Arial" pitchFamily="34" charset="0"/>
              <a:cs typeface="Arial" pitchFamily="34" charset="0"/>
            </a:endParaRPr>
          </a:p>
          <a:p>
            <a:pPr>
              <a:lnSpc>
                <a:spcPct val="80000"/>
              </a:lnSpc>
            </a:pPr>
            <a:r>
              <a:rPr lang="en-US" sz="1800" dirty="0">
                <a:latin typeface="Arial" pitchFamily="34" charset="0"/>
                <a:cs typeface="Arial" pitchFamily="34" charset="0"/>
              </a:rPr>
              <a:t>Data collection will be conducted through </a:t>
            </a:r>
            <a:r>
              <a:rPr lang="en-US" sz="1800" b="1" dirty="0">
                <a:latin typeface="Arial" pitchFamily="34" charset="0"/>
                <a:cs typeface="Arial" pitchFamily="34" charset="0"/>
              </a:rPr>
              <a:t>personal interviews</a:t>
            </a:r>
            <a:r>
              <a:rPr lang="en-US" sz="1800" dirty="0">
                <a:latin typeface="Arial" pitchFamily="34" charset="0"/>
                <a:cs typeface="Arial" pitchFamily="34" charset="0"/>
              </a:rPr>
              <a:t> </a:t>
            </a:r>
            <a:r>
              <a:rPr lang="en-US" sz="1800" b="1" dirty="0">
                <a:latin typeface="Arial" pitchFamily="34" charset="0"/>
                <a:cs typeface="Arial" pitchFamily="34" charset="0"/>
              </a:rPr>
              <a:t>by senior consultants</a:t>
            </a:r>
            <a:r>
              <a:rPr lang="en-US" sz="1800" dirty="0">
                <a:latin typeface="Arial" pitchFamily="34" charset="0"/>
                <a:cs typeface="Arial" pitchFamily="34" charset="0"/>
              </a:rPr>
              <a:t> to capture efficiency of survey instrument. </a:t>
            </a:r>
          </a:p>
          <a:p>
            <a:pPr>
              <a:lnSpc>
                <a:spcPct val="80000"/>
              </a:lnSpc>
            </a:pPr>
            <a:endParaRPr lang="en-US" sz="1800" dirty="0">
              <a:latin typeface="Arial" pitchFamily="34" charset="0"/>
              <a:cs typeface="Arial" pitchFamily="34" charset="0"/>
            </a:endParaRPr>
          </a:p>
          <a:p>
            <a:pPr>
              <a:lnSpc>
                <a:spcPct val="80000"/>
              </a:lnSpc>
            </a:pPr>
            <a:r>
              <a:rPr lang="en-US" sz="1800" dirty="0">
                <a:latin typeface="Arial" pitchFamily="34" charset="0"/>
                <a:cs typeface="Arial" pitchFamily="34" charset="0"/>
              </a:rPr>
              <a:t>At this stage we are planning on </a:t>
            </a:r>
            <a:r>
              <a:rPr lang="en-US" sz="1800" b="1" dirty="0">
                <a:latin typeface="Arial" pitchFamily="34" charset="0"/>
                <a:cs typeface="Arial" pitchFamily="34" charset="0"/>
              </a:rPr>
              <a:t>one interview per company</a:t>
            </a:r>
            <a:r>
              <a:rPr lang="en-US" sz="1800" dirty="0">
                <a:latin typeface="Arial" pitchFamily="34" charset="0"/>
                <a:cs typeface="Arial" pitchFamily="34" charset="0"/>
              </a:rPr>
              <a:t> unless a specific case justifies carrying out two or more in the same organization. Client will be consulted in this situation.</a:t>
            </a:r>
          </a:p>
          <a:p>
            <a:pPr>
              <a:lnSpc>
                <a:spcPct val="80000"/>
              </a:lnSpc>
            </a:pPr>
            <a:endParaRPr lang="en-US" sz="1800" dirty="0">
              <a:latin typeface="Arial" pitchFamily="34" charset="0"/>
              <a:cs typeface="Arial" pitchFamily="34" charset="0"/>
            </a:endParaRPr>
          </a:p>
          <a:p>
            <a:pPr>
              <a:lnSpc>
                <a:spcPct val="80000"/>
              </a:lnSpc>
            </a:pPr>
            <a:r>
              <a:rPr lang="en-US" sz="1800" b="1" dirty="0">
                <a:latin typeface="Arial" pitchFamily="34" charset="0"/>
                <a:cs typeface="Arial" pitchFamily="34" charset="0"/>
              </a:rPr>
              <a:t>Respondent profiles</a:t>
            </a:r>
            <a:r>
              <a:rPr lang="en-US" sz="1800" dirty="0">
                <a:latin typeface="Arial" pitchFamily="34" charset="0"/>
                <a:cs typeface="Arial" pitchFamily="34" charset="0"/>
              </a:rPr>
              <a:t> : we will focus on meeting with the most knowledgeable contact in innovation. Depending on </a:t>
            </a:r>
            <a:r>
              <a:rPr lang="en-US" sz="1800" dirty="0" smtClean="0">
                <a:latin typeface="Arial" pitchFamily="34" charset="0"/>
                <a:cs typeface="Arial" pitchFamily="34" charset="0"/>
              </a:rPr>
              <a:t>size and type:</a:t>
            </a:r>
            <a:endParaRPr lang="en-US" sz="1800" dirty="0">
              <a:latin typeface="Arial" pitchFamily="34" charset="0"/>
              <a:cs typeface="Arial" pitchFamily="34" charset="0"/>
            </a:endParaRPr>
          </a:p>
          <a:p>
            <a:pPr lvl="1">
              <a:lnSpc>
                <a:spcPct val="80000"/>
              </a:lnSpc>
            </a:pPr>
            <a:r>
              <a:rPr lang="en-US" sz="1800" dirty="0">
                <a:solidFill>
                  <a:schemeClr val="tx1"/>
                </a:solidFill>
                <a:latin typeface="Arial" pitchFamily="34" charset="0"/>
                <a:cs typeface="Arial" pitchFamily="34" charset="0"/>
              </a:rPr>
              <a:t>Managing Director</a:t>
            </a:r>
          </a:p>
          <a:p>
            <a:pPr lvl="1">
              <a:lnSpc>
                <a:spcPct val="80000"/>
              </a:lnSpc>
            </a:pPr>
            <a:r>
              <a:rPr lang="en-US" sz="1800" dirty="0">
                <a:solidFill>
                  <a:schemeClr val="tx1"/>
                </a:solidFill>
                <a:latin typeface="Arial" pitchFamily="34" charset="0"/>
                <a:cs typeface="Arial" pitchFamily="34" charset="0"/>
              </a:rPr>
              <a:t>Head of </a:t>
            </a:r>
            <a:r>
              <a:rPr lang="en-US" sz="1800" dirty="0" smtClean="0">
                <a:solidFill>
                  <a:schemeClr val="tx1"/>
                </a:solidFill>
                <a:latin typeface="Arial" pitchFamily="34" charset="0"/>
                <a:cs typeface="Arial" pitchFamily="34" charset="0"/>
              </a:rPr>
              <a:t>R&amp;D / Head of Institute</a:t>
            </a:r>
            <a:endParaRPr lang="en-US" sz="1800" dirty="0">
              <a:solidFill>
                <a:schemeClr val="tx1"/>
              </a:solidFill>
              <a:latin typeface="Arial" pitchFamily="34" charset="0"/>
              <a:cs typeface="Arial" pitchFamily="34" charset="0"/>
            </a:endParaRPr>
          </a:p>
          <a:p>
            <a:pPr lvl="1">
              <a:lnSpc>
                <a:spcPct val="80000"/>
              </a:lnSpc>
            </a:pPr>
            <a:r>
              <a:rPr lang="en-US" sz="1800" dirty="0">
                <a:solidFill>
                  <a:schemeClr val="tx1"/>
                </a:solidFill>
                <a:latin typeface="Arial" pitchFamily="34" charset="0"/>
                <a:cs typeface="Arial" pitchFamily="34" charset="0"/>
              </a:rPr>
              <a:t>Chief Engineer</a:t>
            </a:r>
          </a:p>
          <a:p>
            <a:pPr lvl="1">
              <a:lnSpc>
                <a:spcPct val="80000"/>
              </a:lnSpc>
            </a:pPr>
            <a:r>
              <a:rPr lang="en-US" sz="1800" dirty="0">
                <a:solidFill>
                  <a:schemeClr val="tx1"/>
                </a:solidFill>
                <a:latin typeface="Arial" pitchFamily="34" charset="0"/>
                <a:cs typeface="Arial" pitchFamily="34" charset="0"/>
              </a:rPr>
              <a:t>Other</a:t>
            </a:r>
          </a:p>
          <a:p>
            <a:pPr>
              <a:lnSpc>
                <a:spcPct val="80000"/>
              </a:lnSpc>
              <a:buFontTx/>
              <a:buNone/>
            </a:pPr>
            <a:endParaRPr lang="en-US" sz="1800" dirty="0"/>
          </a:p>
          <a:p>
            <a:pPr>
              <a:lnSpc>
                <a:spcPct val="80000"/>
              </a:lnSpc>
            </a:pPr>
            <a:endParaRPr lang="en-US" sz="1800" dirty="0"/>
          </a:p>
        </p:txBody>
      </p:sp>
      <p:grpSp>
        <p:nvGrpSpPr>
          <p:cNvPr id="13" name="Group 4"/>
          <p:cNvGrpSpPr>
            <a:grpSpLocks/>
          </p:cNvGrpSpPr>
          <p:nvPr/>
        </p:nvGrpSpPr>
        <p:grpSpPr bwMode="auto">
          <a:xfrm>
            <a:off x="8156600" y="711185"/>
            <a:ext cx="773112" cy="617537"/>
            <a:chOff x="960" y="1088"/>
            <a:chExt cx="4176" cy="2504"/>
          </a:xfrm>
        </p:grpSpPr>
        <p:sp>
          <p:nvSpPr>
            <p:cNvPr id="14"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15"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16"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17"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18"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19"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21" name="Slide Number Placeholder 20"/>
          <p:cNvSpPr>
            <a:spLocks noGrp="1"/>
          </p:cNvSpPr>
          <p:nvPr>
            <p:ph type="sldNum" sz="quarter" idx="12"/>
          </p:nvPr>
        </p:nvSpPr>
        <p:spPr/>
        <p:txBody>
          <a:bodyPr/>
          <a:lstStyle/>
          <a:p>
            <a:fld id="{0DCB9EF9-F072-4F9E-9A3D-18A23E5BECA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5" name="Rectangle 3"/>
          <p:cNvSpPr>
            <a:spLocks noGrp="1" noChangeArrowheads="1"/>
          </p:cNvSpPr>
          <p:nvPr>
            <p:ph idx="1"/>
          </p:nvPr>
        </p:nvSpPr>
        <p:spPr>
          <a:xfrm>
            <a:off x="457200" y="1726456"/>
            <a:ext cx="8229600" cy="4325112"/>
          </a:xfrm>
        </p:spPr>
        <p:txBody>
          <a:bodyPr>
            <a:noAutofit/>
          </a:bodyPr>
          <a:lstStyle/>
          <a:p>
            <a:pPr>
              <a:lnSpc>
                <a:spcPct val="90000"/>
              </a:lnSpc>
              <a:buFontTx/>
              <a:buNone/>
            </a:pPr>
            <a:endParaRPr lang="en-US" sz="1800" dirty="0">
              <a:latin typeface="Arial" pitchFamily="34" charset="0"/>
              <a:cs typeface="Arial" pitchFamily="34" charset="0"/>
            </a:endParaRPr>
          </a:p>
          <a:p>
            <a:pPr>
              <a:lnSpc>
                <a:spcPct val="90000"/>
              </a:lnSpc>
            </a:pPr>
            <a:r>
              <a:rPr lang="en-GB" sz="1800" dirty="0">
                <a:latin typeface="Arial" pitchFamily="34" charset="0"/>
                <a:cs typeface="Arial" pitchFamily="34" charset="0"/>
              </a:rPr>
              <a:t>The survey instrument will generally comprise of 4 types of questions:</a:t>
            </a:r>
          </a:p>
          <a:p>
            <a:pPr lvl="1">
              <a:lnSpc>
                <a:spcPct val="90000"/>
              </a:lnSpc>
              <a:buFontTx/>
              <a:buNone/>
            </a:pPr>
            <a:r>
              <a:rPr lang="en-GB" sz="1600" dirty="0" smtClean="0">
                <a:solidFill>
                  <a:schemeClr val="tx1"/>
                </a:solidFill>
                <a:latin typeface="Arial" pitchFamily="34" charset="0"/>
                <a:cs typeface="Arial" pitchFamily="34" charset="0"/>
              </a:rPr>
              <a:t>(a) open questions</a:t>
            </a:r>
          </a:p>
          <a:p>
            <a:pPr lvl="1">
              <a:lnSpc>
                <a:spcPct val="90000"/>
              </a:lnSpc>
              <a:buFontTx/>
              <a:buNone/>
            </a:pPr>
            <a:r>
              <a:rPr lang="en-GB" sz="1600" dirty="0" smtClean="0">
                <a:solidFill>
                  <a:schemeClr val="tx1"/>
                </a:solidFill>
                <a:latin typeface="Arial" pitchFamily="34" charset="0"/>
                <a:cs typeface="Arial" pitchFamily="34" charset="0"/>
              </a:rPr>
              <a:t>(</a:t>
            </a:r>
            <a:r>
              <a:rPr lang="en-GB" sz="1600" dirty="0">
                <a:solidFill>
                  <a:schemeClr val="tx1"/>
                </a:solidFill>
                <a:latin typeface="Arial" pitchFamily="34" charset="0"/>
                <a:cs typeface="Arial" pitchFamily="34" charset="0"/>
              </a:rPr>
              <a:t>b) scaled questions (</a:t>
            </a:r>
            <a:r>
              <a:rPr lang="en-US" sz="1600" dirty="0" err="1">
                <a:solidFill>
                  <a:schemeClr val="tx1"/>
                </a:solidFill>
                <a:latin typeface="Arial" pitchFamily="34" charset="0"/>
                <a:cs typeface="Arial" pitchFamily="34" charset="0"/>
              </a:rPr>
              <a:t>Likert</a:t>
            </a:r>
            <a:r>
              <a:rPr lang="en-US" sz="1600" dirty="0">
                <a:solidFill>
                  <a:schemeClr val="tx1"/>
                </a:solidFill>
                <a:latin typeface="Arial" pitchFamily="34" charset="0"/>
                <a:cs typeface="Arial" pitchFamily="34" charset="0"/>
              </a:rPr>
              <a:t> scaling : strongly agree / disagree </a:t>
            </a:r>
            <a:r>
              <a:rPr lang="en-US" sz="1600" dirty="0" smtClean="0">
                <a:solidFill>
                  <a:schemeClr val="tx1"/>
                </a:solidFill>
                <a:latin typeface="Arial" pitchFamily="34" charset="0"/>
                <a:cs typeface="Arial" pitchFamily="34" charset="0"/>
              </a:rPr>
              <a:t>moderately agree / disagree)</a:t>
            </a:r>
            <a:endParaRPr lang="en-GB" sz="1600" dirty="0" smtClean="0">
              <a:solidFill>
                <a:schemeClr val="tx1"/>
              </a:solidFill>
              <a:latin typeface="Arial" pitchFamily="34" charset="0"/>
              <a:cs typeface="Arial" pitchFamily="34" charset="0"/>
            </a:endParaRPr>
          </a:p>
          <a:p>
            <a:pPr lvl="1">
              <a:lnSpc>
                <a:spcPct val="90000"/>
              </a:lnSpc>
              <a:buFontTx/>
              <a:buNone/>
            </a:pPr>
            <a:r>
              <a:rPr lang="en-GB" sz="1600" dirty="0" smtClean="0">
                <a:solidFill>
                  <a:schemeClr val="tx1"/>
                </a:solidFill>
                <a:latin typeface="Arial" pitchFamily="34" charset="0"/>
                <a:cs typeface="Arial" pitchFamily="34" charset="0"/>
              </a:rPr>
              <a:t>(c) single choice questions (yes/no answers)</a:t>
            </a:r>
          </a:p>
          <a:p>
            <a:pPr lvl="1">
              <a:lnSpc>
                <a:spcPct val="90000"/>
              </a:lnSpc>
              <a:buFontTx/>
              <a:buNone/>
            </a:pPr>
            <a:r>
              <a:rPr lang="en-GB" sz="1600" dirty="0" smtClean="0">
                <a:solidFill>
                  <a:schemeClr val="tx1"/>
                </a:solidFill>
                <a:latin typeface="Arial" pitchFamily="34" charset="0"/>
                <a:cs typeface="Arial" pitchFamily="34" charset="0"/>
              </a:rPr>
              <a:t>(d) ‘output’ / hard data questions</a:t>
            </a:r>
          </a:p>
          <a:p>
            <a:pPr lvl="1">
              <a:lnSpc>
                <a:spcPct val="90000"/>
              </a:lnSpc>
              <a:buFontTx/>
              <a:buNone/>
            </a:pPr>
            <a:endParaRPr lang="en-GB" sz="1600" dirty="0" smtClean="0">
              <a:solidFill>
                <a:schemeClr val="tx1"/>
              </a:solidFill>
              <a:latin typeface="Arial" pitchFamily="34" charset="0"/>
              <a:cs typeface="Arial" pitchFamily="34" charset="0"/>
            </a:endParaRPr>
          </a:p>
          <a:p>
            <a:pPr>
              <a:lnSpc>
                <a:spcPct val="90000"/>
              </a:lnSpc>
            </a:pPr>
            <a:r>
              <a:rPr lang="en-GB" sz="1800" dirty="0" smtClean="0">
                <a:latin typeface="Arial" pitchFamily="34" charset="0"/>
                <a:cs typeface="Arial" pitchFamily="34" charset="0"/>
              </a:rPr>
              <a:t>The </a:t>
            </a:r>
            <a:r>
              <a:rPr lang="en-GB" sz="1800" dirty="0">
                <a:latin typeface="Arial" pitchFamily="34" charset="0"/>
                <a:cs typeface="Arial" pitchFamily="34" charset="0"/>
              </a:rPr>
              <a:t>questionnaire will aim to capture :</a:t>
            </a:r>
          </a:p>
          <a:p>
            <a:pPr lvl="1">
              <a:lnSpc>
                <a:spcPct val="90000"/>
              </a:lnSpc>
            </a:pPr>
            <a:r>
              <a:rPr lang="en-GB" sz="1600" dirty="0">
                <a:solidFill>
                  <a:schemeClr val="tx1"/>
                </a:solidFill>
                <a:latin typeface="Arial" pitchFamily="34" charset="0"/>
                <a:cs typeface="Arial" pitchFamily="34" charset="0"/>
              </a:rPr>
              <a:t>Standardised data based on the CIS model</a:t>
            </a:r>
          </a:p>
          <a:p>
            <a:pPr lvl="1">
              <a:lnSpc>
                <a:spcPct val="90000"/>
              </a:lnSpc>
            </a:pPr>
            <a:r>
              <a:rPr lang="en-GB" sz="1600" dirty="0">
                <a:solidFill>
                  <a:schemeClr val="tx1"/>
                </a:solidFill>
                <a:latin typeface="Arial" pitchFamily="34" charset="0"/>
                <a:cs typeface="Arial" pitchFamily="34" charset="0"/>
              </a:rPr>
              <a:t>Specific data relevant to RA and RA R&amp;D activity</a:t>
            </a:r>
          </a:p>
          <a:p>
            <a:pPr lvl="1">
              <a:lnSpc>
                <a:spcPct val="90000"/>
              </a:lnSpc>
            </a:pPr>
            <a:r>
              <a:rPr lang="en-GB" sz="1600" dirty="0">
                <a:solidFill>
                  <a:schemeClr val="tx1"/>
                </a:solidFill>
                <a:latin typeface="Arial" pitchFamily="34" charset="0"/>
                <a:cs typeface="Arial" pitchFamily="34" charset="0"/>
              </a:rPr>
              <a:t>Soft data on cultural readiness and factors facilitating </a:t>
            </a:r>
            <a:r>
              <a:rPr lang="en-GB" sz="1600" dirty="0" smtClean="0">
                <a:solidFill>
                  <a:schemeClr val="tx1"/>
                </a:solidFill>
                <a:latin typeface="Arial" pitchFamily="34" charset="0"/>
                <a:cs typeface="Arial" pitchFamily="34" charset="0"/>
              </a:rPr>
              <a:t>innovation</a:t>
            </a:r>
          </a:p>
          <a:p>
            <a:pPr lvl="1">
              <a:lnSpc>
                <a:spcPct val="90000"/>
              </a:lnSpc>
            </a:pPr>
            <a:endParaRPr lang="en-GB" sz="1600" dirty="0" smtClean="0">
              <a:solidFill>
                <a:schemeClr val="tx1"/>
              </a:solidFill>
              <a:latin typeface="Arial" pitchFamily="34" charset="0"/>
              <a:cs typeface="Arial" pitchFamily="34" charset="0"/>
            </a:endParaRPr>
          </a:p>
          <a:p>
            <a:pPr>
              <a:lnSpc>
                <a:spcPct val="90000"/>
              </a:lnSpc>
            </a:pPr>
            <a:r>
              <a:rPr lang="en-GB" sz="1800" dirty="0" smtClean="0">
                <a:latin typeface="Arial" pitchFamily="34" charset="0"/>
                <a:cs typeface="Arial" pitchFamily="34" charset="0"/>
              </a:rPr>
              <a:t>The questionnaire will be comprised of :</a:t>
            </a:r>
          </a:p>
          <a:p>
            <a:pPr lvl="1">
              <a:lnSpc>
                <a:spcPct val="90000"/>
              </a:lnSpc>
            </a:pPr>
            <a:r>
              <a:rPr lang="en-GB" sz="1600" dirty="0" smtClean="0">
                <a:solidFill>
                  <a:schemeClr val="tx1"/>
                </a:solidFill>
                <a:latin typeface="Arial" pitchFamily="34" charset="0"/>
                <a:cs typeface="Arial" pitchFamily="34" charset="0"/>
              </a:rPr>
              <a:t>13 Sections</a:t>
            </a:r>
          </a:p>
          <a:p>
            <a:pPr lvl="1">
              <a:lnSpc>
                <a:spcPct val="90000"/>
              </a:lnSpc>
            </a:pPr>
            <a:r>
              <a:rPr lang="en-GB" sz="1600" dirty="0" smtClean="0">
                <a:solidFill>
                  <a:schemeClr val="tx1"/>
                </a:solidFill>
                <a:latin typeface="Arial" pitchFamily="34" charset="0"/>
                <a:cs typeface="Arial" pitchFamily="34" charset="0"/>
              </a:rPr>
              <a:t>55 Indicators</a:t>
            </a:r>
          </a:p>
          <a:p>
            <a:pPr lvl="1">
              <a:lnSpc>
                <a:spcPct val="90000"/>
              </a:lnSpc>
            </a:pPr>
            <a:endParaRPr lang="en-GB" sz="1600" dirty="0" smtClean="0">
              <a:solidFill>
                <a:schemeClr val="tx1"/>
              </a:solidFill>
              <a:latin typeface="Arial" pitchFamily="34" charset="0"/>
              <a:cs typeface="Arial" pitchFamily="34" charset="0"/>
            </a:endParaRPr>
          </a:p>
          <a:p>
            <a:pPr lvl="1">
              <a:lnSpc>
                <a:spcPct val="90000"/>
              </a:lnSpc>
            </a:pPr>
            <a:endParaRPr lang="en-GB" sz="1600" dirty="0">
              <a:solidFill>
                <a:schemeClr val="tx1"/>
              </a:solidFill>
              <a:latin typeface="Arial" pitchFamily="34" charset="0"/>
              <a:cs typeface="Arial" pitchFamily="34" charset="0"/>
            </a:endParaRPr>
          </a:p>
          <a:p>
            <a:pPr lvl="1">
              <a:lnSpc>
                <a:spcPct val="90000"/>
              </a:lnSpc>
              <a:buFontTx/>
              <a:buNone/>
            </a:pPr>
            <a:endParaRPr lang="en-GB" sz="1600" dirty="0">
              <a:solidFill>
                <a:schemeClr val="tx1"/>
              </a:solidFill>
            </a:endParaRPr>
          </a:p>
          <a:p>
            <a:pPr>
              <a:lnSpc>
                <a:spcPct val="90000"/>
              </a:lnSpc>
            </a:pPr>
            <a:endParaRPr lang="en-US" sz="1800" dirty="0"/>
          </a:p>
        </p:txBody>
      </p:sp>
      <p:grpSp>
        <p:nvGrpSpPr>
          <p:cNvPr id="13" name="Group 4"/>
          <p:cNvGrpSpPr>
            <a:grpSpLocks/>
          </p:cNvGrpSpPr>
          <p:nvPr/>
        </p:nvGrpSpPr>
        <p:grpSpPr bwMode="auto">
          <a:xfrm>
            <a:off x="8156600" y="711185"/>
            <a:ext cx="773112" cy="617537"/>
            <a:chOff x="960" y="1088"/>
            <a:chExt cx="4176" cy="2504"/>
          </a:xfrm>
        </p:grpSpPr>
        <p:sp>
          <p:nvSpPr>
            <p:cNvPr id="14"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15"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16"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17"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18"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19"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21" name="Slide Number Placeholder 20"/>
          <p:cNvSpPr>
            <a:spLocks noGrp="1"/>
          </p:cNvSpPr>
          <p:nvPr>
            <p:ph type="sldNum" sz="quarter" idx="12"/>
          </p:nvPr>
        </p:nvSpPr>
        <p:spPr/>
        <p:txBody>
          <a:bodyPr/>
          <a:lstStyle/>
          <a:p>
            <a:fld id="{0DCB9EF9-F072-4F9E-9A3D-18A23E5BECA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Diagram 24"/>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93" name="Freeform 13"/>
          <p:cNvSpPr>
            <a:spLocks/>
          </p:cNvSpPr>
          <p:nvPr/>
        </p:nvSpPr>
        <p:spPr bwMode="auto">
          <a:xfrm>
            <a:off x="2962275" y="1539900"/>
            <a:ext cx="5903913" cy="1008062"/>
          </a:xfrm>
          <a:custGeom>
            <a:avLst/>
            <a:gdLst/>
            <a:ahLst/>
            <a:cxnLst>
              <a:cxn ang="0">
                <a:pos x="4528" y="0"/>
              </a:cxn>
              <a:cxn ang="0">
                <a:pos x="0" y="0"/>
              </a:cxn>
              <a:cxn ang="0">
                <a:pos x="120" y="384"/>
              </a:cxn>
              <a:cxn ang="0">
                <a:pos x="0" y="768"/>
              </a:cxn>
              <a:cxn ang="0">
                <a:pos x="4528" y="768"/>
              </a:cxn>
              <a:cxn ang="0">
                <a:pos x="4528" y="0"/>
              </a:cxn>
            </a:cxnLst>
            <a:rect l="0" t="0" r="r" b="b"/>
            <a:pathLst>
              <a:path w="4528" h="768">
                <a:moveTo>
                  <a:pt x="4528" y="0"/>
                </a:moveTo>
                <a:lnTo>
                  <a:pt x="0" y="0"/>
                </a:lnTo>
                <a:lnTo>
                  <a:pt x="120" y="384"/>
                </a:lnTo>
                <a:lnTo>
                  <a:pt x="0" y="768"/>
                </a:lnTo>
                <a:lnTo>
                  <a:pt x="4528" y="768"/>
                </a:lnTo>
                <a:lnTo>
                  <a:pt x="4528" y="0"/>
                </a:lnTo>
                <a:close/>
              </a:path>
            </a:pathLst>
          </a:custGeom>
          <a:noFill/>
          <a:ln w="12700">
            <a:solidFill>
              <a:srgbClr val="000000"/>
            </a:solidFill>
            <a:prstDash val="solid"/>
            <a:round/>
            <a:headEnd/>
            <a:tailEnd/>
          </a:ln>
        </p:spPr>
        <p:txBody>
          <a:bodyPr/>
          <a:lstStyle/>
          <a:p>
            <a:endParaRPr lang="en-US"/>
          </a:p>
        </p:txBody>
      </p:sp>
      <p:sp>
        <p:nvSpPr>
          <p:cNvPr id="20494" name="AutoShape 14"/>
          <p:cNvSpPr>
            <a:spLocks noChangeArrowheads="1"/>
          </p:cNvSpPr>
          <p:nvPr/>
        </p:nvSpPr>
        <p:spPr bwMode="auto">
          <a:xfrm>
            <a:off x="369888" y="1554187"/>
            <a:ext cx="2630476" cy="977900"/>
          </a:xfrm>
          <a:prstGeom prst="homePlate">
            <a:avLst>
              <a:gd name="adj" fmla="val 17673"/>
            </a:avLst>
          </a:prstGeom>
          <a:solidFill>
            <a:srgbClr val="DDDDDD"/>
          </a:solidFill>
          <a:ln w="6350">
            <a:noFill/>
            <a:miter lim="800000"/>
            <a:headEnd/>
            <a:tailEnd/>
          </a:ln>
          <a:effectLst>
            <a:outerShdw dist="71842" dir="2700000" algn="ctr" rotWithShape="0">
              <a:schemeClr val="bg2"/>
            </a:outerShdw>
          </a:effectLst>
        </p:spPr>
        <p:txBody>
          <a:bodyPr wrap="square" lIns="0" tIns="0" rIns="0" bIns="0" anchor="ctr">
            <a:spAutoFit/>
          </a:bodyPr>
          <a:lstStyle/>
          <a:p>
            <a:pPr algn="ctr"/>
            <a:endParaRPr lang="en-US" sz="1600"/>
          </a:p>
          <a:p>
            <a:pPr algn="ctr"/>
            <a:r>
              <a:rPr lang="en-US" sz="1600"/>
              <a:t>Section 1</a:t>
            </a:r>
          </a:p>
          <a:p>
            <a:pPr algn="ctr"/>
            <a:r>
              <a:rPr lang="en-US" sz="1600"/>
              <a:t>The enterprise</a:t>
            </a:r>
          </a:p>
          <a:p>
            <a:pPr algn="ctr"/>
            <a:endParaRPr lang="en-US" sz="1600"/>
          </a:p>
        </p:txBody>
      </p:sp>
      <p:sp>
        <p:nvSpPr>
          <p:cNvPr id="20496" name="Text Box 16"/>
          <p:cNvSpPr txBox="1">
            <a:spLocks noChangeArrowheads="1"/>
          </p:cNvSpPr>
          <p:nvPr/>
        </p:nvSpPr>
        <p:spPr bwMode="auto">
          <a:xfrm>
            <a:off x="369888" y="1862162"/>
            <a:ext cx="184150" cy="336550"/>
          </a:xfrm>
          <a:prstGeom prst="rect">
            <a:avLst/>
          </a:prstGeom>
          <a:noFill/>
          <a:ln w="9525">
            <a:noFill/>
            <a:miter lim="800000"/>
            <a:headEnd/>
            <a:tailEnd/>
          </a:ln>
          <a:effectLst/>
        </p:spPr>
        <p:txBody>
          <a:bodyPr wrap="none">
            <a:spAutoFit/>
          </a:bodyPr>
          <a:lstStyle/>
          <a:p>
            <a:endParaRPr lang="en-US" sz="1600"/>
          </a:p>
        </p:txBody>
      </p:sp>
      <p:sp>
        <p:nvSpPr>
          <p:cNvPr id="20497" name="Text Box 17"/>
          <p:cNvSpPr txBox="1">
            <a:spLocks noChangeArrowheads="1"/>
          </p:cNvSpPr>
          <p:nvPr/>
        </p:nvSpPr>
        <p:spPr bwMode="auto">
          <a:xfrm>
            <a:off x="3178175" y="1741512"/>
            <a:ext cx="5472113" cy="581025"/>
          </a:xfrm>
          <a:prstGeom prst="rect">
            <a:avLst/>
          </a:prstGeom>
          <a:noFill/>
          <a:ln w="9525">
            <a:noFill/>
            <a:miter lim="800000"/>
            <a:headEnd/>
            <a:tailEnd/>
          </a:ln>
          <a:effectLst/>
        </p:spPr>
        <p:txBody>
          <a:bodyPr>
            <a:spAutoFit/>
          </a:bodyPr>
          <a:lstStyle/>
          <a:p>
            <a:r>
              <a:rPr lang="en-US" sz="1600" b="1" dirty="0"/>
              <a:t>‘What is the firm’s profile?”</a:t>
            </a:r>
            <a:r>
              <a:rPr lang="en-US" sz="1600" dirty="0"/>
              <a:t> : Industry, # employees, Ownership, active markets, hard data on activity…</a:t>
            </a:r>
          </a:p>
        </p:txBody>
      </p:sp>
      <p:sp>
        <p:nvSpPr>
          <p:cNvPr id="20509" name="Freeform 29"/>
          <p:cNvSpPr>
            <a:spLocks/>
          </p:cNvSpPr>
          <p:nvPr/>
        </p:nvSpPr>
        <p:spPr bwMode="auto">
          <a:xfrm>
            <a:off x="2962275" y="2638450"/>
            <a:ext cx="5903913" cy="1223962"/>
          </a:xfrm>
          <a:custGeom>
            <a:avLst/>
            <a:gdLst/>
            <a:ahLst/>
            <a:cxnLst>
              <a:cxn ang="0">
                <a:pos x="4528" y="0"/>
              </a:cxn>
              <a:cxn ang="0">
                <a:pos x="0" y="0"/>
              </a:cxn>
              <a:cxn ang="0">
                <a:pos x="120" y="384"/>
              </a:cxn>
              <a:cxn ang="0">
                <a:pos x="0" y="768"/>
              </a:cxn>
              <a:cxn ang="0">
                <a:pos x="4528" y="768"/>
              </a:cxn>
              <a:cxn ang="0">
                <a:pos x="4528" y="0"/>
              </a:cxn>
            </a:cxnLst>
            <a:rect l="0" t="0" r="r" b="b"/>
            <a:pathLst>
              <a:path w="4528" h="768">
                <a:moveTo>
                  <a:pt x="4528" y="0"/>
                </a:moveTo>
                <a:lnTo>
                  <a:pt x="0" y="0"/>
                </a:lnTo>
                <a:lnTo>
                  <a:pt x="120" y="384"/>
                </a:lnTo>
                <a:lnTo>
                  <a:pt x="0" y="768"/>
                </a:lnTo>
                <a:lnTo>
                  <a:pt x="4528" y="768"/>
                </a:lnTo>
                <a:lnTo>
                  <a:pt x="4528" y="0"/>
                </a:lnTo>
                <a:close/>
              </a:path>
            </a:pathLst>
          </a:custGeom>
          <a:noFill/>
          <a:ln w="12700">
            <a:solidFill>
              <a:srgbClr val="000000"/>
            </a:solidFill>
            <a:prstDash val="solid"/>
            <a:round/>
            <a:headEnd/>
            <a:tailEnd/>
          </a:ln>
        </p:spPr>
        <p:txBody>
          <a:bodyPr/>
          <a:lstStyle/>
          <a:p>
            <a:endParaRPr lang="en-US"/>
          </a:p>
        </p:txBody>
      </p:sp>
      <p:sp>
        <p:nvSpPr>
          <p:cNvPr id="20510" name="AutoShape 30"/>
          <p:cNvSpPr>
            <a:spLocks noChangeArrowheads="1"/>
          </p:cNvSpPr>
          <p:nvPr/>
        </p:nvSpPr>
        <p:spPr bwMode="auto">
          <a:xfrm>
            <a:off x="369888" y="2638450"/>
            <a:ext cx="2630476" cy="1222375"/>
          </a:xfrm>
          <a:prstGeom prst="homePlate">
            <a:avLst>
              <a:gd name="adj" fmla="val 14139"/>
            </a:avLst>
          </a:prstGeom>
          <a:solidFill>
            <a:srgbClr val="DDDDDD"/>
          </a:solidFill>
          <a:ln w="6350">
            <a:noFill/>
            <a:miter lim="800000"/>
            <a:headEnd/>
            <a:tailEnd/>
          </a:ln>
          <a:effectLst>
            <a:outerShdw dist="71842" dir="2700000" algn="ctr" rotWithShape="0">
              <a:schemeClr val="bg2"/>
            </a:outerShdw>
          </a:effectLst>
        </p:spPr>
        <p:txBody>
          <a:bodyPr wrap="square" lIns="0" tIns="0" rIns="0" bIns="0" anchor="ctr">
            <a:spAutoFit/>
          </a:bodyPr>
          <a:lstStyle/>
          <a:p>
            <a:pPr algn="ctr"/>
            <a:endParaRPr lang="en-US" sz="1600" dirty="0"/>
          </a:p>
          <a:p>
            <a:pPr algn="ctr"/>
            <a:r>
              <a:rPr lang="en-US" sz="1600" dirty="0"/>
              <a:t>Sections 2 and 3:</a:t>
            </a:r>
          </a:p>
          <a:p>
            <a:pPr algn="ctr"/>
            <a:r>
              <a:rPr lang="en-US" sz="1600" dirty="0"/>
              <a:t>Product and process innovation</a:t>
            </a:r>
          </a:p>
          <a:p>
            <a:pPr algn="ctr"/>
            <a:endParaRPr lang="en-US" sz="1600" dirty="0"/>
          </a:p>
        </p:txBody>
      </p:sp>
      <p:sp>
        <p:nvSpPr>
          <p:cNvPr id="20512" name="Text Box 32"/>
          <p:cNvSpPr txBox="1">
            <a:spLocks noChangeArrowheads="1"/>
          </p:cNvSpPr>
          <p:nvPr/>
        </p:nvSpPr>
        <p:spPr bwMode="auto">
          <a:xfrm>
            <a:off x="3178175" y="2703537"/>
            <a:ext cx="5472113" cy="1069975"/>
          </a:xfrm>
          <a:prstGeom prst="rect">
            <a:avLst/>
          </a:prstGeom>
          <a:noFill/>
          <a:ln w="9525">
            <a:noFill/>
            <a:miter lim="800000"/>
            <a:headEnd/>
            <a:tailEnd/>
          </a:ln>
          <a:effectLst/>
        </p:spPr>
        <p:txBody>
          <a:bodyPr>
            <a:spAutoFit/>
          </a:bodyPr>
          <a:lstStyle/>
          <a:p>
            <a:r>
              <a:rPr lang="en-US" sz="1600" b="1" dirty="0"/>
              <a:t>“What innovations did the firm develop?”: </a:t>
            </a:r>
            <a:r>
              <a:rPr lang="en-US" sz="1600" dirty="0"/>
              <a:t>List and types of innovations: where they were developed, are they new to the firm or new to Armenia, where are they applied, % in activity</a:t>
            </a:r>
          </a:p>
        </p:txBody>
      </p:sp>
      <p:sp>
        <p:nvSpPr>
          <p:cNvPr id="20519" name="Freeform 39"/>
          <p:cNvSpPr>
            <a:spLocks/>
          </p:cNvSpPr>
          <p:nvPr/>
        </p:nvSpPr>
        <p:spPr bwMode="auto">
          <a:xfrm>
            <a:off x="2962275" y="4010050"/>
            <a:ext cx="5903913" cy="985837"/>
          </a:xfrm>
          <a:custGeom>
            <a:avLst/>
            <a:gdLst/>
            <a:ahLst/>
            <a:cxnLst>
              <a:cxn ang="0">
                <a:pos x="4528" y="0"/>
              </a:cxn>
              <a:cxn ang="0">
                <a:pos x="0" y="0"/>
              </a:cxn>
              <a:cxn ang="0">
                <a:pos x="120" y="384"/>
              </a:cxn>
              <a:cxn ang="0">
                <a:pos x="0" y="768"/>
              </a:cxn>
              <a:cxn ang="0">
                <a:pos x="4528" y="768"/>
              </a:cxn>
              <a:cxn ang="0">
                <a:pos x="4528" y="0"/>
              </a:cxn>
            </a:cxnLst>
            <a:rect l="0" t="0" r="r" b="b"/>
            <a:pathLst>
              <a:path w="4528" h="768">
                <a:moveTo>
                  <a:pt x="4528" y="0"/>
                </a:moveTo>
                <a:lnTo>
                  <a:pt x="0" y="0"/>
                </a:lnTo>
                <a:lnTo>
                  <a:pt x="120" y="384"/>
                </a:lnTo>
                <a:lnTo>
                  <a:pt x="0" y="768"/>
                </a:lnTo>
                <a:lnTo>
                  <a:pt x="4528" y="768"/>
                </a:lnTo>
                <a:lnTo>
                  <a:pt x="4528" y="0"/>
                </a:lnTo>
                <a:close/>
              </a:path>
            </a:pathLst>
          </a:custGeom>
          <a:noFill/>
          <a:ln w="12700">
            <a:solidFill>
              <a:srgbClr val="000000"/>
            </a:solidFill>
            <a:prstDash val="solid"/>
            <a:round/>
            <a:headEnd/>
            <a:tailEnd/>
          </a:ln>
        </p:spPr>
        <p:txBody>
          <a:bodyPr/>
          <a:lstStyle/>
          <a:p>
            <a:endParaRPr lang="en-US"/>
          </a:p>
        </p:txBody>
      </p:sp>
      <p:sp>
        <p:nvSpPr>
          <p:cNvPr id="20520" name="AutoShape 40"/>
          <p:cNvSpPr>
            <a:spLocks noChangeArrowheads="1"/>
          </p:cNvSpPr>
          <p:nvPr/>
        </p:nvSpPr>
        <p:spPr bwMode="auto">
          <a:xfrm>
            <a:off x="369888" y="3987825"/>
            <a:ext cx="2559038" cy="977900"/>
          </a:xfrm>
          <a:prstGeom prst="homePlate">
            <a:avLst>
              <a:gd name="adj" fmla="val 17673"/>
            </a:avLst>
          </a:prstGeom>
          <a:solidFill>
            <a:srgbClr val="DDDDDD"/>
          </a:solidFill>
          <a:ln w="6350">
            <a:noFill/>
            <a:miter lim="800000"/>
            <a:headEnd/>
            <a:tailEnd/>
          </a:ln>
          <a:effectLst>
            <a:outerShdw dist="71842" dir="2700000" algn="ctr" rotWithShape="0">
              <a:schemeClr val="bg2"/>
            </a:outerShdw>
          </a:effectLst>
        </p:spPr>
        <p:txBody>
          <a:bodyPr wrap="square" lIns="0" tIns="0" rIns="0" bIns="0" anchor="ctr">
            <a:spAutoFit/>
          </a:bodyPr>
          <a:lstStyle/>
          <a:p>
            <a:pPr algn="ctr"/>
            <a:endParaRPr lang="en-US" sz="1600"/>
          </a:p>
          <a:p>
            <a:pPr algn="ctr"/>
            <a:r>
              <a:rPr lang="en-US" sz="1600"/>
              <a:t>Section 4:</a:t>
            </a:r>
          </a:p>
          <a:p>
            <a:pPr algn="ctr"/>
            <a:r>
              <a:rPr lang="en-US" sz="1600"/>
              <a:t>Innovation expenditure</a:t>
            </a:r>
          </a:p>
          <a:p>
            <a:pPr algn="ctr"/>
            <a:endParaRPr lang="en-US" sz="1600"/>
          </a:p>
        </p:txBody>
      </p:sp>
      <p:sp>
        <p:nvSpPr>
          <p:cNvPr id="20521" name="Text Box 41"/>
          <p:cNvSpPr txBox="1">
            <a:spLocks noChangeArrowheads="1"/>
          </p:cNvSpPr>
          <p:nvPr/>
        </p:nvSpPr>
        <p:spPr bwMode="auto">
          <a:xfrm>
            <a:off x="3178175" y="4051325"/>
            <a:ext cx="5472113" cy="825500"/>
          </a:xfrm>
          <a:prstGeom prst="rect">
            <a:avLst/>
          </a:prstGeom>
          <a:noFill/>
          <a:ln w="9525">
            <a:noFill/>
            <a:miter lim="800000"/>
            <a:headEnd/>
            <a:tailEnd/>
          </a:ln>
          <a:effectLst/>
        </p:spPr>
        <p:txBody>
          <a:bodyPr>
            <a:spAutoFit/>
          </a:bodyPr>
          <a:lstStyle/>
          <a:p>
            <a:r>
              <a:rPr lang="en-US" sz="1600" b="1"/>
              <a:t>“How did the firm invest in innovation?”</a:t>
            </a:r>
            <a:r>
              <a:rPr lang="en-US" sz="1600"/>
              <a:t> : Analysis of split between In-house RD, External, Acquisition of expertise/ patents / machinery / technology, Pulic funding</a:t>
            </a:r>
          </a:p>
        </p:txBody>
      </p:sp>
      <p:sp>
        <p:nvSpPr>
          <p:cNvPr id="20522" name="Freeform 42"/>
          <p:cNvSpPr>
            <a:spLocks/>
          </p:cNvSpPr>
          <p:nvPr/>
        </p:nvSpPr>
        <p:spPr bwMode="auto">
          <a:xfrm>
            <a:off x="2962275" y="5159400"/>
            <a:ext cx="5903913" cy="1447800"/>
          </a:xfrm>
          <a:custGeom>
            <a:avLst/>
            <a:gdLst/>
            <a:ahLst/>
            <a:cxnLst>
              <a:cxn ang="0">
                <a:pos x="4528" y="0"/>
              </a:cxn>
              <a:cxn ang="0">
                <a:pos x="0" y="0"/>
              </a:cxn>
              <a:cxn ang="0">
                <a:pos x="120" y="384"/>
              </a:cxn>
              <a:cxn ang="0">
                <a:pos x="0" y="768"/>
              </a:cxn>
              <a:cxn ang="0">
                <a:pos x="4528" y="768"/>
              </a:cxn>
              <a:cxn ang="0">
                <a:pos x="4528" y="0"/>
              </a:cxn>
            </a:cxnLst>
            <a:rect l="0" t="0" r="r" b="b"/>
            <a:pathLst>
              <a:path w="4528" h="768">
                <a:moveTo>
                  <a:pt x="4528" y="0"/>
                </a:moveTo>
                <a:lnTo>
                  <a:pt x="0" y="0"/>
                </a:lnTo>
                <a:lnTo>
                  <a:pt x="120" y="384"/>
                </a:lnTo>
                <a:lnTo>
                  <a:pt x="0" y="768"/>
                </a:lnTo>
                <a:lnTo>
                  <a:pt x="4528" y="768"/>
                </a:lnTo>
                <a:lnTo>
                  <a:pt x="4528" y="0"/>
                </a:lnTo>
                <a:close/>
              </a:path>
            </a:pathLst>
          </a:custGeom>
          <a:noFill/>
          <a:ln w="12700">
            <a:solidFill>
              <a:srgbClr val="000000"/>
            </a:solidFill>
            <a:prstDash val="solid"/>
            <a:round/>
            <a:headEnd/>
            <a:tailEnd/>
          </a:ln>
        </p:spPr>
        <p:txBody>
          <a:bodyPr/>
          <a:lstStyle/>
          <a:p>
            <a:endParaRPr lang="en-US"/>
          </a:p>
        </p:txBody>
      </p:sp>
      <p:sp>
        <p:nvSpPr>
          <p:cNvPr id="20523" name="AutoShape 43"/>
          <p:cNvSpPr>
            <a:spLocks noChangeArrowheads="1"/>
          </p:cNvSpPr>
          <p:nvPr/>
        </p:nvSpPr>
        <p:spPr bwMode="auto">
          <a:xfrm>
            <a:off x="369888" y="5140350"/>
            <a:ext cx="2630476" cy="1466850"/>
          </a:xfrm>
          <a:prstGeom prst="homePlate">
            <a:avLst>
              <a:gd name="adj" fmla="val 11782"/>
            </a:avLst>
          </a:prstGeom>
          <a:solidFill>
            <a:srgbClr val="DDDDDD"/>
          </a:solidFill>
          <a:ln w="6350">
            <a:noFill/>
            <a:miter lim="800000"/>
            <a:headEnd/>
            <a:tailEnd/>
          </a:ln>
          <a:effectLst>
            <a:outerShdw dist="71842" dir="2700000" algn="ctr" rotWithShape="0">
              <a:schemeClr val="bg2"/>
            </a:outerShdw>
          </a:effectLst>
        </p:spPr>
        <p:txBody>
          <a:bodyPr wrap="square" lIns="0" tIns="0" rIns="0" bIns="0" anchor="ctr">
            <a:spAutoFit/>
          </a:bodyPr>
          <a:lstStyle/>
          <a:p>
            <a:pPr algn="ctr"/>
            <a:endParaRPr lang="en-US" sz="1600"/>
          </a:p>
          <a:p>
            <a:pPr algn="ctr"/>
            <a:endParaRPr lang="en-US" sz="1600"/>
          </a:p>
          <a:p>
            <a:pPr algn="ctr"/>
            <a:r>
              <a:rPr lang="en-US" sz="1600"/>
              <a:t>Sections 5 &amp; 6:</a:t>
            </a:r>
          </a:p>
          <a:p>
            <a:pPr algn="ctr"/>
            <a:r>
              <a:rPr lang="en-US" sz="1600"/>
              <a:t>Focus on R&amp;D and patents</a:t>
            </a:r>
          </a:p>
          <a:p>
            <a:pPr algn="ctr"/>
            <a:endParaRPr lang="en-US" sz="1600"/>
          </a:p>
          <a:p>
            <a:pPr algn="ctr"/>
            <a:endParaRPr lang="en-US" sz="1600"/>
          </a:p>
        </p:txBody>
      </p:sp>
      <p:sp>
        <p:nvSpPr>
          <p:cNvPr id="20524" name="Text Box 44"/>
          <p:cNvSpPr txBox="1">
            <a:spLocks noChangeArrowheads="1"/>
          </p:cNvSpPr>
          <p:nvPr/>
        </p:nvSpPr>
        <p:spPr bwMode="auto">
          <a:xfrm>
            <a:off x="3249613" y="5326087"/>
            <a:ext cx="5472112" cy="1069975"/>
          </a:xfrm>
          <a:prstGeom prst="rect">
            <a:avLst/>
          </a:prstGeom>
          <a:noFill/>
          <a:ln w="9525">
            <a:noFill/>
            <a:miter lim="800000"/>
            <a:headEnd/>
            <a:tailEnd/>
          </a:ln>
          <a:effectLst/>
        </p:spPr>
        <p:txBody>
          <a:bodyPr>
            <a:spAutoFit/>
          </a:bodyPr>
          <a:lstStyle/>
          <a:p>
            <a:r>
              <a:rPr lang="en-US" sz="1600" b="1" dirty="0"/>
              <a:t>“What type of R&amp;D is available?”</a:t>
            </a:r>
            <a:r>
              <a:rPr lang="en-US" sz="1600" dirty="0"/>
              <a:t> : Types and fields of R&amp;D, Size and split of teams</a:t>
            </a:r>
          </a:p>
          <a:p>
            <a:r>
              <a:rPr lang="en-US" sz="1600" b="1" dirty="0"/>
              <a:t>‘What is level of patent activity?”</a:t>
            </a:r>
            <a:r>
              <a:rPr lang="en-US" sz="1600" dirty="0"/>
              <a:t> : Patents filed, granted, acquired, technological fields</a:t>
            </a:r>
          </a:p>
        </p:txBody>
      </p:sp>
      <p:grpSp>
        <p:nvGrpSpPr>
          <p:cNvPr id="26" name="Group 4"/>
          <p:cNvGrpSpPr>
            <a:grpSpLocks/>
          </p:cNvGrpSpPr>
          <p:nvPr/>
        </p:nvGrpSpPr>
        <p:grpSpPr bwMode="auto">
          <a:xfrm>
            <a:off x="8156600" y="711185"/>
            <a:ext cx="773112" cy="617537"/>
            <a:chOff x="960" y="1088"/>
            <a:chExt cx="4176" cy="2504"/>
          </a:xfrm>
        </p:grpSpPr>
        <p:sp>
          <p:nvSpPr>
            <p:cNvPr id="27"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28"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29"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30"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31"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32"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grpSp>
      <p:sp>
        <p:nvSpPr>
          <p:cNvPr id="34" name="Slide Number Placeholder 33"/>
          <p:cNvSpPr>
            <a:spLocks noGrp="1"/>
          </p:cNvSpPr>
          <p:nvPr>
            <p:ph type="sldNum" sz="quarter" idx="12"/>
          </p:nvPr>
        </p:nvSpPr>
        <p:spPr/>
        <p:txBody>
          <a:bodyPr/>
          <a:lstStyle/>
          <a:p>
            <a:fld id="{0DCB9EF9-F072-4F9E-9A3D-18A23E5BECA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p:cNvSpPr>
          <p:nvPr/>
        </p:nvSpPr>
        <p:spPr bwMode="auto">
          <a:xfrm>
            <a:off x="487334" y="2132006"/>
            <a:ext cx="3949700" cy="3808419"/>
          </a:xfrm>
          <a:custGeom>
            <a:avLst/>
            <a:gdLst/>
            <a:ahLst/>
            <a:cxnLst>
              <a:cxn ang="0">
                <a:pos x="2488" y="2008"/>
              </a:cxn>
              <a:cxn ang="0">
                <a:pos x="2488" y="0"/>
              </a:cxn>
              <a:cxn ang="0">
                <a:pos x="1240" y="104"/>
              </a:cxn>
              <a:cxn ang="0">
                <a:pos x="0" y="0"/>
              </a:cxn>
              <a:cxn ang="0">
                <a:pos x="0" y="2008"/>
              </a:cxn>
              <a:cxn ang="0">
                <a:pos x="2488" y="2008"/>
              </a:cxn>
            </a:cxnLst>
            <a:rect l="0" t="0" r="r" b="b"/>
            <a:pathLst>
              <a:path w="2488" h="2008">
                <a:moveTo>
                  <a:pt x="2488" y="2008"/>
                </a:moveTo>
                <a:lnTo>
                  <a:pt x="2488" y="0"/>
                </a:lnTo>
                <a:lnTo>
                  <a:pt x="1240" y="104"/>
                </a:lnTo>
                <a:lnTo>
                  <a:pt x="0" y="0"/>
                </a:lnTo>
                <a:lnTo>
                  <a:pt x="0" y="2008"/>
                </a:lnTo>
                <a:lnTo>
                  <a:pt x="2488" y="2008"/>
                </a:lnTo>
                <a:close/>
              </a:path>
            </a:pathLst>
          </a:custGeom>
          <a:noFill/>
          <a:ln w="12700">
            <a:solidFill>
              <a:srgbClr val="000000"/>
            </a:solidFill>
            <a:prstDash val="solid"/>
            <a:round/>
            <a:headEnd/>
            <a:tailEnd/>
          </a:ln>
        </p:spPr>
        <p:txBody>
          <a:bodyPr/>
          <a:lstStyle/>
          <a:p>
            <a:endParaRPr lang="en-US" dirty="0"/>
          </a:p>
        </p:txBody>
      </p:sp>
      <p:sp>
        <p:nvSpPr>
          <p:cNvPr id="3078" name="AutoShape 6"/>
          <p:cNvSpPr>
            <a:spLocks noChangeArrowheads="1"/>
          </p:cNvSpPr>
          <p:nvPr/>
        </p:nvSpPr>
        <p:spPr bwMode="auto">
          <a:xfrm rot="5400000">
            <a:off x="2116932" y="-92878"/>
            <a:ext cx="661988" cy="3959225"/>
          </a:xfrm>
          <a:prstGeom prst="homePlate">
            <a:avLst>
              <a:gd name="adj" fmla="val 34255"/>
            </a:avLst>
          </a:prstGeom>
          <a:solidFill>
            <a:schemeClr val="accent2">
              <a:lumMod val="20000"/>
              <a:lumOff val="80000"/>
            </a:schemeClr>
          </a:solidFill>
          <a:ln w="6350">
            <a:noFill/>
            <a:miter lim="800000"/>
            <a:headEnd/>
            <a:tailEnd/>
          </a:ln>
          <a:effectLst>
            <a:outerShdw dist="53882" dir="2700000" algn="ctr" rotWithShape="0">
              <a:schemeClr val="bg2"/>
            </a:outerShdw>
          </a:effectLst>
        </p:spPr>
        <p:txBody>
          <a:bodyPr rot="10800000" vert="eaVert" lIns="0" tIns="0" rIns="0" bIns="0" anchor="ctr">
            <a:spAutoFit/>
          </a:bodyPr>
          <a:lstStyle/>
          <a:p>
            <a:pPr algn="ctr"/>
            <a:r>
              <a:rPr lang="en-US" b="1" dirty="0"/>
              <a:t>Project</a:t>
            </a:r>
          </a:p>
          <a:p>
            <a:pPr algn="ctr"/>
            <a:r>
              <a:rPr lang="en-US" b="1" dirty="0"/>
              <a:t>Objectives</a:t>
            </a:r>
            <a:endParaRPr lang="en-US" dirty="0"/>
          </a:p>
        </p:txBody>
      </p:sp>
      <p:sp>
        <p:nvSpPr>
          <p:cNvPr id="3079" name="Freeform 7"/>
          <p:cNvSpPr>
            <a:spLocks/>
          </p:cNvSpPr>
          <p:nvPr/>
        </p:nvSpPr>
        <p:spPr bwMode="auto">
          <a:xfrm>
            <a:off x="4824413" y="2132006"/>
            <a:ext cx="3949700" cy="3808419"/>
          </a:xfrm>
          <a:custGeom>
            <a:avLst/>
            <a:gdLst/>
            <a:ahLst/>
            <a:cxnLst>
              <a:cxn ang="0">
                <a:pos x="2488" y="2008"/>
              </a:cxn>
              <a:cxn ang="0">
                <a:pos x="2488" y="0"/>
              </a:cxn>
              <a:cxn ang="0">
                <a:pos x="1240" y="104"/>
              </a:cxn>
              <a:cxn ang="0">
                <a:pos x="0" y="0"/>
              </a:cxn>
              <a:cxn ang="0">
                <a:pos x="0" y="2008"/>
              </a:cxn>
              <a:cxn ang="0">
                <a:pos x="2488" y="2008"/>
              </a:cxn>
            </a:cxnLst>
            <a:rect l="0" t="0" r="r" b="b"/>
            <a:pathLst>
              <a:path w="2488" h="2008">
                <a:moveTo>
                  <a:pt x="2488" y="2008"/>
                </a:moveTo>
                <a:lnTo>
                  <a:pt x="2488" y="0"/>
                </a:lnTo>
                <a:lnTo>
                  <a:pt x="1240" y="104"/>
                </a:lnTo>
                <a:lnTo>
                  <a:pt x="0" y="0"/>
                </a:lnTo>
                <a:lnTo>
                  <a:pt x="0" y="2008"/>
                </a:lnTo>
                <a:lnTo>
                  <a:pt x="2488" y="2008"/>
                </a:lnTo>
                <a:close/>
              </a:path>
            </a:pathLst>
          </a:custGeom>
          <a:noFill/>
          <a:ln w="12700">
            <a:solidFill>
              <a:srgbClr val="000000"/>
            </a:solidFill>
            <a:prstDash val="solid"/>
            <a:round/>
            <a:headEnd/>
            <a:tailEnd/>
          </a:ln>
        </p:spPr>
        <p:txBody>
          <a:bodyPr/>
          <a:lstStyle/>
          <a:p>
            <a:endParaRPr lang="en-US" dirty="0"/>
          </a:p>
        </p:txBody>
      </p:sp>
      <p:sp>
        <p:nvSpPr>
          <p:cNvPr id="3080" name="AutoShape 8"/>
          <p:cNvSpPr>
            <a:spLocks noChangeArrowheads="1"/>
          </p:cNvSpPr>
          <p:nvPr/>
        </p:nvSpPr>
        <p:spPr bwMode="auto">
          <a:xfrm rot="5400000">
            <a:off x="6469857" y="-86524"/>
            <a:ext cx="661987" cy="3959225"/>
          </a:xfrm>
          <a:prstGeom prst="homePlate">
            <a:avLst>
              <a:gd name="adj" fmla="val 34255"/>
            </a:avLst>
          </a:prstGeom>
          <a:solidFill>
            <a:schemeClr val="accent2">
              <a:lumMod val="20000"/>
              <a:lumOff val="80000"/>
            </a:schemeClr>
          </a:solidFill>
          <a:ln w="6350">
            <a:noFill/>
            <a:miter lim="800000"/>
            <a:headEnd/>
            <a:tailEnd/>
          </a:ln>
          <a:effectLst>
            <a:outerShdw dist="53882" dir="2700000" algn="ctr" rotWithShape="0">
              <a:schemeClr val="bg2"/>
            </a:outerShdw>
          </a:effectLst>
        </p:spPr>
        <p:txBody>
          <a:bodyPr rot="10800000" vert="eaVert" lIns="0" tIns="0" rIns="0" bIns="0" anchor="ctr">
            <a:spAutoFit/>
          </a:bodyPr>
          <a:lstStyle/>
          <a:p>
            <a:pPr algn="ctr"/>
            <a:r>
              <a:rPr lang="en-US" b="1" dirty="0"/>
              <a:t>Final</a:t>
            </a:r>
          </a:p>
          <a:p>
            <a:pPr algn="ctr"/>
            <a:r>
              <a:rPr lang="en-US" b="1" dirty="0"/>
              <a:t>Deliverables</a:t>
            </a:r>
            <a:endParaRPr lang="en-US" dirty="0"/>
          </a:p>
        </p:txBody>
      </p:sp>
      <p:sp>
        <p:nvSpPr>
          <p:cNvPr id="3081" name="Rectangle 9"/>
          <p:cNvSpPr>
            <a:spLocks noChangeArrowheads="1"/>
          </p:cNvSpPr>
          <p:nvPr/>
        </p:nvSpPr>
        <p:spPr bwMode="auto">
          <a:xfrm>
            <a:off x="557213" y="2359021"/>
            <a:ext cx="3816350" cy="3539430"/>
          </a:xfrm>
          <a:prstGeom prst="rect">
            <a:avLst/>
          </a:prstGeom>
          <a:noFill/>
          <a:ln w="9525">
            <a:noFill/>
            <a:miter lim="800000"/>
            <a:headEnd/>
            <a:tailEnd/>
          </a:ln>
          <a:effectLst/>
        </p:spPr>
        <p:txBody>
          <a:bodyPr wrap="square">
            <a:spAutoFit/>
          </a:bodyPr>
          <a:lstStyle/>
          <a:p>
            <a:r>
              <a:rPr lang="en-US" sz="1400" b="1" dirty="0">
                <a:latin typeface="Arial" pitchFamily="34" charset="0"/>
                <a:cs typeface="Arial" pitchFamily="34" charset="0"/>
              </a:rPr>
              <a:t>Define Technology Innovation (TI) and its components</a:t>
            </a:r>
          </a:p>
          <a:p>
            <a:endParaRPr lang="en-US" sz="1400" b="1" dirty="0">
              <a:latin typeface="Arial" pitchFamily="34" charset="0"/>
              <a:cs typeface="Arial" pitchFamily="34" charset="0"/>
            </a:endParaRPr>
          </a:p>
          <a:p>
            <a:r>
              <a:rPr lang="en-US" sz="1400" b="1" dirty="0">
                <a:latin typeface="Arial" pitchFamily="34" charset="0"/>
                <a:cs typeface="Arial" pitchFamily="34" charset="0"/>
              </a:rPr>
              <a:t>Identify relevant methodology to measure TI in firms</a:t>
            </a:r>
          </a:p>
          <a:p>
            <a:endParaRPr lang="en-US" sz="1400" b="1" dirty="0">
              <a:latin typeface="Arial" pitchFamily="34" charset="0"/>
              <a:cs typeface="Arial" pitchFamily="34" charset="0"/>
            </a:endParaRPr>
          </a:p>
          <a:p>
            <a:r>
              <a:rPr lang="en-US" sz="1400" b="1" dirty="0">
                <a:latin typeface="Arial" pitchFamily="34" charset="0"/>
                <a:cs typeface="Arial" pitchFamily="34" charset="0"/>
              </a:rPr>
              <a:t>Identify Priority economy sectors for assessment survey</a:t>
            </a:r>
          </a:p>
          <a:p>
            <a:endParaRPr lang="en-US" sz="1400" b="1" dirty="0">
              <a:latin typeface="Arial" pitchFamily="34" charset="0"/>
              <a:cs typeface="Arial" pitchFamily="34" charset="0"/>
            </a:endParaRPr>
          </a:p>
          <a:p>
            <a:r>
              <a:rPr lang="en-US" sz="1400" b="1" dirty="0">
                <a:latin typeface="Arial" pitchFamily="34" charset="0"/>
                <a:cs typeface="Arial" pitchFamily="34" charset="0"/>
              </a:rPr>
              <a:t>Develop sample design and identify principles of selection</a:t>
            </a:r>
          </a:p>
          <a:p>
            <a:endParaRPr lang="en-US" sz="1400" b="1" dirty="0">
              <a:latin typeface="Arial" pitchFamily="34" charset="0"/>
              <a:cs typeface="Arial" pitchFamily="34" charset="0"/>
            </a:endParaRPr>
          </a:p>
          <a:p>
            <a:r>
              <a:rPr lang="en-US" sz="1400" b="1" dirty="0">
                <a:latin typeface="Arial" pitchFamily="34" charset="0"/>
                <a:cs typeface="Arial" pitchFamily="34" charset="0"/>
              </a:rPr>
              <a:t>Design survey instruments</a:t>
            </a:r>
          </a:p>
          <a:p>
            <a:endParaRPr lang="en-US" sz="1400" b="1" dirty="0">
              <a:latin typeface="Arial" pitchFamily="34" charset="0"/>
              <a:cs typeface="Arial" pitchFamily="34" charset="0"/>
            </a:endParaRPr>
          </a:p>
          <a:p>
            <a:r>
              <a:rPr lang="en-US" sz="1400" b="1" dirty="0">
                <a:latin typeface="Arial" pitchFamily="34" charset="0"/>
                <a:cs typeface="Arial" pitchFamily="34" charset="0"/>
              </a:rPr>
              <a:t>Implement pilot interviews with 30-40 companies</a:t>
            </a:r>
          </a:p>
        </p:txBody>
      </p:sp>
      <p:sp>
        <p:nvSpPr>
          <p:cNvPr id="3082" name="Rectangle 10"/>
          <p:cNvSpPr>
            <a:spLocks noChangeArrowheads="1"/>
          </p:cNvSpPr>
          <p:nvPr/>
        </p:nvSpPr>
        <p:spPr bwMode="auto">
          <a:xfrm>
            <a:off x="4889500" y="2351102"/>
            <a:ext cx="3816350" cy="2462213"/>
          </a:xfrm>
          <a:prstGeom prst="rect">
            <a:avLst/>
          </a:prstGeom>
          <a:noFill/>
          <a:ln w="9525">
            <a:noFill/>
            <a:miter lim="800000"/>
            <a:headEnd/>
            <a:tailEnd/>
          </a:ln>
          <a:effectLst/>
        </p:spPr>
        <p:txBody>
          <a:bodyPr>
            <a:spAutoFit/>
          </a:bodyPr>
          <a:lstStyle/>
          <a:p>
            <a:r>
              <a:rPr lang="en-US" sz="1400" b="1" i="1" dirty="0">
                <a:latin typeface="Arial" pitchFamily="34" charset="0"/>
                <a:cs typeface="Arial" pitchFamily="34" charset="0"/>
              </a:rPr>
              <a:t>Definition</a:t>
            </a:r>
            <a:r>
              <a:rPr lang="en-US" sz="1400" dirty="0">
                <a:latin typeface="Arial" pitchFamily="34" charset="0"/>
                <a:cs typeface="Arial" pitchFamily="34" charset="0"/>
              </a:rPr>
              <a:t> of Technology Innovation</a:t>
            </a:r>
          </a:p>
          <a:p>
            <a:endParaRPr lang="en-US" sz="1400" dirty="0">
              <a:latin typeface="Arial" pitchFamily="34" charset="0"/>
              <a:cs typeface="Arial" pitchFamily="34" charset="0"/>
            </a:endParaRPr>
          </a:p>
          <a:p>
            <a:r>
              <a:rPr lang="en-US" sz="1400" dirty="0">
                <a:latin typeface="Arial" pitchFamily="34" charset="0"/>
                <a:cs typeface="Arial" pitchFamily="34" charset="0"/>
              </a:rPr>
              <a:t>Detailed </a:t>
            </a:r>
            <a:r>
              <a:rPr lang="en-US" sz="1400" b="1" i="1" dirty="0">
                <a:latin typeface="Arial" pitchFamily="34" charset="0"/>
                <a:cs typeface="Arial" pitchFamily="34" charset="0"/>
              </a:rPr>
              <a:t>methodological framework</a:t>
            </a:r>
            <a:r>
              <a:rPr lang="en-US" sz="1400" dirty="0">
                <a:latin typeface="Arial" pitchFamily="34" charset="0"/>
                <a:cs typeface="Arial" pitchFamily="34" charset="0"/>
              </a:rPr>
              <a:t> for conducting survey</a:t>
            </a:r>
          </a:p>
          <a:p>
            <a:endParaRPr lang="en-US" sz="1400" dirty="0">
              <a:latin typeface="Arial" pitchFamily="34" charset="0"/>
              <a:cs typeface="Arial" pitchFamily="34" charset="0"/>
            </a:endParaRPr>
          </a:p>
          <a:p>
            <a:r>
              <a:rPr lang="en-US" sz="1400" b="1" i="1" dirty="0">
                <a:latin typeface="Arial" pitchFamily="34" charset="0"/>
                <a:cs typeface="Arial" pitchFamily="34" charset="0"/>
              </a:rPr>
              <a:t>Recommendation</a:t>
            </a:r>
            <a:r>
              <a:rPr lang="en-US" sz="1400" dirty="0">
                <a:latin typeface="Arial" pitchFamily="34" charset="0"/>
                <a:cs typeface="Arial" pitchFamily="34" charset="0"/>
              </a:rPr>
              <a:t> on priority economic </a:t>
            </a:r>
            <a:r>
              <a:rPr lang="en-US" sz="1400" b="1" i="1" dirty="0">
                <a:latin typeface="Arial" pitchFamily="34" charset="0"/>
                <a:cs typeface="Arial" pitchFamily="34" charset="0"/>
              </a:rPr>
              <a:t>sectors</a:t>
            </a:r>
            <a:r>
              <a:rPr lang="en-US" sz="1400" dirty="0">
                <a:latin typeface="Arial" pitchFamily="34" charset="0"/>
                <a:cs typeface="Arial" pitchFamily="34" charset="0"/>
              </a:rPr>
              <a:t> to conduct survey</a:t>
            </a:r>
          </a:p>
          <a:p>
            <a:endParaRPr lang="en-US" sz="1400" dirty="0">
              <a:latin typeface="Arial" pitchFamily="34" charset="0"/>
              <a:cs typeface="Arial" pitchFamily="34" charset="0"/>
            </a:endParaRPr>
          </a:p>
          <a:p>
            <a:r>
              <a:rPr lang="en-US" sz="1400" dirty="0">
                <a:latin typeface="Arial" pitchFamily="34" charset="0"/>
                <a:cs typeface="Arial" pitchFamily="34" charset="0"/>
              </a:rPr>
              <a:t>Survey instruments (</a:t>
            </a:r>
            <a:r>
              <a:rPr lang="en-US" sz="1400" b="1" i="1" dirty="0">
                <a:latin typeface="Arial" pitchFamily="34" charset="0"/>
                <a:cs typeface="Arial" pitchFamily="34" charset="0"/>
              </a:rPr>
              <a:t>Questionnaire</a:t>
            </a:r>
            <a:r>
              <a:rPr lang="en-US" sz="1400" dirty="0">
                <a:latin typeface="Arial" pitchFamily="34" charset="0"/>
                <a:cs typeface="Arial" pitchFamily="34" charset="0"/>
              </a:rPr>
              <a:t>)</a:t>
            </a:r>
          </a:p>
          <a:p>
            <a:endParaRPr lang="en-US" sz="1400" dirty="0">
              <a:latin typeface="Arial" pitchFamily="34" charset="0"/>
              <a:cs typeface="Arial" pitchFamily="34" charset="0"/>
            </a:endParaRPr>
          </a:p>
          <a:p>
            <a:r>
              <a:rPr lang="en-US" sz="1400" dirty="0">
                <a:latin typeface="Arial" pitchFamily="34" charset="0"/>
                <a:cs typeface="Arial" pitchFamily="34" charset="0"/>
              </a:rPr>
              <a:t>Technical report on </a:t>
            </a:r>
            <a:r>
              <a:rPr lang="en-US" sz="1400" b="1" i="1" dirty="0">
                <a:latin typeface="Arial" pitchFamily="34" charset="0"/>
                <a:cs typeface="Arial" pitchFamily="34" charset="0"/>
              </a:rPr>
              <a:t>pre-test results</a:t>
            </a:r>
          </a:p>
        </p:txBody>
      </p:sp>
      <p:sp>
        <p:nvSpPr>
          <p:cNvPr id="3083" name="Text Box 11"/>
          <p:cNvSpPr txBox="1">
            <a:spLocks noChangeArrowheads="1"/>
          </p:cNvSpPr>
          <p:nvPr/>
        </p:nvSpPr>
        <p:spPr bwMode="auto">
          <a:xfrm>
            <a:off x="376238" y="6473825"/>
            <a:ext cx="1116012" cy="274638"/>
          </a:xfrm>
          <a:prstGeom prst="rect">
            <a:avLst/>
          </a:prstGeom>
          <a:noFill/>
          <a:ln w="9525">
            <a:noFill/>
            <a:miter lim="800000"/>
            <a:headEnd/>
            <a:tailEnd/>
          </a:ln>
          <a:effectLst/>
        </p:spPr>
        <p:txBody>
          <a:bodyPr wrap="none">
            <a:spAutoFit/>
          </a:bodyPr>
          <a:lstStyle/>
          <a:p>
            <a:r>
              <a:rPr lang="en-US" sz="1200" i="1" dirty="0"/>
              <a:t>Source : TOR</a:t>
            </a:r>
          </a:p>
        </p:txBody>
      </p:sp>
      <p:graphicFrame>
        <p:nvGraphicFramePr>
          <p:cNvPr id="16" name="Diagram 15"/>
          <p:cNvGraphicFramePr/>
          <p:nvPr/>
        </p:nvGraphicFramePr>
        <p:xfrm>
          <a:off x="457200" y="701656"/>
          <a:ext cx="8229600" cy="640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Slide Number Placeholder 21"/>
          <p:cNvSpPr>
            <a:spLocks noGrp="1"/>
          </p:cNvSpPr>
          <p:nvPr>
            <p:ph type="sldNum" sz="quarter" idx="12"/>
          </p:nvPr>
        </p:nvSpPr>
        <p:spPr/>
        <p:txBody>
          <a:bodyPr/>
          <a:lstStyle/>
          <a:p>
            <a:fld id="{0DCB9EF9-F072-4F9E-9A3D-18A23E5BECA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729" name="Group 33"/>
          <p:cNvGrpSpPr>
            <a:grpSpLocks/>
          </p:cNvGrpSpPr>
          <p:nvPr/>
        </p:nvGrpSpPr>
        <p:grpSpPr bwMode="auto">
          <a:xfrm>
            <a:off x="179388" y="1531938"/>
            <a:ext cx="8523287" cy="914400"/>
            <a:chOff x="113" y="741"/>
            <a:chExt cx="5369" cy="649"/>
          </a:xfrm>
        </p:grpSpPr>
        <p:sp>
          <p:nvSpPr>
            <p:cNvPr id="29710" name="Freeform 14"/>
            <p:cNvSpPr>
              <a:spLocks/>
            </p:cNvSpPr>
            <p:nvPr/>
          </p:nvSpPr>
          <p:spPr bwMode="auto">
            <a:xfrm>
              <a:off x="1746" y="754"/>
              <a:ext cx="3736" cy="636"/>
            </a:xfrm>
            <a:custGeom>
              <a:avLst/>
              <a:gdLst/>
              <a:ahLst/>
              <a:cxnLst>
                <a:cxn ang="0">
                  <a:pos x="4528" y="0"/>
                </a:cxn>
                <a:cxn ang="0">
                  <a:pos x="0" y="0"/>
                </a:cxn>
                <a:cxn ang="0">
                  <a:pos x="120" y="384"/>
                </a:cxn>
                <a:cxn ang="0">
                  <a:pos x="0" y="768"/>
                </a:cxn>
                <a:cxn ang="0">
                  <a:pos x="4528" y="768"/>
                </a:cxn>
                <a:cxn ang="0">
                  <a:pos x="4528" y="0"/>
                </a:cxn>
              </a:cxnLst>
              <a:rect l="0" t="0" r="r" b="b"/>
              <a:pathLst>
                <a:path w="4528" h="768">
                  <a:moveTo>
                    <a:pt x="4528" y="0"/>
                  </a:moveTo>
                  <a:lnTo>
                    <a:pt x="0" y="0"/>
                  </a:lnTo>
                  <a:lnTo>
                    <a:pt x="120" y="384"/>
                  </a:lnTo>
                  <a:lnTo>
                    <a:pt x="0" y="768"/>
                  </a:lnTo>
                  <a:lnTo>
                    <a:pt x="4528" y="768"/>
                  </a:lnTo>
                  <a:lnTo>
                    <a:pt x="4528" y="0"/>
                  </a:lnTo>
                  <a:close/>
                </a:path>
              </a:pathLst>
            </a:custGeom>
            <a:noFill/>
            <a:ln w="12700">
              <a:solidFill>
                <a:srgbClr val="000000"/>
              </a:solidFill>
              <a:prstDash val="solid"/>
              <a:round/>
              <a:headEnd/>
              <a:tailEnd/>
            </a:ln>
          </p:spPr>
          <p:txBody>
            <a:bodyPr/>
            <a:lstStyle/>
            <a:p>
              <a:endParaRPr lang="en-US"/>
            </a:p>
          </p:txBody>
        </p:sp>
        <p:sp>
          <p:nvSpPr>
            <p:cNvPr id="29711" name="AutoShape 15"/>
            <p:cNvSpPr>
              <a:spLocks noChangeArrowheads="1"/>
            </p:cNvSpPr>
            <p:nvPr/>
          </p:nvSpPr>
          <p:spPr bwMode="auto">
            <a:xfrm>
              <a:off x="113" y="741"/>
              <a:ext cx="1678" cy="616"/>
            </a:xfrm>
            <a:prstGeom prst="homePlate">
              <a:avLst>
                <a:gd name="adj" fmla="val 17202"/>
              </a:avLst>
            </a:prstGeom>
            <a:solidFill>
              <a:srgbClr val="DDDDDD"/>
            </a:solidFill>
            <a:ln w="6350">
              <a:noFill/>
              <a:miter lim="800000"/>
              <a:headEnd/>
              <a:tailEnd/>
            </a:ln>
            <a:effectLst>
              <a:outerShdw dist="71842" dir="2700000" algn="ctr" rotWithShape="0">
                <a:schemeClr val="bg2"/>
              </a:outerShdw>
            </a:effectLst>
          </p:spPr>
          <p:txBody>
            <a:bodyPr lIns="0" tIns="0" rIns="0" bIns="0" anchor="ctr">
              <a:spAutoFit/>
            </a:bodyPr>
            <a:lstStyle/>
            <a:p>
              <a:pPr algn="ctr"/>
              <a:endParaRPr lang="en-US" sz="1600" dirty="0"/>
            </a:p>
            <a:p>
              <a:pPr algn="ctr"/>
              <a:r>
                <a:rPr lang="en-US" sz="1600" dirty="0"/>
                <a:t>Section 7:</a:t>
              </a:r>
            </a:p>
            <a:p>
              <a:pPr algn="ctr"/>
              <a:r>
                <a:rPr lang="en-US" sz="1600" dirty="0"/>
                <a:t>Cooperation and information</a:t>
              </a:r>
            </a:p>
            <a:p>
              <a:pPr algn="ctr"/>
              <a:endParaRPr lang="en-US" sz="1600" dirty="0"/>
            </a:p>
          </p:txBody>
        </p:sp>
        <p:sp>
          <p:nvSpPr>
            <p:cNvPr id="29712" name="Text Box 16"/>
            <p:cNvSpPr txBox="1">
              <a:spLocks noChangeArrowheads="1"/>
            </p:cNvSpPr>
            <p:nvPr/>
          </p:nvSpPr>
          <p:spPr bwMode="auto">
            <a:xfrm>
              <a:off x="1882" y="789"/>
              <a:ext cx="3447" cy="520"/>
            </a:xfrm>
            <a:prstGeom prst="rect">
              <a:avLst/>
            </a:prstGeom>
            <a:noFill/>
            <a:ln w="9525">
              <a:noFill/>
              <a:miter lim="800000"/>
              <a:headEnd/>
              <a:tailEnd/>
            </a:ln>
            <a:effectLst/>
          </p:spPr>
          <p:txBody>
            <a:bodyPr>
              <a:spAutoFit/>
            </a:bodyPr>
            <a:lstStyle/>
            <a:p>
              <a:r>
                <a:rPr lang="en-US" sz="1600" b="1"/>
                <a:t>“Is open innovation developed in the firm?”: </a:t>
              </a:r>
              <a:r>
                <a:rPr lang="en-US" sz="1600"/>
                <a:t>Importance of sources of information by type, Geographical distribution of sources, examples.</a:t>
              </a:r>
            </a:p>
          </p:txBody>
        </p:sp>
      </p:grpSp>
      <p:grpSp>
        <p:nvGrpSpPr>
          <p:cNvPr id="29728" name="Group 32"/>
          <p:cNvGrpSpPr>
            <a:grpSpLocks/>
          </p:cNvGrpSpPr>
          <p:nvPr/>
        </p:nvGrpSpPr>
        <p:grpSpPr bwMode="auto">
          <a:xfrm>
            <a:off x="179388" y="2512630"/>
            <a:ext cx="8523287" cy="811109"/>
            <a:chOff x="113" y="1418"/>
            <a:chExt cx="5369" cy="616"/>
          </a:xfrm>
        </p:grpSpPr>
        <p:sp>
          <p:nvSpPr>
            <p:cNvPr id="29713" name="Freeform 17"/>
            <p:cNvSpPr>
              <a:spLocks/>
            </p:cNvSpPr>
            <p:nvPr/>
          </p:nvSpPr>
          <p:spPr bwMode="auto">
            <a:xfrm>
              <a:off x="1746" y="1434"/>
              <a:ext cx="3736" cy="590"/>
            </a:xfrm>
            <a:custGeom>
              <a:avLst/>
              <a:gdLst/>
              <a:ahLst/>
              <a:cxnLst>
                <a:cxn ang="0">
                  <a:pos x="4528" y="0"/>
                </a:cxn>
                <a:cxn ang="0">
                  <a:pos x="0" y="0"/>
                </a:cxn>
                <a:cxn ang="0">
                  <a:pos x="120" y="384"/>
                </a:cxn>
                <a:cxn ang="0">
                  <a:pos x="0" y="768"/>
                </a:cxn>
                <a:cxn ang="0">
                  <a:pos x="4528" y="768"/>
                </a:cxn>
                <a:cxn ang="0">
                  <a:pos x="4528" y="0"/>
                </a:cxn>
              </a:cxnLst>
              <a:rect l="0" t="0" r="r" b="b"/>
              <a:pathLst>
                <a:path w="4528" h="768">
                  <a:moveTo>
                    <a:pt x="4528" y="0"/>
                  </a:moveTo>
                  <a:lnTo>
                    <a:pt x="0" y="0"/>
                  </a:lnTo>
                  <a:lnTo>
                    <a:pt x="120" y="384"/>
                  </a:lnTo>
                  <a:lnTo>
                    <a:pt x="0" y="768"/>
                  </a:lnTo>
                  <a:lnTo>
                    <a:pt x="4528" y="768"/>
                  </a:lnTo>
                  <a:lnTo>
                    <a:pt x="4528" y="0"/>
                  </a:lnTo>
                  <a:close/>
                </a:path>
              </a:pathLst>
            </a:custGeom>
            <a:noFill/>
            <a:ln w="12700">
              <a:solidFill>
                <a:srgbClr val="000000"/>
              </a:solidFill>
              <a:prstDash val="solid"/>
              <a:round/>
              <a:headEnd/>
              <a:tailEnd/>
            </a:ln>
          </p:spPr>
          <p:txBody>
            <a:bodyPr/>
            <a:lstStyle/>
            <a:p>
              <a:endParaRPr lang="en-US"/>
            </a:p>
          </p:txBody>
        </p:sp>
        <p:sp>
          <p:nvSpPr>
            <p:cNvPr id="29714" name="AutoShape 18"/>
            <p:cNvSpPr>
              <a:spLocks noChangeArrowheads="1"/>
            </p:cNvSpPr>
            <p:nvPr/>
          </p:nvSpPr>
          <p:spPr bwMode="auto">
            <a:xfrm>
              <a:off x="113" y="1418"/>
              <a:ext cx="1678" cy="616"/>
            </a:xfrm>
            <a:prstGeom prst="homePlate">
              <a:avLst>
                <a:gd name="adj" fmla="val 17202"/>
              </a:avLst>
            </a:prstGeom>
            <a:solidFill>
              <a:srgbClr val="DDDDDD"/>
            </a:solidFill>
            <a:ln w="6350">
              <a:noFill/>
              <a:miter lim="800000"/>
              <a:headEnd/>
              <a:tailEnd/>
            </a:ln>
            <a:effectLst>
              <a:outerShdw dist="71842" dir="2700000" algn="ctr" rotWithShape="0">
                <a:schemeClr val="bg2"/>
              </a:outerShdw>
            </a:effectLst>
          </p:spPr>
          <p:txBody>
            <a:bodyPr lIns="0" tIns="0" rIns="0" bIns="0" anchor="ctr">
              <a:spAutoFit/>
            </a:bodyPr>
            <a:lstStyle/>
            <a:p>
              <a:pPr algn="ctr"/>
              <a:endParaRPr lang="en-US" sz="1600" dirty="0"/>
            </a:p>
            <a:p>
              <a:pPr algn="ctr"/>
              <a:r>
                <a:rPr lang="en-US" sz="1600" dirty="0"/>
                <a:t>Section 8:</a:t>
              </a:r>
            </a:p>
            <a:p>
              <a:pPr algn="ctr"/>
              <a:r>
                <a:rPr lang="en-US" sz="1600" dirty="0"/>
                <a:t>Innovation objectives</a:t>
              </a:r>
            </a:p>
            <a:p>
              <a:pPr algn="ctr"/>
              <a:endParaRPr lang="en-US" sz="1600" dirty="0"/>
            </a:p>
          </p:txBody>
        </p:sp>
        <p:sp>
          <p:nvSpPr>
            <p:cNvPr id="29715" name="Text Box 19"/>
            <p:cNvSpPr txBox="1">
              <a:spLocks noChangeArrowheads="1"/>
            </p:cNvSpPr>
            <p:nvPr/>
          </p:nvSpPr>
          <p:spPr bwMode="auto">
            <a:xfrm>
              <a:off x="1882" y="1525"/>
              <a:ext cx="3447" cy="366"/>
            </a:xfrm>
            <a:prstGeom prst="rect">
              <a:avLst/>
            </a:prstGeom>
            <a:noFill/>
            <a:ln w="9525">
              <a:noFill/>
              <a:miter lim="800000"/>
              <a:headEnd/>
              <a:tailEnd/>
            </a:ln>
            <a:effectLst/>
          </p:spPr>
          <p:txBody>
            <a:bodyPr>
              <a:spAutoFit/>
            </a:bodyPr>
            <a:lstStyle/>
            <a:p>
              <a:r>
                <a:rPr lang="en-US" sz="1600" b="1" dirty="0"/>
                <a:t>“Why do firms innovate?”</a:t>
              </a:r>
              <a:r>
                <a:rPr lang="en-US" sz="1600" dirty="0"/>
                <a:t> : Ranking of different reasons and relevance for the future</a:t>
              </a:r>
            </a:p>
          </p:txBody>
        </p:sp>
      </p:grpSp>
      <p:grpSp>
        <p:nvGrpSpPr>
          <p:cNvPr id="29727" name="Group 31"/>
          <p:cNvGrpSpPr>
            <a:grpSpLocks/>
          </p:cNvGrpSpPr>
          <p:nvPr/>
        </p:nvGrpSpPr>
        <p:grpSpPr bwMode="auto">
          <a:xfrm>
            <a:off x="166688" y="3416300"/>
            <a:ext cx="8529638" cy="798336"/>
            <a:chOff x="89" y="2089"/>
            <a:chExt cx="5373" cy="616"/>
          </a:xfrm>
        </p:grpSpPr>
        <p:sp>
          <p:nvSpPr>
            <p:cNvPr id="29716" name="Freeform 20"/>
            <p:cNvSpPr>
              <a:spLocks/>
            </p:cNvSpPr>
            <p:nvPr/>
          </p:nvSpPr>
          <p:spPr bwMode="auto">
            <a:xfrm>
              <a:off x="1776" y="2103"/>
              <a:ext cx="3686" cy="601"/>
            </a:xfrm>
            <a:custGeom>
              <a:avLst/>
              <a:gdLst/>
              <a:ahLst/>
              <a:cxnLst>
                <a:cxn ang="0">
                  <a:pos x="4528" y="0"/>
                </a:cxn>
                <a:cxn ang="0">
                  <a:pos x="0" y="0"/>
                </a:cxn>
                <a:cxn ang="0">
                  <a:pos x="120" y="384"/>
                </a:cxn>
                <a:cxn ang="0">
                  <a:pos x="0" y="768"/>
                </a:cxn>
                <a:cxn ang="0">
                  <a:pos x="4528" y="768"/>
                </a:cxn>
                <a:cxn ang="0">
                  <a:pos x="4528" y="0"/>
                </a:cxn>
              </a:cxnLst>
              <a:rect l="0" t="0" r="r" b="b"/>
              <a:pathLst>
                <a:path w="4528" h="768">
                  <a:moveTo>
                    <a:pt x="4528" y="0"/>
                  </a:moveTo>
                  <a:lnTo>
                    <a:pt x="0" y="0"/>
                  </a:lnTo>
                  <a:lnTo>
                    <a:pt x="120" y="384"/>
                  </a:lnTo>
                  <a:lnTo>
                    <a:pt x="0" y="768"/>
                  </a:lnTo>
                  <a:lnTo>
                    <a:pt x="4528" y="768"/>
                  </a:lnTo>
                  <a:lnTo>
                    <a:pt x="4528" y="0"/>
                  </a:lnTo>
                  <a:close/>
                </a:path>
              </a:pathLst>
            </a:custGeom>
            <a:noFill/>
            <a:ln w="12700">
              <a:solidFill>
                <a:srgbClr val="000000"/>
              </a:solidFill>
              <a:prstDash val="solid"/>
              <a:round/>
              <a:headEnd/>
              <a:tailEnd/>
            </a:ln>
          </p:spPr>
          <p:txBody>
            <a:bodyPr/>
            <a:lstStyle/>
            <a:p>
              <a:endParaRPr lang="en-US"/>
            </a:p>
          </p:txBody>
        </p:sp>
        <p:sp>
          <p:nvSpPr>
            <p:cNvPr id="29717" name="AutoShape 21"/>
            <p:cNvSpPr>
              <a:spLocks noChangeArrowheads="1"/>
            </p:cNvSpPr>
            <p:nvPr/>
          </p:nvSpPr>
          <p:spPr bwMode="auto">
            <a:xfrm>
              <a:off x="89" y="2089"/>
              <a:ext cx="1723" cy="616"/>
            </a:xfrm>
            <a:prstGeom prst="homePlate">
              <a:avLst>
                <a:gd name="adj" fmla="val 17663"/>
              </a:avLst>
            </a:prstGeom>
            <a:solidFill>
              <a:srgbClr val="DDDDDD"/>
            </a:solidFill>
            <a:ln w="6350">
              <a:noFill/>
              <a:miter lim="800000"/>
              <a:headEnd/>
              <a:tailEnd/>
            </a:ln>
            <a:effectLst>
              <a:outerShdw dist="71842" dir="2700000" algn="ctr" rotWithShape="0">
                <a:schemeClr val="bg2"/>
              </a:outerShdw>
            </a:effectLst>
          </p:spPr>
          <p:txBody>
            <a:bodyPr lIns="0" tIns="0" rIns="0" bIns="0" anchor="ctr">
              <a:spAutoFit/>
            </a:bodyPr>
            <a:lstStyle/>
            <a:p>
              <a:pPr algn="ctr"/>
              <a:endParaRPr lang="en-US" sz="1600" dirty="0"/>
            </a:p>
            <a:p>
              <a:pPr algn="ctr"/>
              <a:r>
                <a:rPr lang="en-US" sz="1600" dirty="0"/>
                <a:t>Section 9:</a:t>
              </a:r>
            </a:p>
            <a:p>
              <a:pPr algn="ctr"/>
              <a:r>
                <a:rPr lang="en-US" sz="1600" dirty="0"/>
                <a:t>Innovation protection</a:t>
              </a:r>
            </a:p>
            <a:p>
              <a:pPr algn="ctr"/>
              <a:endParaRPr lang="en-US" sz="1600" dirty="0"/>
            </a:p>
          </p:txBody>
        </p:sp>
        <p:sp>
          <p:nvSpPr>
            <p:cNvPr id="29718" name="Text Box 22"/>
            <p:cNvSpPr txBox="1">
              <a:spLocks noChangeArrowheads="1"/>
            </p:cNvSpPr>
            <p:nvPr/>
          </p:nvSpPr>
          <p:spPr bwMode="auto">
            <a:xfrm>
              <a:off x="1927" y="2194"/>
              <a:ext cx="3447" cy="366"/>
            </a:xfrm>
            <a:prstGeom prst="rect">
              <a:avLst/>
            </a:prstGeom>
            <a:noFill/>
            <a:ln w="9525">
              <a:noFill/>
              <a:miter lim="800000"/>
              <a:headEnd/>
              <a:tailEnd/>
            </a:ln>
            <a:effectLst/>
          </p:spPr>
          <p:txBody>
            <a:bodyPr>
              <a:spAutoFit/>
            </a:bodyPr>
            <a:lstStyle/>
            <a:p>
              <a:r>
                <a:rPr lang="en-US" sz="1600" b="1" dirty="0"/>
                <a:t>“How do firms protect their innovations?”</a:t>
              </a:r>
              <a:r>
                <a:rPr lang="en-US" sz="1600" dirty="0"/>
                <a:t> : Ranking of different methods</a:t>
              </a:r>
            </a:p>
          </p:txBody>
        </p:sp>
      </p:grpSp>
      <p:grpSp>
        <p:nvGrpSpPr>
          <p:cNvPr id="29726" name="Group 30"/>
          <p:cNvGrpSpPr>
            <a:grpSpLocks/>
          </p:cNvGrpSpPr>
          <p:nvPr/>
        </p:nvGrpSpPr>
        <p:grpSpPr bwMode="auto">
          <a:xfrm>
            <a:off x="179388" y="4276725"/>
            <a:ext cx="8523287" cy="1223963"/>
            <a:chOff x="113" y="2750"/>
            <a:chExt cx="5369" cy="771"/>
          </a:xfrm>
        </p:grpSpPr>
        <p:sp>
          <p:nvSpPr>
            <p:cNvPr id="29720" name="Freeform 24"/>
            <p:cNvSpPr>
              <a:spLocks/>
            </p:cNvSpPr>
            <p:nvPr/>
          </p:nvSpPr>
          <p:spPr bwMode="auto">
            <a:xfrm>
              <a:off x="1746" y="2750"/>
              <a:ext cx="3736" cy="771"/>
            </a:xfrm>
            <a:custGeom>
              <a:avLst/>
              <a:gdLst/>
              <a:ahLst/>
              <a:cxnLst>
                <a:cxn ang="0">
                  <a:pos x="4528" y="0"/>
                </a:cxn>
                <a:cxn ang="0">
                  <a:pos x="0" y="0"/>
                </a:cxn>
                <a:cxn ang="0">
                  <a:pos x="120" y="384"/>
                </a:cxn>
                <a:cxn ang="0">
                  <a:pos x="0" y="768"/>
                </a:cxn>
                <a:cxn ang="0">
                  <a:pos x="4528" y="768"/>
                </a:cxn>
                <a:cxn ang="0">
                  <a:pos x="4528" y="0"/>
                </a:cxn>
              </a:cxnLst>
              <a:rect l="0" t="0" r="r" b="b"/>
              <a:pathLst>
                <a:path w="4528" h="768">
                  <a:moveTo>
                    <a:pt x="4528" y="0"/>
                  </a:moveTo>
                  <a:lnTo>
                    <a:pt x="0" y="0"/>
                  </a:lnTo>
                  <a:lnTo>
                    <a:pt x="120" y="384"/>
                  </a:lnTo>
                  <a:lnTo>
                    <a:pt x="0" y="768"/>
                  </a:lnTo>
                  <a:lnTo>
                    <a:pt x="4528" y="768"/>
                  </a:lnTo>
                  <a:lnTo>
                    <a:pt x="4528" y="0"/>
                  </a:lnTo>
                  <a:close/>
                </a:path>
              </a:pathLst>
            </a:custGeom>
            <a:noFill/>
            <a:ln w="12700">
              <a:solidFill>
                <a:srgbClr val="000000"/>
              </a:solidFill>
              <a:prstDash val="solid"/>
              <a:round/>
              <a:headEnd/>
              <a:tailEnd/>
            </a:ln>
          </p:spPr>
          <p:txBody>
            <a:bodyPr/>
            <a:lstStyle/>
            <a:p>
              <a:endParaRPr lang="en-US"/>
            </a:p>
          </p:txBody>
        </p:sp>
        <p:sp>
          <p:nvSpPr>
            <p:cNvPr id="29721" name="AutoShape 25"/>
            <p:cNvSpPr>
              <a:spLocks noChangeArrowheads="1"/>
            </p:cNvSpPr>
            <p:nvPr/>
          </p:nvSpPr>
          <p:spPr bwMode="auto">
            <a:xfrm>
              <a:off x="113" y="2750"/>
              <a:ext cx="1678" cy="770"/>
            </a:xfrm>
            <a:prstGeom prst="homePlate">
              <a:avLst>
                <a:gd name="adj" fmla="val 13761"/>
              </a:avLst>
            </a:prstGeom>
            <a:solidFill>
              <a:srgbClr val="DDDDDD"/>
            </a:solidFill>
            <a:ln w="6350">
              <a:noFill/>
              <a:miter lim="800000"/>
              <a:headEnd/>
              <a:tailEnd/>
            </a:ln>
            <a:effectLst>
              <a:outerShdw dist="71842" dir="2700000" algn="ctr" rotWithShape="0">
                <a:schemeClr val="bg2"/>
              </a:outerShdw>
            </a:effectLst>
          </p:spPr>
          <p:txBody>
            <a:bodyPr lIns="0" tIns="0" rIns="0" bIns="0" anchor="ctr">
              <a:spAutoFit/>
            </a:bodyPr>
            <a:lstStyle/>
            <a:p>
              <a:pPr algn="ctr"/>
              <a:endParaRPr lang="en-US" sz="1600" dirty="0"/>
            </a:p>
            <a:p>
              <a:pPr algn="ctr"/>
              <a:r>
                <a:rPr lang="en-US" sz="1600" dirty="0"/>
                <a:t>Sections 10, 11, 12:</a:t>
              </a:r>
            </a:p>
            <a:p>
              <a:pPr algn="ctr"/>
              <a:r>
                <a:rPr lang="en-US" sz="1600" dirty="0"/>
                <a:t>Innovation constraints</a:t>
              </a:r>
            </a:p>
            <a:p>
              <a:pPr algn="ctr"/>
              <a:endParaRPr lang="en-US" sz="1600" dirty="0"/>
            </a:p>
            <a:p>
              <a:pPr algn="ctr"/>
              <a:endParaRPr lang="en-US" sz="1600" dirty="0"/>
            </a:p>
          </p:txBody>
        </p:sp>
        <p:sp>
          <p:nvSpPr>
            <p:cNvPr id="29722" name="Text Box 26"/>
            <p:cNvSpPr txBox="1">
              <a:spLocks noChangeArrowheads="1"/>
            </p:cNvSpPr>
            <p:nvPr/>
          </p:nvSpPr>
          <p:spPr bwMode="auto">
            <a:xfrm>
              <a:off x="1882" y="2799"/>
              <a:ext cx="3447" cy="674"/>
            </a:xfrm>
            <a:prstGeom prst="rect">
              <a:avLst/>
            </a:prstGeom>
            <a:noFill/>
            <a:ln w="9525">
              <a:noFill/>
              <a:miter lim="800000"/>
              <a:headEnd/>
              <a:tailEnd/>
            </a:ln>
            <a:effectLst/>
          </p:spPr>
          <p:txBody>
            <a:bodyPr>
              <a:spAutoFit/>
            </a:bodyPr>
            <a:lstStyle/>
            <a:p>
              <a:r>
                <a:rPr lang="en-US" sz="1600" b="1" dirty="0"/>
                <a:t>“What prevents firms from innovating?” </a:t>
              </a:r>
              <a:r>
                <a:rPr lang="en-US" sz="1600" dirty="0"/>
                <a:t>Analysis of reasons for abandoning innovation, ranking of hindering factors for innovation, reasons for non existence of innovation</a:t>
              </a:r>
            </a:p>
          </p:txBody>
        </p:sp>
      </p:grpSp>
      <p:grpSp>
        <p:nvGrpSpPr>
          <p:cNvPr id="29730" name="Group 34"/>
          <p:cNvGrpSpPr>
            <a:grpSpLocks/>
          </p:cNvGrpSpPr>
          <p:nvPr/>
        </p:nvGrpSpPr>
        <p:grpSpPr bwMode="auto">
          <a:xfrm>
            <a:off x="179388" y="5580063"/>
            <a:ext cx="8523287" cy="1000125"/>
            <a:chOff x="142" y="3612"/>
            <a:chExt cx="5369" cy="630"/>
          </a:xfrm>
        </p:grpSpPr>
        <p:sp>
          <p:nvSpPr>
            <p:cNvPr id="29723" name="Freeform 27"/>
            <p:cNvSpPr>
              <a:spLocks/>
            </p:cNvSpPr>
            <p:nvPr/>
          </p:nvSpPr>
          <p:spPr bwMode="auto">
            <a:xfrm>
              <a:off x="1775" y="3653"/>
              <a:ext cx="3736" cy="589"/>
            </a:xfrm>
            <a:custGeom>
              <a:avLst/>
              <a:gdLst/>
              <a:ahLst/>
              <a:cxnLst>
                <a:cxn ang="0">
                  <a:pos x="4528" y="0"/>
                </a:cxn>
                <a:cxn ang="0">
                  <a:pos x="0" y="0"/>
                </a:cxn>
                <a:cxn ang="0">
                  <a:pos x="120" y="384"/>
                </a:cxn>
                <a:cxn ang="0">
                  <a:pos x="0" y="768"/>
                </a:cxn>
                <a:cxn ang="0">
                  <a:pos x="4528" y="768"/>
                </a:cxn>
                <a:cxn ang="0">
                  <a:pos x="4528" y="0"/>
                </a:cxn>
              </a:cxnLst>
              <a:rect l="0" t="0" r="r" b="b"/>
              <a:pathLst>
                <a:path w="4528" h="768">
                  <a:moveTo>
                    <a:pt x="4528" y="0"/>
                  </a:moveTo>
                  <a:lnTo>
                    <a:pt x="0" y="0"/>
                  </a:lnTo>
                  <a:lnTo>
                    <a:pt x="120" y="384"/>
                  </a:lnTo>
                  <a:lnTo>
                    <a:pt x="0" y="768"/>
                  </a:lnTo>
                  <a:lnTo>
                    <a:pt x="4528" y="768"/>
                  </a:lnTo>
                  <a:lnTo>
                    <a:pt x="4528" y="0"/>
                  </a:lnTo>
                  <a:close/>
                </a:path>
              </a:pathLst>
            </a:custGeom>
            <a:noFill/>
            <a:ln w="12700">
              <a:solidFill>
                <a:srgbClr val="000000"/>
              </a:solidFill>
              <a:prstDash val="solid"/>
              <a:round/>
              <a:headEnd/>
              <a:tailEnd/>
            </a:ln>
          </p:spPr>
          <p:txBody>
            <a:bodyPr/>
            <a:lstStyle/>
            <a:p>
              <a:endParaRPr lang="en-US"/>
            </a:p>
          </p:txBody>
        </p:sp>
        <p:sp>
          <p:nvSpPr>
            <p:cNvPr id="29724" name="AutoShape 28"/>
            <p:cNvSpPr>
              <a:spLocks noChangeArrowheads="1"/>
            </p:cNvSpPr>
            <p:nvPr/>
          </p:nvSpPr>
          <p:spPr bwMode="auto">
            <a:xfrm>
              <a:off x="142" y="3612"/>
              <a:ext cx="1678" cy="616"/>
            </a:xfrm>
            <a:prstGeom prst="homePlate">
              <a:avLst>
                <a:gd name="adj" fmla="val 17202"/>
              </a:avLst>
            </a:prstGeom>
            <a:solidFill>
              <a:srgbClr val="DDDDDD"/>
            </a:solidFill>
            <a:ln w="6350">
              <a:noFill/>
              <a:miter lim="800000"/>
              <a:headEnd/>
              <a:tailEnd/>
            </a:ln>
            <a:effectLst>
              <a:outerShdw dist="71842" dir="2700000" algn="ctr" rotWithShape="0">
                <a:schemeClr val="bg2"/>
              </a:outerShdw>
            </a:effectLst>
          </p:spPr>
          <p:txBody>
            <a:bodyPr lIns="0" tIns="0" rIns="0" bIns="0" anchor="ctr">
              <a:spAutoFit/>
            </a:bodyPr>
            <a:lstStyle/>
            <a:p>
              <a:pPr algn="ctr"/>
              <a:endParaRPr lang="en-US" sz="1600" dirty="0"/>
            </a:p>
            <a:p>
              <a:pPr algn="ctr"/>
              <a:r>
                <a:rPr lang="en-US" sz="1600" dirty="0"/>
                <a:t>Section 13:</a:t>
              </a:r>
            </a:p>
            <a:p>
              <a:pPr algn="ctr"/>
              <a:r>
                <a:rPr lang="en-US" sz="1600" dirty="0"/>
                <a:t>Cultural readiness</a:t>
              </a:r>
            </a:p>
            <a:p>
              <a:pPr algn="ctr"/>
              <a:endParaRPr lang="en-US" sz="1600" dirty="0"/>
            </a:p>
          </p:txBody>
        </p:sp>
        <p:sp>
          <p:nvSpPr>
            <p:cNvPr id="29725" name="Text Box 29"/>
            <p:cNvSpPr txBox="1">
              <a:spLocks noChangeArrowheads="1"/>
            </p:cNvSpPr>
            <p:nvPr/>
          </p:nvSpPr>
          <p:spPr bwMode="auto">
            <a:xfrm>
              <a:off x="1911" y="3713"/>
              <a:ext cx="3447" cy="366"/>
            </a:xfrm>
            <a:prstGeom prst="rect">
              <a:avLst/>
            </a:prstGeom>
            <a:noFill/>
            <a:ln w="9525">
              <a:noFill/>
              <a:miter lim="800000"/>
              <a:headEnd/>
              <a:tailEnd/>
            </a:ln>
            <a:effectLst/>
          </p:spPr>
          <p:txBody>
            <a:bodyPr>
              <a:spAutoFit/>
            </a:bodyPr>
            <a:lstStyle/>
            <a:p>
              <a:r>
                <a:rPr lang="en-US" sz="1600" b="1" dirty="0"/>
                <a:t>“Do firms have the right mindset to innovate?”</a:t>
              </a:r>
              <a:r>
                <a:rPr lang="en-US" sz="1600" dirty="0"/>
                <a:t> </a:t>
              </a:r>
            </a:p>
            <a:p>
              <a:r>
                <a:rPr lang="en-US" sz="1600" dirty="0"/>
                <a:t>Soft analysis of perception of innovation readiness</a:t>
              </a:r>
            </a:p>
          </p:txBody>
        </p:sp>
      </p:grpSp>
      <p:graphicFrame>
        <p:nvGraphicFramePr>
          <p:cNvPr id="32" name="Diagram 31"/>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3" name="Group 4"/>
          <p:cNvGrpSpPr>
            <a:grpSpLocks/>
          </p:cNvGrpSpPr>
          <p:nvPr/>
        </p:nvGrpSpPr>
        <p:grpSpPr bwMode="auto">
          <a:xfrm>
            <a:off x="8156600" y="711185"/>
            <a:ext cx="773112" cy="617537"/>
            <a:chOff x="960" y="1088"/>
            <a:chExt cx="4176" cy="2504"/>
          </a:xfrm>
        </p:grpSpPr>
        <p:sp>
          <p:nvSpPr>
            <p:cNvPr id="34"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35"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36"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37"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38"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39"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grpSp>
      <p:sp>
        <p:nvSpPr>
          <p:cNvPr id="41" name="Slide Number Placeholder 40"/>
          <p:cNvSpPr>
            <a:spLocks noGrp="1"/>
          </p:cNvSpPr>
          <p:nvPr>
            <p:ph type="sldNum" sz="quarter" idx="12"/>
          </p:nvPr>
        </p:nvSpPr>
        <p:spPr/>
        <p:txBody>
          <a:bodyPr/>
          <a:lstStyle/>
          <a:p>
            <a:fld id="{0DCB9EF9-F072-4F9E-9A3D-18A23E5BECA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33" name="Group 45"/>
          <p:cNvGraphicFramePr>
            <a:graphicFrameLocks noGrp="1"/>
          </p:cNvGraphicFramePr>
          <p:nvPr>
            <p:ph type="tbl" idx="1"/>
          </p:nvPr>
        </p:nvGraphicFramePr>
        <p:xfrm>
          <a:off x="468313" y="2284428"/>
          <a:ext cx="8229600" cy="3533797"/>
        </p:xfrm>
        <a:graphic>
          <a:graphicData uri="http://schemas.openxmlformats.org/drawingml/2006/table">
            <a:tbl>
              <a:tblPr/>
              <a:tblGrid>
                <a:gridCol w="2743200"/>
                <a:gridCol w="2743200"/>
                <a:gridCol w="2743200"/>
              </a:tblGrid>
              <a:tr h="5345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Hard Data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Survey Data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815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Section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Section 2, 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Section 4</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Section 5, 6</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Section 7</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Section 8</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Section 9</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Section 10, 11, 12</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Section 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34" name="Text Box 46"/>
          <p:cNvSpPr txBox="1">
            <a:spLocks noChangeArrowheads="1"/>
          </p:cNvSpPr>
          <p:nvPr/>
        </p:nvSpPr>
        <p:spPr bwMode="auto">
          <a:xfrm>
            <a:off x="3244850" y="1655778"/>
            <a:ext cx="2852063" cy="369332"/>
          </a:xfrm>
          <a:prstGeom prst="rect">
            <a:avLst/>
          </a:prstGeom>
          <a:noFill/>
          <a:ln w="9525">
            <a:noFill/>
            <a:miter lim="800000"/>
            <a:headEnd/>
            <a:tailEnd/>
          </a:ln>
          <a:effectLst/>
        </p:spPr>
        <p:txBody>
          <a:bodyPr wrap="none">
            <a:spAutoFit/>
          </a:bodyPr>
          <a:lstStyle/>
          <a:p>
            <a:r>
              <a:rPr lang="en-US" b="1" dirty="0"/>
              <a:t>- Number of indicators - </a:t>
            </a:r>
          </a:p>
        </p:txBody>
      </p:sp>
      <p:graphicFrame>
        <p:nvGraphicFramePr>
          <p:cNvPr id="35" name="Diagram 34"/>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6" name="Group 4"/>
          <p:cNvGrpSpPr>
            <a:grpSpLocks/>
          </p:cNvGrpSpPr>
          <p:nvPr/>
        </p:nvGrpSpPr>
        <p:grpSpPr bwMode="auto">
          <a:xfrm>
            <a:off x="8156600" y="711185"/>
            <a:ext cx="773112" cy="617537"/>
            <a:chOff x="960" y="1088"/>
            <a:chExt cx="4176" cy="2504"/>
          </a:xfrm>
        </p:grpSpPr>
        <p:sp>
          <p:nvSpPr>
            <p:cNvPr id="37"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38"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39"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40"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41"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42"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grpSp>
      <p:sp>
        <p:nvSpPr>
          <p:cNvPr id="43" name="Rectangle 19"/>
          <p:cNvSpPr>
            <a:spLocks noChangeArrowheads="1"/>
          </p:cNvSpPr>
          <p:nvPr/>
        </p:nvSpPr>
        <p:spPr bwMode="auto">
          <a:xfrm>
            <a:off x="3857620" y="5929330"/>
            <a:ext cx="1439863" cy="576262"/>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sz="1400" b="1" dirty="0" smtClean="0"/>
              <a:t>TOTAL</a:t>
            </a:r>
          </a:p>
          <a:p>
            <a:pPr algn="ctr"/>
            <a:r>
              <a:rPr lang="en-US" sz="1400" b="1" dirty="0" smtClean="0"/>
              <a:t>21</a:t>
            </a:r>
          </a:p>
        </p:txBody>
      </p:sp>
      <p:sp>
        <p:nvSpPr>
          <p:cNvPr id="44" name="Rectangle 19"/>
          <p:cNvSpPr>
            <a:spLocks noChangeArrowheads="1"/>
          </p:cNvSpPr>
          <p:nvPr/>
        </p:nvSpPr>
        <p:spPr bwMode="auto">
          <a:xfrm>
            <a:off x="6632599" y="5929330"/>
            <a:ext cx="1439863" cy="576262"/>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sz="1400" b="1" dirty="0" smtClean="0"/>
              <a:t>TOTAL</a:t>
            </a:r>
          </a:p>
          <a:p>
            <a:pPr algn="ctr"/>
            <a:r>
              <a:rPr lang="en-US" sz="1400" b="1" dirty="0" smtClean="0"/>
              <a:t>34</a:t>
            </a:r>
          </a:p>
        </p:txBody>
      </p:sp>
      <p:sp>
        <p:nvSpPr>
          <p:cNvPr id="46" name="Slide Number Placeholder 45"/>
          <p:cNvSpPr>
            <a:spLocks noGrp="1"/>
          </p:cNvSpPr>
          <p:nvPr>
            <p:ph type="sldNum" sz="quarter" idx="12"/>
          </p:nvPr>
        </p:nvSpPr>
        <p:spPr/>
        <p:txBody>
          <a:bodyPr/>
          <a:lstStyle/>
          <a:p>
            <a:fld id="{769D7D53-E4D0-42FD-A85F-DC510D7357F6}" type="slidenum">
              <a:rPr lang="en-US" smtClean="0"/>
              <a:pPr/>
              <a:t>21</a:t>
            </a:fld>
            <a:endParaRPr lang="en-US"/>
          </a:p>
        </p:txBody>
      </p:sp>
      <p:sp>
        <p:nvSpPr>
          <p:cNvPr id="15" name="Slide Number Placeholder 21"/>
          <p:cNvSpPr txBox="1">
            <a:spLocks/>
          </p:cNvSpPr>
          <p:nvPr/>
        </p:nvSpPr>
        <p:spPr>
          <a:xfrm>
            <a:off x="8174736" y="2272"/>
            <a:ext cx="762000" cy="365760"/>
          </a:xfrm>
          <a:prstGeom prst="rect">
            <a:avLst/>
          </a:prstGeom>
        </p:spPr>
        <p:txBody>
          <a:bodyPr vert="horz" anchor="b"/>
          <a:lstStyle/>
          <a:p>
            <a:pPr marL="0" marR="0" lvl="0" indent="0" algn="r" defTabSz="914400" rtl="0" eaLnBrk="1" fontAlgn="base" latinLnBrk="0" hangingPunct="1">
              <a:lnSpc>
                <a:spcPct val="100000"/>
              </a:lnSpc>
              <a:spcBef>
                <a:spcPct val="0"/>
              </a:spcBef>
              <a:spcAft>
                <a:spcPct val="0"/>
              </a:spcAft>
              <a:buClrTx/>
              <a:buSzTx/>
              <a:buFontTx/>
              <a:buNone/>
              <a:tabLst/>
              <a:defRPr/>
            </a:pPr>
            <a:fld id="{0DCB9EF9-F072-4F9E-9A3D-18A23E5BECAB}" type="slidenum">
              <a:rPr kumimoji="0" lang="en-US" sz="18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800" b="0" i="0" u="none" strike="noStrike" kern="1200" cap="none" spc="0" normalizeH="0" baseline="0" noProof="0" dirty="0">
              <a:ln>
                <a:noFill/>
              </a:ln>
              <a:solidFill>
                <a:srgbClr val="FFFFFF"/>
              </a:solidFill>
              <a:effectLst/>
              <a:uLnTx/>
              <a:uFillTx/>
              <a:latin typeface="Arial"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837113" y="5518361"/>
            <a:ext cx="3263900" cy="914400"/>
          </a:xfrm>
          <a:prstGeom prst="rect">
            <a:avLst/>
          </a:prstGeom>
          <a:solidFill>
            <a:schemeClr val="bg1"/>
          </a:solidFill>
          <a:ln w="6350">
            <a:solidFill>
              <a:schemeClr val="tx1"/>
            </a:solidFill>
            <a:miter lim="800000"/>
            <a:headEnd/>
            <a:tailEnd/>
          </a:ln>
          <a:effectLst>
            <a:outerShdw dist="71842" dir="2700000" algn="ctr" rotWithShape="0">
              <a:schemeClr val="bg2"/>
            </a:outerShdw>
          </a:effectLst>
        </p:spPr>
        <p:txBody>
          <a:bodyPr lIns="0" tIns="0" rIns="0" bIns="0" anchor="ctr">
            <a:spAutoFit/>
          </a:bodyPr>
          <a:lstStyle/>
          <a:p>
            <a:pPr algn="ctr"/>
            <a:endParaRPr lang="en-US" dirty="0"/>
          </a:p>
          <a:p>
            <a:pPr algn="ctr"/>
            <a:endParaRPr lang="en-US" sz="800" dirty="0" smtClean="0"/>
          </a:p>
          <a:p>
            <a:pPr algn="ctr"/>
            <a:r>
              <a:rPr lang="en-US" dirty="0" smtClean="0"/>
              <a:t>DEMAND </a:t>
            </a:r>
            <a:r>
              <a:rPr lang="en-US" dirty="0"/>
              <a:t>SIDE</a:t>
            </a:r>
          </a:p>
          <a:p>
            <a:pPr algn="ctr"/>
            <a:endParaRPr lang="en-US" dirty="0"/>
          </a:p>
          <a:p>
            <a:pPr algn="ctr"/>
            <a:endParaRPr lang="en-US" dirty="0"/>
          </a:p>
        </p:txBody>
      </p:sp>
      <p:sp>
        <p:nvSpPr>
          <p:cNvPr id="33802" name="Rectangle 10"/>
          <p:cNvSpPr>
            <a:spLocks noChangeArrowheads="1"/>
          </p:cNvSpPr>
          <p:nvPr/>
        </p:nvSpPr>
        <p:spPr bwMode="auto">
          <a:xfrm>
            <a:off x="2438400" y="5530106"/>
            <a:ext cx="2194560" cy="914400"/>
          </a:xfrm>
          <a:prstGeom prst="rect">
            <a:avLst/>
          </a:prstGeom>
          <a:solidFill>
            <a:schemeClr val="bg1"/>
          </a:solidFill>
          <a:ln w="6350">
            <a:solidFill>
              <a:schemeClr val="tx1"/>
            </a:solidFill>
            <a:miter lim="800000"/>
            <a:headEnd/>
            <a:tailEnd/>
          </a:ln>
          <a:effectLst>
            <a:outerShdw dist="71842" dir="2700000" algn="ctr" rotWithShape="0">
              <a:schemeClr val="bg2"/>
            </a:outerShdw>
          </a:effectLst>
        </p:spPr>
        <p:txBody>
          <a:bodyPr wrap="square" lIns="0" tIns="0" rIns="0" bIns="0" anchor="ctr">
            <a:spAutoFit/>
          </a:bodyPr>
          <a:lstStyle/>
          <a:p>
            <a:pPr algn="ctr"/>
            <a:endParaRPr lang="en-US"/>
          </a:p>
          <a:p>
            <a:pPr algn="ctr"/>
            <a:r>
              <a:rPr lang="en-US"/>
              <a:t>SUPPLY</a:t>
            </a:r>
          </a:p>
          <a:p>
            <a:pPr algn="ctr"/>
            <a:r>
              <a:rPr lang="en-US"/>
              <a:t>SIDE</a:t>
            </a:r>
          </a:p>
          <a:p>
            <a:pPr algn="ctr"/>
            <a:endParaRPr lang="en-US"/>
          </a:p>
        </p:txBody>
      </p:sp>
      <p:sp>
        <p:nvSpPr>
          <p:cNvPr id="33803" name="AutoShape 11"/>
          <p:cNvSpPr>
            <a:spLocks noChangeArrowheads="1"/>
          </p:cNvSpPr>
          <p:nvPr/>
        </p:nvSpPr>
        <p:spPr bwMode="auto">
          <a:xfrm>
            <a:off x="539750" y="4343400"/>
            <a:ext cx="6464300" cy="800100"/>
          </a:xfrm>
          <a:prstGeom prst="homePlate">
            <a:avLst>
              <a:gd name="adj" fmla="val 31495"/>
            </a:avLst>
          </a:prstGeom>
          <a:solidFill>
            <a:schemeClr val="bg1"/>
          </a:solidFill>
          <a:ln w="6350">
            <a:noFill/>
            <a:miter lim="800000"/>
            <a:headEnd/>
            <a:tailEnd/>
          </a:ln>
          <a:effectLst/>
        </p:spPr>
        <p:txBody>
          <a:bodyPr lIns="0" tIns="0" rIns="0" bIns="0" anchor="ctr">
            <a:spAutoFit/>
          </a:bodyPr>
          <a:lstStyle/>
          <a:p>
            <a:endParaRPr lang="en-US"/>
          </a:p>
        </p:txBody>
      </p:sp>
      <p:sp>
        <p:nvSpPr>
          <p:cNvPr id="33804" name="AutoShape 12"/>
          <p:cNvSpPr>
            <a:spLocks noChangeArrowheads="1"/>
          </p:cNvSpPr>
          <p:nvPr/>
        </p:nvSpPr>
        <p:spPr bwMode="auto">
          <a:xfrm>
            <a:off x="539750" y="3365500"/>
            <a:ext cx="6464300" cy="800100"/>
          </a:xfrm>
          <a:prstGeom prst="homePlate">
            <a:avLst>
              <a:gd name="adj" fmla="val 31495"/>
            </a:avLst>
          </a:prstGeom>
          <a:solidFill>
            <a:schemeClr val="bg1"/>
          </a:solidFill>
          <a:ln w="6350">
            <a:noFill/>
            <a:miter lim="800000"/>
            <a:headEnd/>
            <a:tailEnd/>
          </a:ln>
          <a:effectLst/>
        </p:spPr>
        <p:txBody>
          <a:bodyPr lIns="0" tIns="0" rIns="0" bIns="0" anchor="ctr">
            <a:spAutoFit/>
          </a:bodyPr>
          <a:lstStyle/>
          <a:p>
            <a:endParaRPr lang="en-US"/>
          </a:p>
        </p:txBody>
      </p:sp>
      <p:sp>
        <p:nvSpPr>
          <p:cNvPr id="33805" name="AutoShape 13"/>
          <p:cNvSpPr>
            <a:spLocks noChangeArrowheads="1"/>
          </p:cNvSpPr>
          <p:nvPr/>
        </p:nvSpPr>
        <p:spPr bwMode="auto">
          <a:xfrm>
            <a:off x="539750" y="2387600"/>
            <a:ext cx="6464300" cy="800100"/>
          </a:xfrm>
          <a:prstGeom prst="homePlate">
            <a:avLst>
              <a:gd name="adj" fmla="val 31495"/>
            </a:avLst>
          </a:prstGeom>
          <a:solidFill>
            <a:schemeClr val="bg1"/>
          </a:solidFill>
          <a:ln w="6350">
            <a:noFill/>
            <a:miter lim="800000"/>
            <a:headEnd/>
            <a:tailEnd/>
          </a:ln>
          <a:effectLst/>
        </p:spPr>
        <p:txBody>
          <a:bodyPr lIns="0" tIns="0" rIns="0" bIns="0" anchor="ctr">
            <a:spAutoFit/>
          </a:bodyPr>
          <a:lstStyle/>
          <a:p>
            <a:endParaRPr lang="en-US"/>
          </a:p>
        </p:txBody>
      </p:sp>
      <p:sp>
        <p:nvSpPr>
          <p:cNvPr id="33806" name="Rectangle 14"/>
          <p:cNvSpPr>
            <a:spLocks noChangeArrowheads="1"/>
          </p:cNvSpPr>
          <p:nvPr/>
        </p:nvSpPr>
        <p:spPr bwMode="auto">
          <a:xfrm>
            <a:off x="2428875" y="1651000"/>
            <a:ext cx="1009650" cy="444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a:t>RD Inst.</a:t>
            </a:r>
          </a:p>
        </p:txBody>
      </p:sp>
      <p:sp>
        <p:nvSpPr>
          <p:cNvPr id="33807" name="AutoShape 15"/>
          <p:cNvSpPr>
            <a:spLocks noChangeArrowheads="1"/>
          </p:cNvSpPr>
          <p:nvPr/>
        </p:nvSpPr>
        <p:spPr bwMode="auto">
          <a:xfrm rot="5400000">
            <a:off x="1257301" y="3392487"/>
            <a:ext cx="3352800" cy="1000125"/>
          </a:xfrm>
          <a:prstGeom prst="homePlate">
            <a:avLst>
              <a:gd name="adj" fmla="val 25888"/>
            </a:avLst>
          </a:prstGeom>
          <a:solidFill>
            <a:srgbClr val="DDDDDD"/>
          </a:solidFill>
          <a:ln w="12700">
            <a:noFill/>
            <a:miter lim="800000"/>
            <a:headEnd/>
            <a:tailEnd/>
          </a:ln>
          <a:effectLst>
            <a:outerShdw dist="71842" dir="2700000" algn="ctr" rotWithShape="0">
              <a:srgbClr val="808080"/>
            </a:outerShdw>
          </a:effectLst>
        </p:spPr>
        <p:txBody>
          <a:bodyPr/>
          <a:lstStyle/>
          <a:p>
            <a:endParaRPr lang="en-US"/>
          </a:p>
        </p:txBody>
      </p:sp>
      <p:grpSp>
        <p:nvGrpSpPr>
          <p:cNvPr id="33808" name="Group 16"/>
          <p:cNvGrpSpPr>
            <a:grpSpLocks/>
          </p:cNvGrpSpPr>
          <p:nvPr/>
        </p:nvGrpSpPr>
        <p:grpSpPr bwMode="auto">
          <a:xfrm>
            <a:off x="3592513" y="1651000"/>
            <a:ext cx="1009650" cy="3917950"/>
            <a:chOff x="648" y="896"/>
            <a:chExt cx="880" cy="2468"/>
          </a:xfrm>
        </p:grpSpPr>
        <p:sp>
          <p:nvSpPr>
            <p:cNvPr id="33809" name="Rectangle 17"/>
            <p:cNvSpPr>
              <a:spLocks noChangeArrowheads="1"/>
            </p:cNvSpPr>
            <p:nvPr/>
          </p:nvSpPr>
          <p:spPr bwMode="auto">
            <a:xfrm>
              <a:off x="648" y="896"/>
              <a:ext cx="880" cy="28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r>
                <a:rPr lang="en-US"/>
                <a:t>…</a:t>
              </a:r>
            </a:p>
          </p:txBody>
        </p:sp>
        <p:sp>
          <p:nvSpPr>
            <p:cNvPr id="33810" name="AutoShape 18"/>
            <p:cNvSpPr>
              <a:spLocks noChangeArrowheads="1"/>
            </p:cNvSpPr>
            <p:nvPr/>
          </p:nvSpPr>
          <p:spPr bwMode="auto">
            <a:xfrm rot="27000000">
              <a:off x="32" y="1872"/>
              <a:ext cx="2112" cy="872"/>
            </a:xfrm>
            <a:prstGeom prst="homePlate">
              <a:avLst>
                <a:gd name="adj" fmla="val 18703"/>
              </a:avLst>
            </a:prstGeom>
            <a:solidFill>
              <a:srgbClr val="DDDDDD"/>
            </a:solidFill>
            <a:ln w="12700">
              <a:noFill/>
              <a:miter lim="800000"/>
              <a:headEnd/>
              <a:tailEnd/>
            </a:ln>
            <a:effectLst>
              <a:outerShdw dist="71842" dir="2700000" algn="ctr" rotWithShape="0">
                <a:srgbClr val="808080"/>
              </a:outerShdw>
            </a:effectLst>
          </p:spPr>
          <p:txBody>
            <a:bodyPr/>
            <a:lstStyle/>
            <a:p>
              <a:endParaRPr lang="en-US"/>
            </a:p>
          </p:txBody>
        </p:sp>
      </p:grpSp>
      <p:grpSp>
        <p:nvGrpSpPr>
          <p:cNvPr id="33811" name="Group 19"/>
          <p:cNvGrpSpPr>
            <a:grpSpLocks/>
          </p:cNvGrpSpPr>
          <p:nvPr/>
        </p:nvGrpSpPr>
        <p:grpSpPr bwMode="auto">
          <a:xfrm>
            <a:off x="4756150" y="1651000"/>
            <a:ext cx="1009650" cy="3917950"/>
            <a:chOff x="648" y="896"/>
            <a:chExt cx="880" cy="2468"/>
          </a:xfrm>
        </p:grpSpPr>
        <p:sp>
          <p:nvSpPr>
            <p:cNvPr id="33812" name="Rectangle 20"/>
            <p:cNvSpPr>
              <a:spLocks noChangeArrowheads="1"/>
            </p:cNvSpPr>
            <p:nvPr/>
          </p:nvSpPr>
          <p:spPr bwMode="auto">
            <a:xfrm>
              <a:off x="648" y="896"/>
              <a:ext cx="880" cy="28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a:t>ICT</a:t>
              </a:r>
            </a:p>
          </p:txBody>
        </p:sp>
        <p:sp>
          <p:nvSpPr>
            <p:cNvPr id="33813" name="AutoShape 21"/>
            <p:cNvSpPr>
              <a:spLocks noChangeArrowheads="1"/>
            </p:cNvSpPr>
            <p:nvPr/>
          </p:nvSpPr>
          <p:spPr bwMode="auto">
            <a:xfrm rot="27000000">
              <a:off x="32" y="1872"/>
              <a:ext cx="2112" cy="872"/>
            </a:xfrm>
            <a:prstGeom prst="homePlate">
              <a:avLst>
                <a:gd name="adj" fmla="val 18703"/>
              </a:avLst>
            </a:prstGeom>
            <a:solidFill>
              <a:srgbClr val="DDDDDD"/>
            </a:solidFill>
            <a:ln w="12700">
              <a:noFill/>
              <a:miter lim="800000"/>
              <a:headEnd/>
              <a:tailEnd/>
            </a:ln>
            <a:effectLst>
              <a:outerShdw dist="71842" dir="2700000" algn="ctr" rotWithShape="0">
                <a:srgbClr val="808080"/>
              </a:outerShdw>
            </a:effectLst>
          </p:spPr>
          <p:txBody>
            <a:bodyPr/>
            <a:lstStyle/>
            <a:p>
              <a:endParaRPr lang="en-US"/>
            </a:p>
          </p:txBody>
        </p:sp>
      </p:grpSp>
      <p:grpSp>
        <p:nvGrpSpPr>
          <p:cNvPr id="33814" name="Group 22"/>
          <p:cNvGrpSpPr>
            <a:grpSpLocks/>
          </p:cNvGrpSpPr>
          <p:nvPr/>
        </p:nvGrpSpPr>
        <p:grpSpPr bwMode="auto">
          <a:xfrm>
            <a:off x="5919788" y="1651000"/>
            <a:ext cx="1009650" cy="3917950"/>
            <a:chOff x="648" y="896"/>
            <a:chExt cx="880" cy="2468"/>
          </a:xfrm>
        </p:grpSpPr>
        <p:sp>
          <p:nvSpPr>
            <p:cNvPr id="33815" name="Rectangle 23"/>
            <p:cNvSpPr>
              <a:spLocks noChangeArrowheads="1"/>
            </p:cNvSpPr>
            <p:nvPr/>
          </p:nvSpPr>
          <p:spPr bwMode="auto">
            <a:xfrm>
              <a:off x="648" y="896"/>
              <a:ext cx="880" cy="28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sz="1700" b="1"/>
                <a:t>BioTek</a:t>
              </a:r>
            </a:p>
          </p:txBody>
        </p:sp>
        <p:sp>
          <p:nvSpPr>
            <p:cNvPr id="33816" name="AutoShape 24"/>
            <p:cNvSpPr>
              <a:spLocks noChangeArrowheads="1"/>
            </p:cNvSpPr>
            <p:nvPr/>
          </p:nvSpPr>
          <p:spPr bwMode="auto">
            <a:xfrm rot="27000000">
              <a:off x="32" y="1872"/>
              <a:ext cx="2112" cy="872"/>
            </a:xfrm>
            <a:prstGeom prst="homePlate">
              <a:avLst>
                <a:gd name="adj" fmla="val 18703"/>
              </a:avLst>
            </a:prstGeom>
            <a:solidFill>
              <a:srgbClr val="DDDDDD"/>
            </a:solidFill>
            <a:ln w="12700">
              <a:noFill/>
              <a:miter lim="800000"/>
              <a:headEnd/>
              <a:tailEnd/>
            </a:ln>
            <a:effectLst>
              <a:outerShdw dist="71842" dir="2700000" algn="ctr" rotWithShape="0">
                <a:srgbClr val="808080"/>
              </a:outerShdw>
            </a:effectLst>
          </p:spPr>
          <p:txBody>
            <a:bodyPr/>
            <a:lstStyle/>
            <a:p>
              <a:endParaRPr lang="en-US"/>
            </a:p>
          </p:txBody>
        </p:sp>
      </p:grpSp>
      <p:grpSp>
        <p:nvGrpSpPr>
          <p:cNvPr id="33817" name="Group 25"/>
          <p:cNvGrpSpPr>
            <a:grpSpLocks/>
          </p:cNvGrpSpPr>
          <p:nvPr/>
        </p:nvGrpSpPr>
        <p:grpSpPr bwMode="auto">
          <a:xfrm>
            <a:off x="7083425" y="1651000"/>
            <a:ext cx="1011238" cy="3917950"/>
            <a:chOff x="648" y="896"/>
            <a:chExt cx="880" cy="2468"/>
          </a:xfrm>
        </p:grpSpPr>
        <p:sp>
          <p:nvSpPr>
            <p:cNvPr id="33818" name="Rectangle 26"/>
            <p:cNvSpPr>
              <a:spLocks noChangeArrowheads="1"/>
            </p:cNvSpPr>
            <p:nvPr/>
          </p:nvSpPr>
          <p:spPr bwMode="auto">
            <a:xfrm>
              <a:off x="648" y="896"/>
              <a:ext cx="880" cy="28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r>
                <a:rPr lang="en-US"/>
                <a:t>…</a:t>
              </a:r>
            </a:p>
          </p:txBody>
        </p:sp>
        <p:sp>
          <p:nvSpPr>
            <p:cNvPr id="33819" name="AutoShape 27"/>
            <p:cNvSpPr>
              <a:spLocks noChangeArrowheads="1"/>
            </p:cNvSpPr>
            <p:nvPr/>
          </p:nvSpPr>
          <p:spPr bwMode="auto">
            <a:xfrm rot="27000000">
              <a:off x="32" y="1872"/>
              <a:ext cx="2112" cy="872"/>
            </a:xfrm>
            <a:prstGeom prst="homePlate">
              <a:avLst>
                <a:gd name="adj" fmla="val 18703"/>
              </a:avLst>
            </a:prstGeom>
            <a:solidFill>
              <a:srgbClr val="DDDDDD"/>
            </a:solidFill>
            <a:ln w="12700">
              <a:noFill/>
              <a:miter lim="800000"/>
              <a:headEnd/>
              <a:tailEnd/>
            </a:ln>
            <a:effectLst>
              <a:outerShdw dist="71842" dir="2700000" algn="ctr" rotWithShape="0">
                <a:srgbClr val="808080"/>
              </a:outerShdw>
            </a:effectLst>
          </p:spPr>
          <p:txBody>
            <a:bodyPr/>
            <a:lstStyle/>
            <a:p>
              <a:endParaRPr lang="en-US"/>
            </a:p>
          </p:txBody>
        </p:sp>
      </p:grpSp>
      <p:sp>
        <p:nvSpPr>
          <p:cNvPr id="33820" name="AutoShape 28"/>
          <p:cNvSpPr>
            <a:spLocks noChangeArrowheads="1"/>
          </p:cNvSpPr>
          <p:nvPr/>
        </p:nvSpPr>
        <p:spPr bwMode="auto">
          <a:xfrm>
            <a:off x="539750" y="4343400"/>
            <a:ext cx="8135938" cy="800100"/>
          </a:xfrm>
          <a:prstGeom prst="homePlate">
            <a:avLst>
              <a:gd name="adj" fmla="val 39639"/>
            </a:avLst>
          </a:prstGeom>
          <a:noFill/>
          <a:ln w="6350">
            <a:solidFill>
              <a:schemeClr val="tx1"/>
            </a:solidFill>
            <a:miter lim="800000"/>
            <a:headEnd/>
            <a:tailEnd/>
          </a:ln>
          <a:effectLst/>
        </p:spPr>
        <p:txBody>
          <a:bodyPr lIns="0" tIns="0" rIns="0" bIns="0" anchor="ctr">
            <a:spAutoFit/>
          </a:bodyPr>
          <a:lstStyle/>
          <a:p>
            <a:endParaRPr lang="en-US"/>
          </a:p>
        </p:txBody>
      </p:sp>
      <p:sp>
        <p:nvSpPr>
          <p:cNvPr id="33821" name="AutoShape 29"/>
          <p:cNvSpPr>
            <a:spLocks noChangeArrowheads="1"/>
          </p:cNvSpPr>
          <p:nvPr/>
        </p:nvSpPr>
        <p:spPr bwMode="auto">
          <a:xfrm>
            <a:off x="539750" y="3365500"/>
            <a:ext cx="8064500" cy="800100"/>
          </a:xfrm>
          <a:prstGeom prst="homePlate">
            <a:avLst>
              <a:gd name="adj" fmla="val 39291"/>
            </a:avLst>
          </a:prstGeom>
          <a:noFill/>
          <a:ln w="6350">
            <a:solidFill>
              <a:schemeClr val="tx1"/>
            </a:solidFill>
            <a:miter lim="800000"/>
            <a:headEnd/>
            <a:tailEnd/>
          </a:ln>
          <a:effectLst/>
        </p:spPr>
        <p:txBody>
          <a:bodyPr lIns="0" tIns="0" rIns="0" bIns="0" anchor="ctr">
            <a:spAutoFit/>
          </a:bodyPr>
          <a:lstStyle/>
          <a:p>
            <a:endParaRPr lang="en-US"/>
          </a:p>
        </p:txBody>
      </p:sp>
      <p:sp>
        <p:nvSpPr>
          <p:cNvPr id="33822" name="AutoShape 30"/>
          <p:cNvSpPr>
            <a:spLocks noChangeArrowheads="1"/>
          </p:cNvSpPr>
          <p:nvPr/>
        </p:nvSpPr>
        <p:spPr bwMode="auto">
          <a:xfrm>
            <a:off x="539750" y="2387600"/>
            <a:ext cx="8064500" cy="800100"/>
          </a:xfrm>
          <a:prstGeom prst="homePlate">
            <a:avLst>
              <a:gd name="adj" fmla="val 39291"/>
            </a:avLst>
          </a:prstGeom>
          <a:noFill/>
          <a:ln w="6350">
            <a:solidFill>
              <a:schemeClr val="tx1"/>
            </a:solidFill>
            <a:miter lim="800000"/>
            <a:headEnd/>
            <a:tailEnd/>
          </a:ln>
          <a:effectLst/>
        </p:spPr>
        <p:txBody>
          <a:bodyPr lIns="0" tIns="0" rIns="0" bIns="0" anchor="ctr">
            <a:spAutoFit/>
          </a:bodyPr>
          <a:lstStyle/>
          <a:p>
            <a:endParaRPr lang="en-US"/>
          </a:p>
        </p:txBody>
      </p:sp>
      <p:sp>
        <p:nvSpPr>
          <p:cNvPr id="33823" name="Rectangle 31"/>
          <p:cNvSpPr>
            <a:spLocks noChangeArrowheads="1"/>
          </p:cNvSpPr>
          <p:nvPr/>
        </p:nvSpPr>
        <p:spPr bwMode="auto">
          <a:xfrm>
            <a:off x="755650" y="2565400"/>
            <a:ext cx="1368425" cy="444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r>
              <a:rPr lang="en-US"/>
              <a:t>SMALL</a:t>
            </a:r>
          </a:p>
        </p:txBody>
      </p:sp>
      <p:sp>
        <p:nvSpPr>
          <p:cNvPr id="33824" name="Rectangle 32"/>
          <p:cNvSpPr>
            <a:spLocks noChangeArrowheads="1"/>
          </p:cNvSpPr>
          <p:nvPr/>
        </p:nvSpPr>
        <p:spPr bwMode="auto">
          <a:xfrm>
            <a:off x="755650" y="3500438"/>
            <a:ext cx="1368425" cy="444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r>
              <a:rPr lang="en-US"/>
              <a:t>MEDIUM</a:t>
            </a:r>
          </a:p>
        </p:txBody>
      </p:sp>
      <p:sp>
        <p:nvSpPr>
          <p:cNvPr id="33825" name="Rectangle 33"/>
          <p:cNvSpPr>
            <a:spLocks noChangeArrowheads="1"/>
          </p:cNvSpPr>
          <p:nvPr/>
        </p:nvSpPr>
        <p:spPr bwMode="auto">
          <a:xfrm>
            <a:off x="755650" y="4497388"/>
            <a:ext cx="1368425" cy="444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r>
              <a:rPr lang="en-US"/>
              <a:t>LARGE</a:t>
            </a:r>
          </a:p>
        </p:txBody>
      </p:sp>
      <p:sp>
        <p:nvSpPr>
          <p:cNvPr id="33826" name="Text Box 34"/>
          <p:cNvSpPr txBox="1">
            <a:spLocks noChangeArrowheads="1"/>
          </p:cNvSpPr>
          <p:nvPr/>
        </p:nvSpPr>
        <p:spPr bwMode="auto">
          <a:xfrm rot="20624485">
            <a:off x="536971" y="1633803"/>
            <a:ext cx="1685077" cy="369332"/>
          </a:xfrm>
          <a:prstGeom prst="rect">
            <a:avLst/>
          </a:prstGeom>
          <a:noFill/>
          <a:ln w="9525">
            <a:noFill/>
            <a:miter lim="800000"/>
            <a:headEnd/>
            <a:tailEnd/>
          </a:ln>
          <a:effectLst/>
        </p:spPr>
        <p:txBody>
          <a:bodyPr wrap="none">
            <a:spAutoFit/>
          </a:bodyPr>
          <a:lstStyle/>
          <a:p>
            <a:r>
              <a:rPr lang="en-US" b="1" dirty="0"/>
              <a:t>- The model - </a:t>
            </a:r>
          </a:p>
        </p:txBody>
      </p:sp>
      <p:sp>
        <p:nvSpPr>
          <p:cNvPr id="33827" name="Oval 35"/>
          <p:cNvSpPr>
            <a:spLocks noChangeArrowheads="1"/>
          </p:cNvSpPr>
          <p:nvPr/>
        </p:nvSpPr>
        <p:spPr bwMode="auto">
          <a:xfrm>
            <a:off x="5029200" y="3535363"/>
            <a:ext cx="504825" cy="431800"/>
          </a:xfrm>
          <a:prstGeom prst="ellipse">
            <a:avLst/>
          </a:prstGeom>
          <a:solidFill>
            <a:srgbClr val="336699"/>
          </a:solidFill>
          <a:ln w="9525">
            <a:solidFill>
              <a:schemeClr val="tx1"/>
            </a:solidFill>
            <a:round/>
            <a:headEnd/>
            <a:tailEnd/>
          </a:ln>
          <a:effectLst/>
        </p:spPr>
        <p:txBody>
          <a:bodyPr wrap="none" anchor="ctr"/>
          <a:lstStyle/>
          <a:p>
            <a:endParaRPr lang="en-US"/>
          </a:p>
        </p:txBody>
      </p:sp>
      <p:sp>
        <p:nvSpPr>
          <p:cNvPr id="33828" name="Oval 36"/>
          <p:cNvSpPr>
            <a:spLocks noChangeArrowheads="1"/>
          </p:cNvSpPr>
          <p:nvPr/>
        </p:nvSpPr>
        <p:spPr bwMode="auto">
          <a:xfrm>
            <a:off x="2700338" y="3563938"/>
            <a:ext cx="504825" cy="431800"/>
          </a:xfrm>
          <a:prstGeom prst="ellipse">
            <a:avLst/>
          </a:prstGeom>
          <a:solidFill>
            <a:srgbClr val="336699"/>
          </a:solidFill>
          <a:ln w="9525">
            <a:solidFill>
              <a:schemeClr val="tx1"/>
            </a:solidFill>
            <a:round/>
            <a:headEnd/>
            <a:tailEnd/>
          </a:ln>
          <a:effectLst/>
        </p:spPr>
        <p:txBody>
          <a:bodyPr wrap="none" anchor="ctr"/>
          <a:lstStyle/>
          <a:p>
            <a:endParaRPr lang="en-US"/>
          </a:p>
        </p:txBody>
      </p:sp>
      <p:sp>
        <p:nvSpPr>
          <p:cNvPr id="33829" name="Oval 37"/>
          <p:cNvSpPr>
            <a:spLocks noChangeArrowheads="1"/>
          </p:cNvSpPr>
          <p:nvPr/>
        </p:nvSpPr>
        <p:spPr bwMode="auto">
          <a:xfrm>
            <a:off x="6156325" y="2565400"/>
            <a:ext cx="504825" cy="431800"/>
          </a:xfrm>
          <a:prstGeom prst="ellipse">
            <a:avLst/>
          </a:prstGeom>
          <a:solidFill>
            <a:srgbClr val="336699"/>
          </a:solidFill>
          <a:ln w="9525">
            <a:solidFill>
              <a:schemeClr val="tx1"/>
            </a:solidFill>
            <a:round/>
            <a:headEnd/>
            <a:tailEnd/>
          </a:ln>
          <a:effectLst/>
        </p:spPr>
        <p:txBody>
          <a:bodyPr wrap="none" anchor="ctr"/>
          <a:lstStyle/>
          <a:p>
            <a:endParaRPr lang="en-US"/>
          </a:p>
        </p:txBody>
      </p:sp>
      <p:graphicFrame>
        <p:nvGraphicFramePr>
          <p:cNvPr id="40" name="Diagram 39"/>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1" name="Group 4"/>
          <p:cNvGrpSpPr>
            <a:grpSpLocks/>
          </p:cNvGrpSpPr>
          <p:nvPr/>
        </p:nvGrpSpPr>
        <p:grpSpPr bwMode="auto">
          <a:xfrm>
            <a:off x="8156600" y="711185"/>
            <a:ext cx="773112" cy="617537"/>
            <a:chOff x="960" y="1088"/>
            <a:chExt cx="4176" cy="2504"/>
          </a:xfrm>
        </p:grpSpPr>
        <p:sp>
          <p:nvSpPr>
            <p:cNvPr id="42"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43"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44"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45"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46"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47"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50" name="Slide Number Placeholder 49"/>
          <p:cNvSpPr>
            <a:spLocks noGrp="1"/>
          </p:cNvSpPr>
          <p:nvPr>
            <p:ph type="sldNum" sz="quarter" idx="12"/>
          </p:nvPr>
        </p:nvSpPr>
        <p:spPr/>
        <p:txBody>
          <a:bodyPr/>
          <a:lstStyle/>
          <a:p>
            <a:fld id="{0DCB9EF9-F072-4F9E-9A3D-18A23E5BECA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3808397" y="5572140"/>
            <a:ext cx="2232025" cy="861774"/>
          </a:xfrm>
          <a:prstGeom prst="rect">
            <a:avLst/>
          </a:prstGeom>
          <a:solidFill>
            <a:schemeClr val="bg1"/>
          </a:solidFill>
          <a:ln w="6350">
            <a:solidFill>
              <a:schemeClr val="tx1"/>
            </a:solidFill>
            <a:miter lim="800000"/>
            <a:headEnd/>
            <a:tailEnd/>
          </a:ln>
          <a:effectLst>
            <a:outerShdw dist="71842" dir="2700000" algn="ctr" rotWithShape="0">
              <a:schemeClr val="bg2"/>
            </a:outerShdw>
          </a:effectLst>
        </p:spPr>
        <p:txBody>
          <a:bodyPr lIns="0" tIns="0" rIns="0" bIns="0" anchor="ctr">
            <a:spAutoFit/>
          </a:bodyPr>
          <a:lstStyle/>
          <a:p>
            <a:pPr algn="ctr"/>
            <a:endParaRPr lang="en-US" sz="1400" dirty="0"/>
          </a:p>
          <a:p>
            <a:pPr algn="ctr"/>
            <a:r>
              <a:rPr lang="en-US" sz="1400" b="1" dirty="0"/>
              <a:t>DEMAND SIDE</a:t>
            </a:r>
          </a:p>
          <a:p>
            <a:pPr algn="ctr"/>
            <a:endParaRPr lang="en-US" sz="1400" dirty="0"/>
          </a:p>
          <a:p>
            <a:pPr algn="ctr"/>
            <a:endParaRPr lang="en-US" sz="1400" dirty="0"/>
          </a:p>
        </p:txBody>
      </p:sp>
      <p:sp>
        <p:nvSpPr>
          <p:cNvPr id="48138" name="Rectangle 10"/>
          <p:cNvSpPr>
            <a:spLocks noChangeArrowheads="1"/>
          </p:cNvSpPr>
          <p:nvPr/>
        </p:nvSpPr>
        <p:spPr bwMode="auto">
          <a:xfrm>
            <a:off x="2586022" y="5557629"/>
            <a:ext cx="1079500" cy="861774"/>
          </a:xfrm>
          <a:prstGeom prst="rect">
            <a:avLst/>
          </a:prstGeom>
          <a:solidFill>
            <a:schemeClr val="bg1"/>
          </a:solidFill>
          <a:ln w="6350">
            <a:solidFill>
              <a:schemeClr val="tx1"/>
            </a:solidFill>
            <a:miter lim="800000"/>
            <a:headEnd/>
            <a:tailEnd/>
          </a:ln>
          <a:effectLst>
            <a:outerShdw dist="71842" dir="2700000" algn="ctr" rotWithShape="0">
              <a:schemeClr val="bg2"/>
            </a:outerShdw>
          </a:effectLst>
        </p:spPr>
        <p:txBody>
          <a:bodyPr wrap="square" lIns="0" tIns="0" rIns="0" bIns="0" anchor="ctr">
            <a:spAutoFit/>
          </a:bodyPr>
          <a:lstStyle/>
          <a:p>
            <a:pPr algn="ctr"/>
            <a:endParaRPr lang="en-US" sz="1400" dirty="0"/>
          </a:p>
          <a:p>
            <a:pPr algn="ctr"/>
            <a:r>
              <a:rPr lang="en-US" sz="1400" b="1" dirty="0"/>
              <a:t>SUPPLY</a:t>
            </a:r>
          </a:p>
          <a:p>
            <a:pPr algn="ctr"/>
            <a:r>
              <a:rPr lang="en-US" sz="1400" b="1" dirty="0"/>
              <a:t>SIDE</a:t>
            </a:r>
          </a:p>
          <a:p>
            <a:pPr algn="ctr"/>
            <a:endParaRPr lang="en-US" sz="1400" dirty="0"/>
          </a:p>
        </p:txBody>
      </p:sp>
      <p:sp>
        <p:nvSpPr>
          <p:cNvPr id="48139" name="AutoShape 11"/>
          <p:cNvSpPr>
            <a:spLocks noChangeArrowheads="1"/>
          </p:cNvSpPr>
          <p:nvPr/>
        </p:nvSpPr>
        <p:spPr bwMode="auto">
          <a:xfrm>
            <a:off x="142844" y="4343400"/>
            <a:ext cx="6464300" cy="800100"/>
          </a:xfrm>
          <a:prstGeom prst="homePlate">
            <a:avLst>
              <a:gd name="adj" fmla="val 31495"/>
            </a:avLst>
          </a:prstGeom>
          <a:solidFill>
            <a:schemeClr val="bg1"/>
          </a:solidFill>
          <a:ln w="6350">
            <a:noFill/>
            <a:miter lim="800000"/>
            <a:headEnd/>
            <a:tailEnd/>
          </a:ln>
          <a:effectLst/>
        </p:spPr>
        <p:txBody>
          <a:bodyPr lIns="0" tIns="0" rIns="0" bIns="0" anchor="ctr">
            <a:spAutoFit/>
          </a:bodyPr>
          <a:lstStyle/>
          <a:p>
            <a:endParaRPr lang="en-US"/>
          </a:p>
        </p:txBody>
      </p:sp>
      <p:sp>
        <p:nvSpPr>
          <p:cNvPr id="48140" name="AutoShape 12"/>
          <p:cNvSpPr>
            <a:spLocks noChangeArrowheads="1"/>
          </p:cNvSpPr>
          <p:nvPr/>
        </p:nvSpPr>
        <p:spPr bwMode="auto">
          <a:xfrm>
            <a:off x="142844" y="3365500"/>
            <a:ext cx="6464300" cy="800100"/>
          </a:xfrm>
          <a:prstGeom prst="homePlate">
            <a:avLst>
              <a:gd name="adj" fmla="val 31495"/>
            </a:avLst>
          </a:prstGeom>
          <a:solidFill>
            <a:schemeClr val="bg1"/>
          </a:solidFill>
          <a:ln w="6350">
            <a:noFill/>
            <a:miter lim="800000"/>
            <a:headEnd/>
            <a:tailEnd/>
          </a:ln>
          <a:effectLst/>
        </p:spPr>
        <p:txBody>
          <a:bodyPr lIns="0" tIns="0" rIns="0" bIns="0" anchor="ctr">
            <a:spAutoFit/>
          </a:bodyPr>
          <a:lstStyle/>
          <a:p>
            <a:endParaRPr lang="en-US"/>
          </a:p>
        </p:txBody>
      </p:sp>
      <p:sp>
        <p:nvSpPr>
          <p:cNvPr id="48142" name="Rectangle 14"/>
          <p:cNvSpPr>
            <a:spLocks noChangeArrowheads="1"/>
          </p:cNvSpPr>
          <p:nvPr/>
        </p:nvSpPr>
        <p:spPr bwMode="auto">
          <a:xfrm>
            <a:off x="2601897" y="1790700"/>
            <a:ext cx="1009650" cy="444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a:t>RD Inst.</a:t>
            </a:r>
          </a:p>
        </p:txBody>
      </p:sp>
      <p:sp>
        <p:nvSpPr>
          <p:cNvPr id="48143" name="AutoShape 15"/>
          <p:cNvSpPr>
            <a:spLocks noChangeArrowheads="1"/>
          </p:cNvSpPr>
          <p:nvPr/>
        </p:nvSpPr>
        <p:spPr bwMode="auto">
          <a:xfrm rot="5400000">
            <a:off x="1430323" y="3532187"/>
            <a:ext cx="3352800" cy="1000125"/>
          </a:xfrm>
          <a:prstGeom prst="homePlate">
            <a:avLst>
              <a:gd name="adj" fmla="val 25888"/>
            </a:avLst>
          </a:prstGeom>
          <a:solidFill>
            <a:srgbClr val="DDDDDD"/>
          </a:solidFill>
          <a:ln w="12700">
            <a:noFill/>
            <a:miter lim="800000"/>
            <a:headEnd/>
            <a:tailEnd/>
          </a:ln>
          <a:effectLst>
            <a:outerShdw dist="71842" dir="2700000" algn="ctr" rotWithShape="0">
              <a:srgbClr val="808080"/>
            </a:outerShdw>
          </a:effectLst>
        </p:spPr>
        <p:txBody>
          <a:bodyPr/>
          <a:lstStyle/>
          <a:p>
            <a:endParaRPr lang="en-US"/>
          </a:p>
        </p:txBody>
      </p:sp>
      <p:grpSp>
        <p:nvGrpSpPr>
          <p:cNvPr id="48144" name="Group 16"/>
          <p:cNvGrpSpPr>
            <a:grpSpLocks/>
          </p:cNvGrpSpPr>
          <p:nvPr/>
        </p:nvGrpSpPr>
        <p:grpSpPr bwMode="auto">
          <a:xfrm>
            <a:off x="3765535" y="1790700"/>
            <a:ext cx="1266825" cy="3917950"/>
            <a:chOff x="648" y="896"/>
            <a:chExt cx="880" cy="2468"/>
          </a:xfrm>
        </p:grpSpPr>
        <p:sp>
          <p:nvSpPr>
            <p:cNvPr id="48145" name="Rectangle 17"/>
            <p:cNvSpPr>
              <a:spLocks noChangeArrowheads="1"/>
            </p:cNvSpPr>
            <p:nvPr/>
          </p:nvSpPr>
          <p:spPr bwMode="auto">
            <a:xfrm>
              <a:off x="648" y="896"/>
              <a:ext cx="880" cy="28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a:t>ICT/Eng</a:t>
              </a:r>
            </a:p>
          </p:txBody>
        </p:sp>
        <p:sp>
          <p:nvSpPr>
            <p:cNvPr id="48146" name="AutoShape 18"/>
            <p:cNvSpPr>
              <a:spLocks noChangeArrowheads="1"/>
            </p:cNvSpPr>
            <p:nvPr/>
          </p:nvSpPr>
          <p:spPr bwMode="auto">
            <a:xfrm rot="27000000">
              <a:off x="32" y="1872"/>
              <a:ext cx="2112" cy="872"/>
            </a:xfrm>
            <a:prstGeom prst="homePlate">
              <a:avLst>
                <a:gd name="adj" fmla="val 18703"/>
              </a:avLst>
            </a:prstGeom>
            <a:solidFill>
              <a:srgbClr val="DDDDDD"/>
            </a:solidFill>
            <a:ln w="12700">
              <a:noFill/>
              <a:miter lim="800000"/>
              <a:headEnd/>
              <a:tailEnd/>
            </a:ln>
            <a:effectLst>
              <a:outerShdw dist="71842" dir="2700000" algn="ctr" rotWithShape="0">
                <a:srgbClr val="808080"/>
              </a:outerShdw>
            </a:effectLst>
          </p:spPr>
          <p:txBody>
            <a:bodyPr/>
            <a:lstStyle/>
            <a:p>
              <a:endParaRPr lang="en-US"/>
            </a:p>
          </p:txBody>
        </p:sp>
      </p:grpSp>
      <p:grpSp>
        <p:nvGrpSpPr>
          <p:cNvPr id="48147" name="Group 19"/>
          <p:cNvGrpSpPr>
            <a:grpSpLocks/>
          </p:cNvGrpSpPr>
          <p:nvPr/>
        </p:nvGrpSpPr>
        <p:grpSpPr bwMode="auto">
          <a:xfrm>
            <a:off x="5103797" y="1790700"/>
            <a:ext cx="1009650" cy="3917950"/>
            <a:chOff x="648" y="896"/>
            <a:chExt cx="880" cy="2468"/>
          </a:xfrm>
        </p:grpSpPr>
        <p:sp>
          <p:nvSpPr>
            <p:cNvPr id="48148" name="Rectangle 20"/>
            <p:cNvSpPr>
              <a:spLocks noChangeArrowheads="1"/>
            </p:cNvSpPr>
            <p:nvPr/>
          </p:nvSpPr>
          <p:spPr bwMode="auto">
            <a:xfrm>
              <a:off x="648" y="896"/>
              <a:ext cx="880" cy="28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a:t>Other</a:t>
              </a:r>
            </a:p>
          </p:txBody>
        </p:sp>
        <p:sp>
          <p:nvSpPr>
            <p:cNvPr id="48149" name="AutoShape 21"/>
            <p:cNvSpPr>
              <a:spLocks noChangeArrowheads="1"/>
            </p:cNvSpPr>
            <p:nvPr/>
          </p:nvSpPr>
          <p:spPr bwMode="auto">
            <a:xfrm rot="27000000">
              <a:off x="32" y="1872"/>
              <a:ext cx="2112" cy="872"/>
            </a:xfrm>
            <a:prstGeom prst="homePlate">
              <a:avLst>
                <a:gd name="adj" fmla="val 18703"/>
              </a:avLst>
            </a:prstGeom>
            <a:solidFill>
              <a:srgbClr val="DDDDDD"/>
            </a:solidFill>
            <a:ln w="12700">
              <a:noFill/>
              <a:miter lim="800000"/>
              <a:headEnd/>
              <a:tailEnd/>
            </a:ln>
            <a:effectLst>
              <a:outerShdw dist="71842" dir="2700000" algn="ctr" rotWithShape="0">
                <a:srgbClr val="808080"/>
              </a:outerShdw>
            </a:effectLst>
          </p:spPr>
          <p:txBody>
            <a:bodyPr/>
            <a:lstStyle/>
            <a:p>
              <a:endParaRPr lang="en-US"/>
            </a:p>
          </p:txBody>
        </p:sp>
      </p:grpSp>
      <p:sp>
        <p:nvSpPr>
          <p:cNvPr id="48156" name="AutoShape 28"/>
          <p:cNvSpPr>
            <a:spLocks noChangeArrowheads="1"/>
          </p:cNvSpPr>
          <p:nvPr/>
        </p:nvSpPr>
        <p:spPr bwMode="auto">
          <a:xfrm>
            <a:off x="712772" y="4483100"/>
            <a:ext cx="5761038" cy="800100"/>
          </a:xfrm>
          <a:prstGeom prst="homePlate">
            <a:avLst>
              <a:gd name="adj" fmla="val 28068"/>
            </a:avLst>
          </a:prstGeom>
          <a:noFill/>
          <a:ln w="6350">
            <a:solidFill>
              <a:schemeClr val="tx1"/>
            </a:solidFill>
            <a:miter lim="800000"/>
            <a:headEnd/>
            <a:tailEnd/>
          </a:ln>
          <a:effectLst/>
        </p:spPr>
        <p:txBody>
          <a:bodyPr lIns="0" tIns="0" rIns="0" bIns="0" anchor="ctr">
            <a:spAutoFit/>
          </a:bodyPr>
          <a:lstStyle/>
          <a:p>
            <a:endParaRPr lang="en-US"/>
          </a:p>
        </p:txBody>
      </p:sp>
      <p:sp>
        <p:nvSpPr>
          <p:cNvPr id="48157" name="AutoShape 29"/>
          <p:cNvSpPr>
            <a:spLocks noChangeArrowheads="1"/>
          </p:cNvSpPr>
          <p:nvPr/>
        </p:nvSpPr>
        <p:spPr bwMode="auto">
          <a:xfrm>
            <a:off x="712772" y="3505200"/>
            <a:ext cx="5761038" cy="800100"/>
          </a:xfrm>
          <a:prstGeom prst="homePlate">
            <a:avLst>
              <a:gd name="adj" fmla="val 28068"/>
            </a:avLst>
          </a:prstGeom>
          <a:noFill/>
          <a:ln w="6350">
            <a:solidFill>
              <a:schemeClr val="tx1"/>
            </a:solidFill>
            <a:miter lim="800000"/>
            <a:headEnd/>
            <a:tailEnd/>
          </a:ln>
          <a:effectLst/>
        </p:spPr>
        <p:txBody>
          <a:bodyPr lIns="0" tIns="0" rIns="0" bIns="0" anchor="ctr">
            <a:spAutoFit/>
          </a:bodyPr>
          <a:lstStyle/>
          <a:p>
            <a:endParaRPr lang="en-US"/>
          </a:p>
        </p:txBody>
      </p:sp>
      <p:sp>
        <p:nvSpPr>
          <p:cNvPr id="48158" name="AutoShape 30"/>
          <p:cNvSpPr>
            <a:spLocks noChangeArrowheads="1"/>
          </p:cNvSpPr>
          <p:nvPr/>
        </p:nvSpPr>
        <p:spPr bwMode="auto">
          <a:xfrm>
            <a:off x="712772" y="2527300"/>
            <a:ext cx="5761038" cy="800100"/>
          </a:xfrm>
          <a:prstGeom prst="homePlate">
            <a:avLst>
              <a:gd name="adj" fmla="val 28068"/>
            </a:avLst>
          </a:prstGeom>
          <a:noFill/>
          <a:ln w="6350">
            <a:solidFill>
              <a:schemeClr val="tx1"/>
            </a:solidFill>
            <a:miter lim="800000"/>
            <a:headEnd/>
            <a:tailEnd/>
          </a:ln>
          <a:effectLst/>
        </p:spPr>
        <p:txBody>
          <a:bodyPr lIns="0" tIns="0" rIns="0" bIns="0" anchor="ctr">
            <a:spAutoFit/>
          </a:bodyPr>
          <a:lstStyle/>
          <a:p>
            <a:endParaRPr lang="en-US"/>
          </a:p>
        </p:txBody>
      </p:sp>
      <p:sp>
        <p:nvSpPr>
          <p:cNvPr id="48159" name="Rectangle 31"/>
          <p:cNvSpPr>
            <a:spLocks noChangeArrowheads="1"/>
          </p:cNvSpPr>
          <p:nvPr/>
        </p:nvSpPr>
        <p:spPr bwMode="auto">
          <a:xfrm>
            <a:off x="928672" y="2705100"/>
            <a:ext cx="1368425" cy="444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r>
              <a:rPr lang="en-US"/>
              <a:t>SMALL</a:t>
            </a:r>
          </a:p>
        </p:txBody>
      </p:sp>
      <p:sp>
        <p:nvSpPr>
          <p:cNvPr id="48160" name="Rectangle 32"/>
          <p:cNvSpPr>
            <a:spLocks noChangeArrowheads="1"/>
          </p:cNvSpPr>
          <p:nvPr/>
        </p:nvSpPr>
        <p:spPr bwMode="auto">
          <a:xfrm>
            <a:off x="928672" y="3640138"/>
            <a:ext cx="1368425" cy="444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r>
              <a:rPr lang="en-US"/>
              <a:t>MEDIUM</a:t>
            </a:r>
          </a:p>
        </p:txBody>
      </p:sp>
      <p:sp>
        <p:nvSpPr>
          <p:cNvPr id="48161" name="Rectangle 33"/>
          <p:cNvSpPr>
            <a:spLocks noChangeArrowheads="1"/>
          </p:cNvSpPr>
          <p:nvPr/>
        </p:nvSpPr>
        <p:spPr bwMode="auto">
          <a:xfrm>
            <a:off x="928672" y="4637088"/>
            <a:ext cx="1368425" cy="444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r>
              <a:rPr lang="en-US"/>
              <a:t>LARGE</a:t>
            </a:r>
          </a:p>
        </p:txBody>
      </p:sp>
      <p:sp>
        <p:nvSpPr>
          <p:cNvPr id="48163" name="Oval 35"/>
          <p:cNvSpPr>
            <a:spLocks noChangeArrowheads="1"/>
          </p:cNvSpPr>
          <p:nvPr/>
        </p:nvSpPr>
        <p:spPr bwMode="auto">
          <a:xfrm>
            <a:off x="5351447" y="2705100"/>
            <a:ext cx="504825" cy="431800"/>
          </a:xfrm>
          <a:prstGeom prst="ellipse">
            <a:avLst/>
          </a:prstGeom>
          <a:solidFill>
            <a:srgbClr val="336699"/>
          </a:solidFill>
          <a:ln w="9525">
            <a:solidFill>
              <a:schemeClr val="tx1"/>
            </a:solidFill>
            <a:round/>
            <a:headEnd/>
            <a:tailEnd/>
          </a:ln>
          <a:effectLst/>
        </p:spPr>
        <p:txBody>
          <a:bodyPr wrap="none" anchor="ctr"/>
          <a:lstStyle/>
          <a:p>
            <a:pPr algn="ctr"/>
            <a:r>
              <a:rPr lang="en-US" dirty="0">
                <a:solidFill>
                  <a:schemeClr val="bg1"/>
                </a:solidFill>
              </a:rPr>
              <a:t>3</a:t>
            </a:r>
          </a:p>
        </p:txBody>
      </p:sp>
      <p:sp>
        <p:nvSpPr>
          <p:cNvPr id="48164" name="Oval 36"/>
          <p:cNvSpPr>
            <a:spLocks noChangeArrowheads="1"/>
          </p:cNvSpPr>
          <p:nvPr/>
        </p:nvSpPr>
        <p:spPr bwMode="auto">
          <a:xfrm>
            <a:off x="3448035" y="2705100"/>
            <a:ext cx="504825" cy="431800"/>
          </a:xfrm>
          <a:prstGeom prst="ellipse">
            <a:avLst/>
          </a:prstGeom>
          <a:solidFill>
            <a:srgbClr val="336699"/>
          </a:solidFill>
          <a:ln w="9525">
            <a:solidFill>
              <a:schemeClr val="tx1"/>
            </a:solidFill>
            <a:round/>
            <a:headEnd/>
            <a:tailEnd/>
          </a:ln>
          <a:effectLst/>
        </p:spPr>
        <p:txBody>
          <a:bodyPr wrap="none" anchor="ctr"/>
          <a:lstStyle/>
          <a:p>
            <a:pPr algn="ctr"/>
            <a:r>
              <a:rPr lang="en-US" dirty="0">
                <a:solidFill>
                  <a:schemeClr val="bg1"/>
                </a:solidFill>
              </a:rPr>
              <a:t>10</a:t>
            </a:r>
          </a:p>
        </p:txBody>
      </p:sp>
      <p:sp>
        <p:nvSpPr>
          <p:cNvPr id="48166" name="Oval 38"/>
          <p:cNvSpPr>
            <a:spLocks noChangeArrowheads="1"/>
          </p:cNvSpPr>
          <p:nvPr/>
        </p:nvSpPr>
        <p:spPr bwMode="auto">
          <a:xfrm>
            <a:off x="3449622" y="3713163"/>
            <a:ext cx="504825" cy="431800"/>
          </a:xfrm>
          <a:prstGeom prst="ellipse">
            <a:avLst/>
          </a:prstGeom>
          <a:solidFill>
            <a:srgbClr val="336699"/>
          </a:solidFill>
          <a:ln w="9525">
            <a:solidFill>
              <a:schemeClr val="tx1"/>
            </a:solidFill>
            <a:round/>
            <a:headEnd/>
            <a:tailEnd/>
          </a:ln>
          <a:effectLst/>
        </p:spPr>
        <p:txBody>
          <a:bodyPr wrap="none" anchor="ctr"/>
          <a:lstStyle/>
          <a:p>
            <a:pPr algn="ctr"/>
            <a:r>
              <a:rPr lang="en-US" dirty="0">
                <a:solidFill>
                  <a:schemeClr val="bg1"/>
                </a:solidFill>
              </a:rPr>
              <a:t>10</a:t>
            </a:r>
          </a:p>
        </p:txBody>
      </p:sp>
      <p:sp>
        <p:nvSpPr>
          <p:cNvPr id="48167" name="Oval 39"/>
          <p:cNvSpPr>
            <a:spLocks noChangeArrowheads="1"/>
          </p:cNvSpPr>
          <p:nvPr/>
        </p:nvSpPr>
        <p:spPr bwMode="auto">
          <a:xfrm>
            <a:off x="3448035" y="4649788"/>
            <a:ext cx="504825" cy="431800"/>
          </a:xfrm>
          <a:prstGeom prst="ellipse">
            <a:avLst/>
          </a:prstGeom>
          <a:solidFill>
            <a:srgbClr val="336699"/>
          </a:solidFill>
          <a:ln w="9525">
            <a:solidFill>
              <a:schemeClr val="tx1"/>
            </a:solidFill>
            <a:round/>
            <a:headEnd/>
            <a:tailEnd/>
          </a:ln>
          <a:effectLst/>
        </p:spPr>
        <p:txBody>
          <a:bodyPr wrap="none" anchor="ctr"/>
          <a:lstStyle/>
          <a:p>
            <a:pPr algn="ctr"/>
            <a:r>
              <a:rPr lang="en-US" dirty="0">
                <a:solidFill>
                  <a:schemeClr val="bg1"/>
                </a:solidFill>
              </a:rPr>
              <a:t>10</a:t>
            </a:r>
          </a:p>
        </p:txBody>
      </p:sp>
      <p:sp>
        <p:nvSpPr>
          <p:cNvPr id="48168" name="Oval 40"/>
          <p:cNvSpPr>
            <a:spLocks noChangeArrowheads="1"/>
          </p:cNvSpPr>
          <p:nvPr/>
        </p:nvSpPr>
        <p:spPr bwMode="auto">
          <a:xfrm>
            <a:off x="5351447" y="3713163"/>
            <a:ext cx="504825" cy="431800"/>
          </a:xfrm>
          <a:prstGeom prst="ellipse">
            <a:avLst/>
          </a:prstGeom>
          <a:solidFill>
            <a:srgbClr val="336699"/>
          </a:solidFill>
          <a:ln w="9525">
            <a:solidFill>
              <a:schemeClr val="tx1"/>
            </a:solidFill>
            <a:round/>
            <a:headEnd/>
            <a:tailEnd/>
          </a:ln>
          <a:effectLst/>
        </p:spPr>
        <p:txBody>
          <a:bodyPr wrap="none" anchor="ctr"/>
          <a:lstStyle/>
          <a:p>
            <a:pPr algn="ctr"/>
            <a:r>
              <a:rPr lang="en-US" dirty="0">
                <a:solidFill>
                  <a:schemeClr val="bg1"/>
                </a:solidFill>
              </a:rPr>
              <a:t>4</a:t>
            </a:r>
          </a:p>
        </p:txBody>
      </p:sp>
      <p:sp>
        <p:nvSpPr>
          <p:cNvPr id="48169" name="Oval 41"/>
          <p:cNvSpPr>
            <a:spLocks noChangeArrowheads="1"/>
          </p:cNvSpPr>
          <p:nvPr/>
        </p:nvSpPr>
        <p:spPr bwMode="auto">
          <a:xfrm>
            <a:off x="5351447" y="4670425"/>
            <a:ext cx="504825" cy="431800"/>
          </a:xfrm>
          <a:prstGeom prst="ellipse">
            <a:avLst/>
          </a:prstGeom>
          <a:solidFill>
            <a:srgbClr val="336699"/>
          </a:solidFill>
          <a:ln w="9525">
            <a:solidFill>
              <a:schemeClr val="tx1"/>
            </a:solidFill>
            <a:round/>
            <a:headEnd/>
            <a:tailEnd/>
          </a:ln>
          <a:effectLst/>
        </p:spPr>
        <p:txBody>
          <a:bodyPr wrap="none" anchor="ctr"/>
          <a:lstStyle/>
          <a:p>
            <a:pPr algn="ctr"/>
            <a:r>
              <a:rPr lang="en-US" dirty="0">
                <a:solidFill>
                  <a:schemeClr val="bg1"/>
                </a:solidFill>
              </a:rPr>
              <a:t>3</a:t>
            </a:r>
          </a:p>
        </p:txBody>
      </p:sp>
      <p:graphicFrame>
        <p:nvGraphicFramePr>
          <p:cNvPr id="39" name="Diagram 38"/>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0" name="Group 4"/>
          <p:cNvGrpSpPr>
            <a:grpSpLocks/>
          </p:cNvGrpSpPr>
          <p:nvPr/>
        </p:nvGrpSpPr>
        <p:grpSpPr bwMode="auto">
          <a:xfrm>
            <a:off x="8156600" y="711185"/>
            <a:ext cx="773112" cy="617537"/>
            <a:chOff x="960" y="1088"/>
            <a:chExt cx="4176" cy="2504"/>
          </a:xfrm>
        </p:grpSpPr>
        <p:sp>
          <p:nvSpPr>
            <p:cNvPr id="41"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42"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43"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44"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45"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46"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47" name="Text Box 11"/>
          <p:cNvSpPr txBox="1">
            <a:spLocks noChangeArrowheads="1"/>
          </p:cNvSpPr>
          <p:nvPr/>
        </p:nvSpPr>
        <p:spPr bwMode="auto">
          <a:xfrm>
            <a:off x="376238" y="6473825"/>
            <a:ext cx="2991332" cy="276999"/>
          </a:xfrm>
          <a:prstGeom prst="rect">
            <a:avLst/>
          </a:prstGeom>
          <a:noFill/>
          <a:ln w="9525">
            <a:noFill/>
            <a:miter lim="800000"/>
            <a:headEnd/>
            <a:tailEnd/>
          </a:ln>
          <a:effectLst/>
        </p:spPr>
        <p:txBody>
          <a:bodyPr wrap="none">
            <a:spAutoFit/>
          </a:bodyPr>
          <a:lstStyle/>
          <a:p>
            <a:r>
              <a:rPr lang="en-US" sz="1200" i="1" dirty="0"/>
              <a:t>Source : </a:t>
            </a:r>
            <a:r>
              <a:rPr lang="en-US" sz="1200" i="1" dirty="0" smtClean="0"/>
              <a:t>Interviews</a:t>
            </a:r>
            <a:r>
              <a:rPr lang="en-US" sz="1200" i="1" dirty="0"/>
              <a:t>, AMPartners Analysis</a:t>
            </a:r>
          </a:p>
        </p:txBody>
      </p:sp>
      <p:sp>
        <p:nvSpPr>
          <p:cNvPr id="50" name="AutoShape 79"/>
          <p:cNvSpPr>
            <a:spLocks noChangeArrowheads="1"/>
          </p:cNvSpPr>
          <p:nvPr/>
        </p:nvSpPr>
        <p:spPr bwMode="auto">
          <a:xfrm rot="5400000">
            <a:off x="5484801" y="3756025"/>
            <a:ext cx="2663825" cy="288925"/>
          </a:xfrm>
          <a:prstGeom prst="triangle">
            <a:avLst>
              <a:gd name="adj" fmla="val 50000"/>
            </a:avLst>
          </a:prstGeom>
          <a:solidFill>
            <a:schemeClr val="bg1">
              <a:lumMod val="65000"/>
            </a:schemeClr>
          </a:solidFill>
          <a:ln w="9525">
            <a:solidFill>
              <a:schemeClr val="tx1"/>
            </a:solidFill>
            <a:miter lim="800000"/>
            <a:headEnd/>
            <a:tailEnd/>
          </a:ln>
          <a:effectLst/>
        </p:spPr>
        <p:txBody>
          <a:bodyPr wrap="none" anchor="ctr"/>
          <a:lstStyle/>
          <a:p>
            <a:endParaRPr lang="en-US"/>
          </a:p>
        </p:txBody>
      </p:sp>
      <p:sp>
        <p:nvSpPr>
          <p:cNvPr id="52" name="Oval 36"/>
          <p:cNvSpPr>
            <a:spLocks noChangeArrowheads="1"/>
          </p:cNvSpPr>
          <p:nvPr/>
        </p:nvSpPr>
        <p:spPr bwMode="auto">
          <a:xfrm>
            <a:off x="7143768" y="3214690"/>
            <a:ext cx="1362081" cy="1285880"/>
          </a:xfrm>
          <a:prstGeom prst="ellipse">
            <a:avLst/>
          </a:prstGeom>
          <a:solidFill>
            <a:srgbClr val="336699"/>
          </a:solidFill>
          <a:ln w="9525">
            <a:solidFill>
              <a:schemeClr val="tx1"/>
            </a:solidFill>
            <a:round/>
            <a:headEnd/>
            <a:tailEnd/>
          </a:ln>
          <a:effectLst/>
        </p:spPr>
        <p:txBody>
          <a:bodyPr wrap="none" anchor="ctr"/>
          <a:lstStyle/>
          <a:p>
            <a:pPr algn="ctr"/>
            <a:r>
              <a:rPr lang="en-US" dirty="0" smtClean="0">
                <a:solidFill>
                  <a:schemeClr val="bg1"/>
                </a:solidFill>
              </a:rPr>
              <a:t>40</a:t>
            </a:r>
          </a:p>
          <a:p>
            <a:pPr algn="ctr"/>
            <a:r>
              <a:rPr lang="en-US" dirty="0" smtClean="0">
                <a:solidFill>
                  <a:schemeClr val="bg1"/>
                </a:solidFill>
              </a:rPr>
              <a:t>Companies</a:t>
            </a:r>
            <a:endParaRPr lang="en-US" dirty="0">
              <a:solidFill>
                <a:schemeClr val="bg1"/>
              </a:solidFill>
            </a:endParaRPr>
          </a:p>
        </p:txBody>
      </p:sp>
      <p:sp>
        <p:nvSpPr>
          <p:cNvPr id="54" name="Slide Number Placeholder 53"/>
          <p:cNvSpPr>
            <a:spLocks noGrp="1"/>
          </p:cNvSpPr>
          <p:nvPr>
            <p:ph type="sldNum" sz="quarter" idx="12"/>
          </p:nvPr>
        </p:nvSpPr>
        <p:spPr/>
        <p:txBody>
          <a:bodyPr/>
          <a:lstStyle/>
          <a:p>
            <a:fld id="{0DCB9EF9-F072-4F9E-9A3D-18A23E5BECAB}" type="slidenum">
              <a:rPr lang="en-US" smtClean="0"/>
              <a:pPr/>
              <a:t>23</a:t>
            </a:fld>
            <a:endParaRPr lang="en-US"/>
          </a:p>
        </p:txBody>
      </p:sp>
      <p:grpSp>
        <p:nvGrpSpPr>
          <p:cNvPr id="60" name="Group 59"/>
          <p:cNvGrpSpPr/>
          <p:nvPr/>
        </p:nvGrpSpPr>
        <p:grpSpPr>
          <a:xfrm rot="20646950">
            <a:off x="153811" y="1433366"/>
            <a:ext cx="1643074" cy="309365"/>
            <a:chOff x="285720" y="1855776"/>
            <a:chExt cx="1643074" cy="309365"/>
          </a:xfrm>
        </p:grpSpPr>
        <p:sp>
          <p:nvSpPr>
            <p:cNvPr id="61" name="Text Box 34"/>
            <p:cNvSpPr txBox="1">
              <a:spLocks noChangeArrowheads="1"/>
            </p:cNvSpPr>
            <p:nvPr/>
          </p:nvSpPr>
          <p:spPr bwMode="auto">
            <a:xfrm>
              <a:off x="292273" y="1857364"/>
              <a:ext cx="1620444" cy="307777"/>
            </a:xfrm>
            <a:prstGeom prst="rect">
              <a:avLst/>
            </a:prstGeom>
            <a:noFill/>
            <a:ln w="9525">
              <a:noFill/>
              <a:miter lim="800000"/>
              <a:headEnd/>
              <a:tailEnd/>
            </a:ln>
            <a:effectLst/>
          </p:spPr>
          <p:txBody>
            <a:bodyPr wrap="none">
              <a:spAutoFit/>
            </a:bodyPr>
            <a:lstStyle/>
            <a:p>
              <a:r>
                <a:rPr lang="en-US" sz="1400" b="1" dirty="0" smtClean="0">
                  <a:solidFill>
                    <a:srgbClr val="C00000"/>
                  </a:solidFill>
                </a:rPr>
                <a:t>To be discussed </a:t>
              </a:r>
              <a:endParaRPr lang="en-US" sz="1400" b="1" dirty="0">
                <a:solidFill>
                  <a:srgbClr val="C00000"/>
                </a:solidFill>
              </a:endParaRPr>
            </a:p>
          </p:txBody>
        </p:sp>
        <p:cxnSp>
          <p:nvCxnSpPr>
            <p:cNvPr id="62" name="Straight Connector 61"/>
            <p:cNvCxnSpPr/>
            <p:nvPr/>
          </p:nvCxnSpPr>
          <p:spPr>
            <a:xfrm>
              <a:off x="285720" y="1855776"/>
              <a:ext cx="164307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85720" y="2143116"/>
              <a:ext cx="164307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702" name="Group 54"/>
          <p:cNvGrpSpPr>
            <a:grpSpLocks/>
          </p:cNvGrpSpPr>
          <p:nvPr/>
        </p:nvGrpSpPr>
        <p:grpSpPr bwMode="auto">
          <a:xfrm>
            <a:off x="250825" y="2528888"/>
            <a:ext cx="1384300" cy="3829050"/>
            <a:chOff x="158" y="1273"/>
            <a:chExt cx="872" cy="2412"/>
          </a:xfrm>
        </p:grpSpPr>
        <p:sp>
          <p:nvSpPr>
            <p:cNvPr id="27662" name="AutoShape 14"/>
            <p:cNvSpPr>
              <a:spLocks noChangeArrowheads="1"/>
            </p:cNvSpPr>
            <p:nvPr/>
          </p:nvSpPr>
          <p:spPr bwMode="auto">
            <a:xfrm>
              <a:off x="158" y="1273"/>
              <a:ext cx="872" cy="763"/>
            </a:xfrm>
            <a:prstGeom prst="homePlate">
              <a:avLst>
                <a:gd name="adj" fmla="val 14286"/>
              </a:avLst>
            </a:prstGeom>
            <a:solidFill>
              <a:srgbClr val="DDDDDD"/>
            </a:solidFill>
            <a:ln w="6350">
              <a:noFill/>
              <a:miter lim="800000"/>
              <a:headEnd/>
              <a:tailEnd/>
            </a:ln>
            <a:effectLst>
              <a:outerShdw dist="71842" dir="2700000" algn="ctr" rotWithShape="0">
                <a:schemeClr val="bg2"/>
              </a:outerShdw>
            </a:effectLst>
          </p:spPr>
          <p:txBody>
            <a:bodyPr wrap="none" lIns="0" tIns="0" rIns="0" bIns="0" anchor="ctr">
              <a:spAutoFit/>
            </a:bodyPr>
            <a:lstStyle/>
            <a:p>
              <a:pPr algn="ctr"/>
              <a:endParaRPr lang="en-US"/>
            </a:p>
          </p:txBody>
        </p:sp>
        <p:sp>
          <p:nvSpPr>
            <p:cNvPr id="27663" name="AutoShape 15"/>
            <p:cNvSpPr>
              <a:spLocks noChangeArrowheads="1"/>
            </p:cNvSpPr>
            <p:nvPr/>
          </p:nvSpPr>
          <p:spPr bwMode="auto">
            <a:xfrm>
              <a:off x="158" y="2098"/>
              <a:ext cx="872" cy="763"/>
            </a:xfrm>
            <a:prstGeom prst="homePlate">
              <a:avLst>
                <a:gd name="adj" fmla="val 14286"/>
              </a:avLst>
            </a:prstGeom>
            <a:solidFill>
              <a:srgbClr val="DDDDDD"/>
            </a:solidFill>
            <a:ln w="6350">
              <a:noFill/>
              <a:miter lim="800000"/>
              <a:headEnd/>
              <a:tailEnd/>
            </a:ln>
            <a:effectLst>
              <a:outerShdw dist="71842" dir="2700000" algn="ctr" rotWithShape="0">
                <a:schemeClr val="bg2"/>
              </a:outerShdw>
            </a:effectLst>
          </p:spPr>
          <p:txBody>
            <a:bodyPr wrap="none" lIns="0" tIns="0" rIns="0" bIns="0" anchor="ctr">
              <a:spAutoFit/>
            </a:bodyPr>
            <a:lstStyle/>
            <a:p>
              <a:endParaRPr lang="en-US"/>
            </a:p>
          </p:txBody>
        </p:sp>
        <p:sp>
          <p:nvSpPr>
            <p:cNvPr id="27664" name="AutoShape 16"/>
            <p:cNvSpPr>
              <a:spLocks noChangeArrowheads="1"/>
            </p:cNvSpPr>
            <p:nvPr/>
          </p:nvSpPr>
          <p:spPr bwMode="auto">
            <a:xfrm>
              <a:off x="158" y="2922"/>
              <a:ext cx="872" cy="763"/>
            </a:xfrm>
            <a:prstGeom prst="homePlate">
              <a:avLst>
                <a:gd name="adj" fmla="val 14286"/>
              </a:avLst>
            </a:prstGeom>
            <a:solidFill>
              <a:srgbClr val="DDDDDD"/>
            </a:solidFill>
            <a:ln w="6350">
              <a:noFill/>
              <a:miter lim="800000"/>
              <a:headEnd/>
              <a:tailEnd/>
            </a:ln>
            <a:effectLst>
              <a:outerShdw dist="71842" dir="2700000" algn="ctr" rotWithShape="0">
                <a:schemeClr val="bg2"/>
              </a:outerShdw>
            </a:effectLst>
          </p:spPr>
          <p:txBody>
            <a:bodyPr wrap="none" lIns="0" tIns="0" rIns="0" bIns="0" anchor="ctr">
              <a:spAutoFit/>
            </a:bodyPr>
            <a:lstStyle/>
            <a:p>
              <a:endParaRPr lang="en-US"/>
            </a:p>
          </p:txBody>
        </p:sp>
        <p:sp>
          <p:nvSpPr>
            <p:cNvPr id="27665" name="Text Box 17"/>
            <p:cNvSpPr txBox="1">
              <a:spLocks noChangeArrowheads="1"/>
            </p:cNvSpPr>
            <p:nvPr/>
          </p:nvSpPr>
          <p:spPr bwMode="auto">
            <a:xfrm>
              <a:off x="295" y="1480"/>
              <a:ext cx="476" cy="365"/>
            </a:xfrm>
            <a:prstGeom prst="rect">
              <a:avLst/>
            </a:prstGeom>
            <a:noFill/>
            <a:ln w="9525">
              <a:noFill/>
              <a:miter lim="800000"/>
              <a:headEnd/>
              <a:tailEnd/>
            </a:ln>
            <a:effectLst/>
          </p:spPr>
          <p:txBody>
            <a:bodyPr wrap="none">
              <a:spAutoFit/>
            </a:bodyPr>
            <a:lstStyle/>
            <a:p>
              <a:r>
                <a:rPr lang="en-US"/>
                <a:t>Small</a:t>
              </a:r>
            </a:p>
            <a:p>
              <a:r>
                <a:rPr lang="en-US" sz="1400" i="1"/>
                <a:t>1 to 9</a:t>
              </a:r>
            </a:p>
          </p:txBody>
        </p:sp>
        <p:sp>
          <p:nvSpPr>
            <p:cNvPr id="27666" name="Text Box 18"/>
            <p:cNvSpPr txBox="1">
              <a:spLocks noChangeArrowheads="1"/>
            </p:cNvSpPr>
            <p:nvPr/>
          </p:nvSpPr>
          <p:spPr bwMode="auto">
            <a:xfrm>
              <a:off x="295" y="2294"/>
              <a:ext cx="628" cy="365"/>
            </a:xfrm>
            <a:prstGeom prst="rect">
              <a:avLst/>
            </a:prstGeom>
            <a:noFill/>
            <a:ln w="9525">
              <a:noFill/>
              <a:miter lim="800000"/>
              <a:headEnd/>
              <a:tailEnd/>
            </a:ln>
            <a:effectLst/>
          </p:spPr>
          <p:txBody>
            <a:bodyPr wrap="none">
              <a:spAutoFit/>
            </a:bodyPr>
            <a:lstStyle/>
            <a:p>
              <a:r>
                <a:rPr lang="en-US"/>
                <a:t>Medium</a:t>
              </a:r>
            </a:p>
            <a:p>
              <a:r>
                <a:rPr lang="en-US" sz="1400" i="1"/>
                <a:t>10 to 49</a:t>
              </a:r>
            </a:p>
          </p:txBody>
        </p:sp>
        <p:sp>
          <p:nvSpPr>
            <p:cNvPr id="27667" name="Text Box 19"/>
            <p:cNvSpPr txBox="1">
              <a:spLocks noChangeArrowheads="1"/>
            </p:cNvSpPr>
            <p:nvPr/>
          </p:nvSpPr>
          <p:spPr bwMode="auto">
            <a:xfrm>
              <a:off x="249" y="3110"/>
              <a:ext cx="588" cy="365"/>
            </a:xfrm>
            <a:prstGeom prst="rect">
              <a:avLst/>
            </a:prstGeom>
            <a:noFill/>
            <a:ln w="9525">
              <a:noFill/>
              <a:miter lim="800000"/>
              <a:headEnd/>
              <a:tailEnd/>
            </a:ln>
            <a:effectLst/>
          </p:spPr>
          <p:txBody>
            <a:bodyPr wrap="none">
              <a:spAutoFit/>
            </a:bodyPr>
            <a:lstStyle/>
            <a:p>
              <a:r>
                <a:rPr lang="en-US"/>
                <a:t>Large</a:t>
              </a:r>
            </a:p>
            <a:p>
              <a:r>
                <a:rPr lang="en-US" sz="1400" i="1"/>
                <a:t>Above 49</a:t>
              </a:r>
            </a:p>
          </p:txBody>
        </p:sp>
      </p:grpSp>
      <p:sp>
        <p:nvSpPr>
          <p:cNvPr id="27673" name="Text Box 25"/>
          <p:cNvSpPr txBox="1">
            <a:spLocks noChangeArrowheads="1"/>
          </p:cNvSpPr>
          <p:nvPr/>
        </p:nvSpPr>
        <p:spPr bwMode="auto">
          <a:xfrm>
            <a:off x="2884488" y="2562225"/>
            <a:ext cx="255587" cy="336550"/>
          </a:xfrm>
          <a:prstGeom prst="rect">
            <a:avLst/>
          </a:prstGeom>
          <a:noFill/>
          <a:ln w="9525">
            <a:noFill/>
            <a:miter lim="800000"/>
            <a:headEnd/>
            <a:tailEnd/>
          </a:ln>
          <a:effectLst/>
        </p:spPr>
        <p:txBody>
          <a:bodyPr wrap="none">
            <a:spAutoFit/>
          </a:bodyPr>
          <a:lstStyle/>
          <a:p>
            <a:pPr>
              <a:buFontTx/>
              <a:buChar char="•"/>
            </a:pPr>
            <a:endParaRPr lang="en-US" sz="1600"/>
          </a:p>
        </p:txBody>
      </p:sp>
      <p:sp>
        <p:nvSpPr>
          <p:cNvPr id="27674" name="Rectangle 26"/>
          <p:cNvSpPr>
            <a:spLocks noChangeArrowheads="1"/>
          </p:cNvSpPr>
          <p:nvPr/>
        </p:nvSpPr>
        <p:spPr bwMode="auto">
          <a:xfrm>
            <a:off x="1751013" y="1920875"/>
            <a:ext cx="3384550" cy="317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a:t>SUPPLY</a:t>
            </a:r>
          </a:p>
        </p:txBody>
      </p:sp>
      <p:sp>
        <p:nvSpPr>
          <p:cNvPr id="27676" name="Rectangle 28"/>
          <p:cNvSpPr>
            <a:spLocks noChangeArrowheads="1"/>
          </p:cNvSpPr>
          <p:nvPr/>
        </p:nvSpPr>
        <p:spPr bwMode="auto">
          <a:xfrm>
            <a:off x="1763713" y="2365375"/>
            <a:ext cx="3384550" cy="4135459"/>
          </a:xfrm>
          <a:prstGeom prst="rect">
            <a:avLst/>
          </a:prstGeom>
          <a:noFill/>
          <a:ln w="12700">
            <a:solidFill>
              <a:srgbClr val="000000"/>
            </a:solidFill>
            <a:miter lim="800000"/>
            <a:headEnd/>
            <a:tailEnd/>
          </a:ln>
        </p:spPr>
        <p:txBody>
          <a:bodyPr/>
          <a:lstStyle/>
          <a:p>
            <a:endParaRPr lang="en-US"/>
          </a:p>
        </p:txBody>
      </p:sp>
      <p:sp>
        <p:nvSpPr>
          <p:cNvPr id="27690" name="Text Box 42"/>
          <p:cNvSpPr txBox="1">
            <a:spLocks noChangeArrowheads="1"/>
          </p:cNvSpPr>
          <p:nvPr/>
        </p:nvSpPr>
        <p:spPr bwMode="auto">
          <a:xfrm>
            <a:off x="6411913" y="2562225"/>
            <a:ext cx="255587" cy="336550"/>
          </a:xfrm>
          <a:prstGeom prst="rect">
            <a:avLst/>
          </a:prstGeom>
          <a:noFill/>
          <a:ln w="9525">
            <a:noFill/>
            <a:miter lim="800000"/>
            <a:headEnd/>
            <a:tailEnd/>
          </a:ln>
          <a:effectLst/>
        </p:spPr>
        <p:txBody>
          <a:bodyPr wrap="none">
            <a:spAutoFit/>
          </a:bodyPr>
          <a:lstStyle/>
          <a:p>
            <a:pPr>
              <a:buFontTx/>
              <a:buChar char="•"/>
            </a:pPr>
            <a:endParaRPr lang="en-US" sz="1600"/>
          </a:p>
        </p:txBody>
      </p:sp>
      <p:sp>
        <p:nvSpPr>
          <p:cNvPr id="27691" name="Rectangle 43"/>
          <p:cNvSpPr>
            <a:spLocks noChangeArrowheads="1"/>
          </p:cNvSpPr>
          <p:nvPr/>
        </p:nvSpPr>
        <p:spPr bwMode="auto">
          <a:xfrm>
            <a:off x="5278438" y="1920875"/>
            <a:ext cx="3384550" cy="317500"/>
          </a:xfrm>
          <a:prstGeom prst="rect">
            <a:avLst/>
          </a:prstGeom>
          <a:solidFill>
            <a:srgbClr val="DDDDDD"/>
          </a:solidFill>
          <a:ln w="12700">
            <a:noFill/>
            <a:miter lim="800000"/>
            <a:headEnd/>
            <a:tailEnd/>
          </a:ln>
          <a:effectLst>
            <a:outerShdw dist="71842" dir="2700000" algn="ctr" rotWithShape="0">
              <a:srgbClr val="808080"/>
            </a:outerShdw>
          </a:effectLst>
        </p:spPr>
        <p:txBody>
          <a:bodyPr/>
          <a:lstStyle/>
          <a:p>
            <a:pPr algn="ctr"/>
            <a:r>
              <a:rPr lang="en-US"/>
              <a:t>DEMAND</a:t>
            </a:r>
          </a:p>
        </p:txBody>
      </p:sp>
      <p:sp>
        <p:nvSpPr>
          <p:cNvPr id="27692" name="Rectangle 44"/>
          <p:cNvSpPr>
            <a:spLocks noChangeArrowheads="1"/>
          </p:cNvSpPr>
          <p:nvPr/>
        </p:nvSpPr>
        <p:spPr bwMode="auto">
          <a:xfrm>
            <a:off x="5291138" y="2365375"/>
            <a:ext cx="3384550" cy="4135459"/>
          </a:xfrm>
          <a:prstGeom prst="rect">
            <a:avLst/>
          </a:prstGeom>
          <a:noFill/>
          <a:ln w="12700">
            <a:solidFill>
              <a:srgbClr val="000000"/>
            </a:solidFill>
            <a:miter lim="800000"/>
            <a:headEnd/>
            <a:tailEnd/>
          </a:ln>
        </p:spPr>
        <p:txBody>
          <a:bodyPr/>
          <a:lstStyle/>
          <a:p>
            <a:endParaRPr lang="en-US"/>
          </a:p>
        </p:txBody>
      </p:sp>
      <p:sp>
        <p:nvSpPr>
          <p:cNvPr id="27699" name="Text Box 51"/>
          <p:cNvSpPr txBox="1">
            <a:spLocks noChangeArrowheads="1"/>
          </p:cNvSpPr>
          <p:nvPr/>
        </p:nvSpPr>
        <p:spPr bwMode="auto">
          <a:xfrm>
            <a:off x="1897063" y="2497138"/>
            <a:ext cx="3117850" cy="2536825"/>
          </a:xfrm>
          <a:prstGeom prst="rect">
            <a:avLst/>
          </a:prstGeom>
          <a:noFill/>
          <a:ln w="9525">
            <a:noFill/>
            <a:miter lim="800000"/>
            <a:headEnd/>
            <a:tailEnd/>
          </a:ln>
          <a:effectLst/>
        </p:spPr>
        <p:txBody>
          <a:bodyPr>
            <a:spAutoFit/>
          </a:bodyPr>
          <a:lstStyle/>
          <a:p>
            <a:r>
              <a:rPr lang="en-US" sz="1600" b="1"/>
              <a:t> R&amp;D institutes</a:t>
            </a:r>
            <a:r>
              <a:rPr lang="en-US" sz="1600"/>
              <a:t> </a:t>
            </a:r>
          </a:p>
          <a:p>
            <a:endParaRPr lang="en-US" sz="1600"/>
          </a:p>
          <a:p>
            <a:pPr>
              <a:buFontTx/>
              <a:buChar char="•"/>
            </a:pPr>
            <a:r>
              <a:rPr lang="en-US" sz="1600"/>
              <a:t> Synopsys</a:t>
            </a:r>
          </a:p>
          <a:p>
            <a:pPr>
              <a:buFontTx/>
              <a:buChar char="•"/>
            </a:pPr>
            <a:r>
              <a:rPr lang="en-US" sz="1600"/>
              <a:t> Industrial Technologies</a:t>
            </a:r>
          </a:p>
          <a:p>
            <a:pPr>
              <a:buFontTx/>
              <a:buChar char="•"/>
            </a:pPr>
            <a:r>
              <a:rPr lang="en-US" sz="1600"/>
              <a:t> Viasphere Technopark</a:t>
            </a:r>
          </a:p>
          <a:p>
            <a:pPr>
              <a:buFontTx/>
              <a:buChar char="•"/>
            </a:pPr>
            <a:r>
              <a:rPr lang="en-US" sz="1600"/>
              <a:t>Alikhanian National Science Laboratory</a:t>
            </a:r>
          </a:p>
          <a:p>
            <a:pPr>
              <a:buFontTx/>
              <a:buChar char="•"/>
            </a:pPr>
            <a:r>
              <a:rPr lang="en-US" sz="1600"/>
              <a:t> Yerevan Telecom Research Institute</a:t>
            </a:r>
          </a:p>
          <a:p>
            <a:pPr>
              <a:buFontTx/>
              <a:buChar char="•"/>
            </a:pPr>
            <a:r>
              <a:rPr lang="en-US" sz="1600"/>
              <a:t> etc…</a:t>
            </a:r>
          </a:p>
        </p:txBody>
      </p:sp>
      <p:sp>
        <p:nvSpPr>
          <p:cNvPr id="27700" name="Text Box 52"/>
          <p:cNvSpPr txBox="1">
            <a:spLocks noChangeArrowheads="1"/>
          </p:cNvSpPr>
          <p:nvPr/>
        </p:nvSpPr>
        <p:spPr bwMode="auto">
          <a:xfrm>
            <a:off x="5699125" y="2497138"/>
            <a:ext cx="2566988" cy="4248150"/>
          </a:xfrm>
          <a:prstGeom prst="rect">
            <a:avLst/>
          </a:prstGeom>
          <a:noFill/>
          <a:ln w="9525">
            <a:noFill/>
            <a:miter lim="800000"/>
            <a:headEnd/>
            <a:tailEnd/>
          </a:ln>
          <a:effectLst/>
        </p:spPr>
        <p:txBody>
          <a:bodyPr wrap="none">
            <a:spAutoFit/>
          </a:bodyPr>
          <a:lstStyle/>
          <a:p>
            <a:r>
              <a:rPr lang="en-US" sz="1600" dirty="0"/>
              <a:t> </a:t>
            </a:r>
            <a:r>
              <a:rPr lang="en-US" sz="1600" b="1" dirty="0"/>
              <a:t>ICT</a:t>
            </a:r>
          </a:p>
          <a:p>
            <a:pPr>
              <a:buFontTx/>
              <a:buChar char="•"/>
            </a:pPr>
            <a:r>
              <a:rPr lang="en-US" sz="1600" dirty="0"/>
              <a:t> </a:t>
            </a:r>
            <a:r>
              <a:rPr lang="en-US" sz="1600" dirty="0" err="1"/>
              <a:t>ArmenTel</a:t>
            </a:r>
            <a:endParaRPr lang="en-US" sz="1600" dirty="0"/>
          </a:p>
          <a:p>
            <a:pPr>
              <a:buFontTx/>
              <a:buChar char="•"/>
            </a:pPr>
            <a:r>
              <a:rPr lang="en-US" sz="1600" dirty="0"/>
              <a:t> Orange</a:t>
            </a:r>
          </a:p>
          <a:p>
            <a:pPr>
              <a:buFontTx/>
              <a:buChar char="•"/>
            </a:pPr>
            <a:r>
              <a:rPr lang="en-US" sz="1600" dirty="0"/>
              <a:t> </a:t>
            </a:r>
            <a:r>
              <a:rPr lang="en-US" sz="1600" dirty="0" err="1"/>
              <a:t>Vivacell</a:t>
            </a:r>
            <a:endParaRPr lang="en-US" sz="1600" dirty="0"/>
          </a:p>
          <a:p>
            <a:pPr>
              <a:buFontTx/>
              <a:buChar char="•"/>
            </a:pPr>
            <a:r>
              <a:rPr lang="en-US" sz="1600" dirty="0"/>
              <a:t> Abide Web Technologies</a:t>
            </a:r>
          </a:p>
          <a:p>
            <a:pPr>
              <a:buFontTx/>
              <a:buChar char="•"/>
            </a:pPr>
            <a:r>
              <a:rPr lang="en-US" sz="1600" dirty="0"/>
              <a:t> Smart Systems</a:t>
            </a:r>
          </a:p>
          <a:p>
            <a:pPr>
              <a:buFontTx/>
              <a:buChar char="•"/>
            </a:pPr>
            <a:endParaRPr lang="en-US" sz="1600" dirty="0"/>
          </a:p>
          <a:p>
            <a:r>
              <a:rPr lang="en-US" sz="1600" b="1" dirty="0"/>
              <a:t>Industrial Engineering</a:t>
            </a:r>
          </a:p>
          <a:p>
            <a:pPr>
              <a:buFontTx/>
              <a:buChar char="•"/>
            </a:pPr>
            <a:r>
              <a:rPr lang="en-US" sz="1600" dirty="0"/>
              <a:t> A2 Limited</a:t>
            </a:r>
          </a:p>
          <a:p>
            <a:pPr>
              <a:buFontTx/>
              <a:buChar char="•"/>
            </a:pPr>
            <a:r>
              <a:rPr lang="en-US" sz="1600" dirty="0"/>
              <a:t> Leda Systems</a:t>
            </a:r>
          </a:p>
          <a:p>
            <a:pPr>
              <a:buFontTx/>
              <a:buChar char="•"/>
            </a:pPr>
            <a:r>
              <a:rPr lang="en-US" sz="1600" dirty="0"/>
              <a:t> National Instruments</a:t>
            </a:r>
          </a:p>
          <a:p>
            <a:pPr>
              <a:buFontTx/>
              <a:buChar char="•"/>
            </a:pPr>
            <a:endParaRPr lang="en-US" sz="1600" dirty="0"/>
          </a:p>
          <a:p>
            <a:r>
              <a:rPr lang="en-US" sz="1600" b="1" dirty="0"/>
              <a:t>Pharmaceuticals</a:t>
            </a:r>
          </a:p>
          <a:p>
            <a:pPr>
              <a:buFontTx/>
              <a:buChar char="•"/>
            </a:pPr>
            <a:r>
              <a:rPr lang="en-US" sz="1600" dirty="0"/>
              <a:t> </a:t>
            </a:r>
            <a:r>
              <a:rPr lang="en-US" sz="1600" dirty="0" err="1"/>
              <a:t>Vitamax</a:t>
            </a:r>
            <a:r>
              <a:rPr lang="en-US" sz="1600" dirty="0"/>
              <a:t>-e</a:t>
            </a:r>
          </a:p>
          <a:p>
            <a:pPr>
              <a:buFontTx/>
              <a:buChar char="•"/>
            </a:pPr>
            <a:r>
              <a:rPr lang="en-US" sz="1600" dirty="0"/>
              <a:t> </a:t>
            </a:r>
            <a:r>
              <a:rPr lang="en-US" sz="1600" dirty="0" err="1" smtClean="0"/>
              <a:t>Arpimed</a:t>
            </a:r>
            <a:endParaRPr lang="en-US" sz="1600" dirty="0"/>
          </a:p>
          <a:p>
            <a:pPr>
              <a:buFontTx/>
              <a:buChar char="•"/>
            </a:pPr>
            <a:r>
              <a:rPr lang="en-US" sz="1600" dirty="0"/>
              <a:t> </a:t>
            </a:r>
            <a:r>
              <a:rPr lang="en-US" sz="1600" dirty="0" err="1"/>
              <a:t>Liqvor</a:t>
            </a:r>
            <a:endParaRPr lang="en-US" sz="1600" dirty="0"/>
          </a:p>
          <a:p>
            <a:pPr>
              <a:buFontTx/>
              <a:buChar char="•"/>
            </a:pPr>
            <a:endParaRPr lang="en-US" sz="1600" dirty="0"/>
          </a:p>
        </p:txBody>
      </p:sp>
      <p:sp>
        <p:nvSpPr>
          <p:cNvPr id="27701" name="Text Box 53"/>
          <p:cNvSpPr txBox="1">
            <a:spLocks noChangeArrowheads="1"/>
          </p:cNvSpPr>
          <p:nvPr/>
        </p:nvSpPr>
        <p:spPr bwMode="auto">
          <a:xfrm>
            <a:off x="3342663" y="1416050"/>
            <a:ext cx="3801105" cy="369332"/>
          </a:xfrm>
          <a:prstGeom prst="rect">
            <a:avLst/>
          </a:prstGeom>
          <a:noFill/>
          <a:ln w="9525">
            <a:noFill/>
            <a:miter lim="800000"/>
            <a:headEnd/>
            <a:tailEnd/>
          </a:ln>
          <a:effectLst/>
        </p:spPr>
        <p:txBody>
          <a:bodyPr wrap="none">
            <a:spAutoFit/>
          </a:bodyPr>
          <a:lstStyle/>
          <a:p>
            <a:r>
              <a:rPr lang="en-US" b="1" dirty="0"/>
              <a:t>- Examples </a:t>
            </a:r>
            <a:r>
              <a:rPr lang="en-US" b="1" dirty="0" smtClean="0"/>
              <a:t>of players for PILOT- </a:t>
            </a:r>
            <a:endParaRPr lang="en-US" b="1" dirty="0"/>
          </a:p>
        </p:txBody>
      </p:sp>
      <p:graphicFrame>
        <p:nvGraphicFramePr>
          <p:cNvPr id="28" name="Diagram 27"/>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9" name="Group 4"/>
          <p:cNvGrpSpPr>
            <a:grpSpLocks/>
          </p:cNvGrpSpPr>
          <p:nvPr/>
        </p:nvGrpSpPr>
        <p:grpSpPr bwMode="auto">
          <a:xfrm>
            <a:off x="8156600" y="711185"/>
            <a:ext cx="773112" cy="617537"/>
            <a:chOff x="960" y="1088"/>
            <a:chExt cx="4176" cy="2504"/>
          </a:xfrm>
        </p:grpSpPr>
        <p:sp>
          <p:nvSpPr>
            <p:cNvPr id="30"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31"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32"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33"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34"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35"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37" name="Slide Number Placeholder 36"/>
          <p:cNvSpPr>
            <a:spLocks noGrp="1"/>
          </p:cNvSpPr>
          <p:nvPr>
            <p:ph type="sldNum" sz="quarter" idx="12"/>
          </p:nvPr>
        </p:nvSpPr>
        <p:spPr/>
        <p:txBody>
          <a:bodyPr/>
          <a:lstStyle/>
          <a:p>
            <a:fld id="{0DCB9EF9-F072-4F9E-9A3D-18A23E5BECAB}" type="slidenum">
              <a:rPr lang="en-US" smtClean="0"/>
              <a:pPr/>
              <a:t>24</a:t>
            </a:fld>
            <a:endParaRPr lang="en-US"/>
          </a:p>
        </p:txBody>
      </p:sp>
      <p:grpSp>
        <p:nvGrpSpPr>
          <p:cNvPr id="41" name="Group 40"/>
          <p:cNvGrpSpPr/>
          <p:nvPr/>
        </p:nvGrpSpPr>
        <p:grpSpPr>
          <a:xfrm rot="20646950">
            <a:off x="153811" y="1433366"/>
            <a:ext cx="1643074" cy="309365"/>
            <a:chOff x="285720" y="1855776"/>
            <a:chExt cx="1643074" cy="309365"/>
          </a:xfrm>
        </p:grpSpPr>
        <p:sp>
          <p:nvSpPr>
            <p:cNvPr id="42" name="Text Box 34"/>
            <p:cNvSpPr txBox="1">
              <a:spLocks noChangeArrowheads="1"/>
            </p:cNvSpPr>
            <p:nvPr/>
          </p:nvSpPr>
          <p:spPr bwMode="auto">
            <a:xfrm>
              <a:off x="292273" y="1857364"/>
              <a:ext cx="1620444" cy="307777"/>
            </a:xfrm>
            <a:prstGeom prst="rect">
              <a:avLst/>
            </a:prstGeom>
            <a:noFill/>
            <a:ln w="9525">
              <a:noFill/>
              <a:miter lim="800000"/>
              <a:headEnd/>
              <a:tailEnd/>
            </a:ln>
            <a:effectLst/>
          </p:spPr>
          <p:txBody>
            <a:bodyPr wrap="none">
              <a:spAutoFit/>
            </a:bodyPr>
            <a:lstStyle/>
            <a:p>
              <a:r>
                <a:rPr lang="en-US" sz="1400" b="1" dirty="0" smtClean="0">
                  <a:solidFill>
                    <a:srgbClr val="C00000"/>
                  </a:solidFill>
                </a:rPr>
                <a:t>To be discussed </a:t>
              </a:r>
              <a:endParaRPr lang="en-US" sz="1400" b="1" dirty="0">
                <a:solidFill>
                  <a:srgbClr val="C00000"/>
                </a:solidFill>
              </a:endParaRPr>
            </a:p>
          </p:txBody>
        </p:sp>
        <p:cxnSp>
          <p:nvCxnSpPr>
            <p:cNvPr id="43" name="Straight Connector 42"/>
            <p:cNvCxnSpPr/>
            <p:nvPr/>
          </p:nvCxnSpPr>
          <p:spPr>
            <a:xfrm>
              <a:off x="285720" y="1855776"/>
              <a:ext cx="164307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85720" y="2143116"/>
              <a:ext cx="164307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 15"/>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4"/>
          <p:cNvGrpSpPr>
            <a:grpSpLocks/>
          </p:cNvGrpSpPr>
          <p:nvPr/>
        </p:nvGrpSpPr>
        <p:grpSpPr bwMode="auto">
          <a:xfrm>
            <a:off x="8156600" y="711185"/>
            <a:ext cx="773112" cy="617537"/>
            <a:chOff x="960" y="1088"/>
            <a:chExt cx="4176" cy="2504"/>
          </a:xfrm>
        </p:grpSpPr>
        <p:sp>
          <p:nvSpPr>
            <p:cNvPr id="18"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19"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20"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21"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22"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23"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28" name="Slide Number Placeholder 27"/>
          <p:cNvSpPr>
            <a:spLocks noGrp="1"/>
          </p:cNvSpPr>
          <p:nvPr>
            <p:ph type="sldNum" sz="quarter" idx="12"/>
          </p:nvPr>
        </p:nvSpPr>
        <p:spPr/>
        <p:txBody>
          <a:bodyPr/>
          <a:lstStyle/>
          <a:p>
            <a:fld id="{0DCB9EF9-F072-4F9E-9A3D-18A23E5BECAB}" type="slidenum">
              <a:rPr lang="en-US" smtClean="0"/>
              <a:pPr/>
              <a:t>25</a:t>
            </a:fld>
            <a:endParaRPr lang="en-US"/>
          </a:p>
        </p:txBody>
      </p:sp>
      <p:graphicFrame>
        <p:nvGraphicFramePr>
          <p:cNvPr id="24" name="Content Placeholder 2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7" name="Text Box 53"/>
          <p:cNvSpPr txBox="1">
            <a:spLocks noChangeArrowheads="1"/>
          </p:cNvSpPr>
          <p:nvPr/>
        </p:nvSpPr>
        <p:spPr bwMode="auto">
          <a:xfrm>
            <a:off x="2143108" y="1773784"/>
            <a:ext cx="4869666" cy="369332"/>
          </a:xfrm>
          <a:prstGeom prst="rect">
            <a:avLst/>
          </a:prstGeom>
          <a:noFill/>
          <a:ln w="9525">
            <a:noFill/>
            <a:miter lim="800000"/>
            <a:headEnd/>
            <a:tailEnd/>
          </a:ln>
          <a:effectLst/>
        </p:spPr>
        <p:txBody>
          <a:bodyPr wrap="none">
            <a:spAutoFit/>
          </a:bodyPr>
          <a:lstStyle/>
          <a:p>
            <a:r>
              <a:rPr lang="en-US" b="1" dirty="0"/>
              <a:t>- </a:t>
            </a:r>
            <a:r>
              <a:rPr lang="en-US" b="1" dirty="0" smtClean="0"/>
              <a:t>Approach to choosing economy sectors -</a:t>
            </a:r>
            <a:endParaRPr lang="en-US" b="1" dirty="0"/>
          </a:p>
        </p:txBody>
      </p:sp>
      <p:grpSp>
        <p:nvGrpSpPr>
          <p:cNvPr id="29" name="Group 28"/>
          <p:cNvGrpSpPr/>
          <p:nvPr/>
        </p:nvGrpSpPr>
        <p:grpSpPr>
          <a:xfrm rot="20646950">
            <a:off x="153811" y="1433366"/>
            <a:ext cx="1643074" cy="309365"/>
            <a:chOff x="285720" y="1855776"/>
            <a:chExt cx="1643074" cy="309365"/>
          </a:xfrm>
        </p:grpSpPr>
        <p:sp>
          <p:nvSpPr>
            <p:cNvPr id="30" name="Text Box 34"/>
            <p:cNvSpPr txBox="1">
              <a:spLocks noChangeArrowheads="1"/>
            </p:cNvSpPr>
            <p:nvPr/>
          </p:nvSpPr>
          <p:spPr bwMode="auto">
            <a:xfrm>
              <a:off x="292273" y="1857364"/>
              <a:ext cx="1620444" cy="307777"/>
            </a:xfrm>
            <a:prstGeom prst="rect">
              <a:avLst/>
            </a:prstGeom>
            <a:noFill/>
            <a:ln w="9525">
              <a:noFill/>
              <a:miter lim="800000"/>
              <a:headEnd/>
              <a:tailEnd/>
            </a:ln>
            <a:effectLst/>
          </p:spPr>
          <p:txBody>
            <a:bodyPr wrap="none">
              <a:spAutoFit/>
            </a:bodyPr>
            <a:lstStyle/>
            <a:p>
              <a:r>
                <a:rPr lang="en-US" sz="1400" b="1" dirty="0" smtClean="0">
                  <a:solidFill>
                    <a:srgbClr val="C00000"/>
                  </a:solidFill>
                </a:rPr>
                <a:t>To be discussed </a:t>
              </a:r>
              <a:endParaRPr lang="en-US" sz="1400" b="1" dirty="0">
                <a:solidFill>
                  <a:srgbClr val="C00000"/>
                </a:solidFill>
              </a:endParaRPr>
            </a:p>
          </p:txBody>
        </p:sp>
        <p:cxnSp>
          <p:nvCxnSpPr>
            <p:cNvPr id="31" name="Straight Connector 30"/>
            <p:cNvCxnSpPr/>
            <p:nvPr/>
          </p:nvCxnSpPr>
          <p:spPr>
            <a:xfrm>
              <a:off x="285720" y="1855776"/>
              <a:ext cx="164307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85720" y="2143116"/>
              <a:ext cx="164307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80" name="Rectangle 28"/>
          <p:cNvSpPr>
            <a:spLocks noGrp="1" noChangeArrowheads="1"/>
          </p:cNvSpPr>
          <p:nvPr>
            <p:ph idx="1"/>
          </p:nvPr>
        </p:nvSpPr>
        <p:spPr>
          <a:xfrm>
            <a:off x="457200" y="1785926"/>
            <a:ext cx="8229600" cy="3679906"/>
          </a:xfrm>
          <a:noFill/>
          <a:ln/>
        </p:spPr>
        <p:txBody>
          <a:bodyPr>
            <a:noAutofit/>
          </a:bodyPr>
          <a:lstStyle/>
          <a:p>
            <a:r>
              <a:rPr lang="en-US" sz="2000" dirty="0">
                <a:latin typeface="Arial" pitchFamily="34" charset="0"/>
                <a:cs typeface="Arial" pitchFamily="34" charset="0"/>
              </a:rPr>
              <a:t>The survey will focus on the sectors with high innovation potential.</a:t>
            </a:r>
          </a:p>
          <a:p>
            <a:endParaRPr lang="en-US" sz="2000" dirty="0">
              <a:latin typeface="Arial" pitchFamily="34" charset="0"/>
              <a:cs typeface="Arial" pitchFamily="34" charset="0"/>
            </a:endParaRPr>
          </a:p>
          <a:p>
            <a:r>
              <a:rPr lang="en-US" sz="2000" dirty="0">
                <a:latin typeface="Arial" pitchFamily="34" charset="0"/>
                <a:cs typeface="Arial" pitchFamily="34" charset="0"/>
              </a:rPr>
              <a:t>The best </a:t>
            </a:r>
            <a:r>
              <a:rPr lang="en-US" sz="2000" dirty="0" smtClean="0">
                <a:latin typeface="Arial" pitchFamily="34" charset="0"/>
                <a:cs typeface="Arial" pitchFamily="34" charset="0"/>
              </a:rPr>
              <a:t>indicators for </a:t>
            </a:r>
            <a:r>
              <a:rPr lang="en-US" sz="2000" dirty="0">
                <a:latin typeface="Arial" pitchFamily="34" charset="0"/>
                <a:cs typeface="Arial" pitchFamily="34" charset="0"/>
              </a:rPr>
              <a:t>innovation potential/activity with standardized and available data are </a:t>
            </a:r>
            <a:r>
              <a:rPr lang="en-US" sz="2000" dirty="0" smtClean="0">
                <a:latin typeface="Arial" pitchFamily="34" charset="0"/>
                <a:cs typeface="Arial" pitchFamily="34" charset="0"/>
              </a:rPr>
              <a:t>patent filing statistics</a:t>
            </a:r>
            <a:endParaRPr lang="en-US" sz="2000" dirty="0">
              <a:latin typeface="Arial" pitchFamily="34" charset="0"/>
              <a:cs typeface="Arial" pitchFamily="34" charset="0"/>
            </a:endParaRPr>
          </a:p>
          <a:p>
            <a:pPr lvl="1"/>
            <a:endParaRPr lang="en-US" sz="2000" dirty="0">
              <a:latin typeface="Arial" pitchFamily="34" charset="0"/>
              <a:cs typeface="Arial" pitchFamily="34" charset="0"/>
            </a:endParaRPr>
          </a:p>
          <a:p>
            <a:r>
              <a:rPr lang="en-US" sz="2000" dirty="0" smtClean="0">
                <a:latin typeface="Arial" pitchFamily="34" charset="0"/>
                <a:cs typeface="Arial" pitchFamily="34" charset="0"/>
              </a:rPr>
              <a:t>WIPO has defined standardized innovation related technological fields that have been categorized in Annex 2. There are correspondence tables between these fields and NACE/ISIC classifications.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We suggest to use </a:t>
            </a:r>
            <a:r>
              <a:rPr lang="en-US" sz="2000" dirty="0">
                <a:latin typeface="Arial" pitchFamily="34" charset="0"/>
                <a:cs typeface="Arial" pitchFamily="34" charset="0"/>
              </a:rPr>
              <a:t>the available WIPO international statistics </a:t>
            </a:r>
            <a:r>
              <a:rPr lang="en-US" sz="2000" dirty="0" smtClean="0">
                <a:latin typeface="Arial" pitchFamily="34" charset="0"/>
                <a:cs typeface="Arial" pitchFamily="34" charset="0"/>
              </a:rPr>
              <a:t>as indicators for the best sectors to focus innovation readiness on and </a:t>
            </a:r>
            <a:r>
              <a:rPr lang="en-US" sz="2000" dirty="0">
                <a:latin typeface="Arial" pitchFamily="34" charset="0"/>
                <a:cs typeface="Arial" pitchFamily="34" charset="0"/>
              </a:rPr>
              <a:t>cross-analyze them with stakeholder opinions and RA specifics to determine the priority sectors for the national </a:t>
            </a:r>
            <a:r>
              <a:rPr lang="en-US" sz="2000" dirty="0" smtClean="0">
                <a:latin typeface="Arial" pitchFamily="34" charset="0"/>
                <a:cs typeface="Arial" pitchFamily="34" charset="0"/>
              </a:rPr>
              <a:t>survey.</a:t>
            </a:r>
            <a:endParaRPr lang="en-US" sz="2000" dirty="0">
              <a:latin typeface="Arial" pitchFamily="34" charset="0"/>
              <a:cs typeface="Arial" pitchFamily="34" charset="0"/>
            </a:endParaRPr>
          </a:p>
        </p:txBody>
      </p:sp>
      <p:graphicFrame>
        <p:nvGraphicFramePr>
          <p:cNvPr id="13" name="Diagram 12"/>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4" name="Group 4"/>
          <p:cNvGrpSpPr>
            <a:grpSpLocks/>
          </p:cNvGrpSpPr>
          <p:nvPr/>
        </p:nvGrpSpPr>
        <p:grpSpPr bwMode="auto">
          <a:xfrm>
            <a:off x="8156600" y="711185"/>
            <a:ext cx="773112" cy="617537"/>
            <a:chOff x="960" y="1088"/>
            <a:chExt cx="4176" cy="2504"/>
          </a:xfrm>
        </p:grpSpPr>
        <p:sp>
          <p:nvSpPr>
            <p:cNvPr id="15"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16"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17"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18"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19"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20"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22" name="Slide Number Placeholder 21"/>
          <p:cNvSpPr>
            <a:spLocks noGrp="1"/>
          </p:cNvSpPr>
          <p:nvPr>
            <p:ph type="sldNum" sz="quarter" idx="12"/>
          </p:nvPr>
        </p:nvSpPr>
        <p:spPr/>
        <p:txBody>
          <a:bodyPr/>
          <a:lstStyle/>
          <a:p>
            <a:fld id="{0DCB9EF9-F072-4F9E-9A3D-18A23E5BECAB}" type="slidenum">
              <a:rPr lang="en-US" smtClean="0"/>
              <a:pPr/>
              <a:t>26</a:t>
            </a:fld>
            <a:endParaRPr lang="en-US"/>
          </a:p>
        </p:txBody>
      </p:sp>
      <p:grpSp>
        <p:nvGrpSpPr>
          <p:cNvPr id="21" name="Group 20"/>
          <p:cNvGrpSpPr/>
          <p:nvPr/>
        </p:nvGrpSpPr>
        <p:grpSpPr>
          <a:xfrm rot="20646950">
            <a:off x="153811" y="1433366"/>
            <a:ext cx="1643074" cy="309365"/>
            <a:chOff x="285720" y="1855776"/>
            <a:chExt cx="1643074" cy="309365"/>
          </a:xfrm>
        </p:grpSpPr>
        <p:sp>
          <p:nvSpPr>
            <p:cNvPr id="23" name="Text Box 34"/>
            <p:cNvSpPr txBox="1">
              <a:spLocks noChangeArrowheads="1"/>
            </p:cNvSpPr>
            <p:nvPr/>
          </p:nvSpPr>
          <p:spPr bwMode="auto">
            <a:xfrm>
              <a:off x="292273" y="1857364"/>
              <a:ext cx="1620444" cy="307777"/>
            </a:xfrm>
            <a:prstGeom prst="rect">
              <a:avLst/>
            </a:prstGeom>
            <a:noFill/>
            <a:ln w="9525">
              <a:noFill/>
              <a:miter lim="800000"/>
              <a:headEnd/>
              <a:tailEnd/>
            </a:ln>
            <a:effectLst/>
          </p:spPr>
          <p:txBody>
            <a:bodyPr wrap="none">
              <a:spAutoFit/>
            </a:bodyPr>
            <a:lstStyle/>
            <a:p>
              <a:r>
                <a:rPr lang="en-US" sz="1400" b="1" dirty="0" smtClean="0">
                  <a:solidFill>
                    <a:srgbClr val="C00000"/>
                  </a:solidFill>
                </a:rPr>
                <a:t>To be discussed </a:t>
              </a:r>
              <a:endParaRPr lang="en-US" sz="1400" b="1" dirty="0">
                <a:solidFill>
                  <a:srgbClr val="C00000"/>
                </a:solidFill>
              </a:endParaRPr>
            </a:p>
          </p:txBody>
        </p:sp>
        <p:cxnSp>
          <p:nvCxnSpPr>
            <p:cNvPr id="24" name="Straight Connector 23"/>
            <p:cNvCxnSpPr/>
            <p:nvPr/>
          </p:nvCxnSpPr>
          <p:spPr>
            <a:xfrm>
              <a:off x="285720" y="1855776"/>
              <a:ext cx="164307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5720" y="2143116"/>
              <a:ext cx="164307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3" name="Text Box 73"/>
          <p:cNvSpPr txBox="1">
            <a:spLocks noChangeArrowheads="1"/>
          </p:cNvSpPr>
          <p:nvPr/>
        </p:nvSpPr>
        <p:spPr bwMode="auto">
          <a:xfrm>
            <a:off x="3851275" y="2797175"/>
            <a:ext cx="1899751" cy="2492990"/>
          </a:xfrm>
          <a:prstGeom prst="rect">
            <a:avLst/>
          </a:prstGeom>
          <a:noFill/>
          <a:ln w="9525">
            <a:noFill/>
            <a:miter lim="800000"/>
            <a:headEnd/>
            <a:tailEnd/>
          </a:ln>
          <a:effectLst/>
        </p:spPr>
        <p:txBody>
          <a:bodyPr wrap="none">
            <a:spAutoFit/>
          </a:bodyPr>
          <a:lstStyle/>
          <a:p>
            <a:pPr marL="342900" indent="-342900"/>
            <a:r>
              <a:rPr lang="en-US" sz="1200" dirty="0"/>
              <a:t>Computer Technology</a:t>
            </a:r>
          </a:p>
          <a:p>
            <a:pPr marL="342900" indent="-342900"/>
            <a:endParaRPr lang="en-US" sz="1200" dirty="0"/>
          </a:p>
          <a:p>
            <a:pPr marL="342900" indent="-342900"/>
            <a:r>
              <a:rPr lang="en-US" sz="1200" dirty="0" smtClean="0"/>
              <a:t>Electronic </a:t>
            </a:r>
            <a:r>
              <a:rPr lang="en-US" sz="1200" dirty="0"/>
              <a:t>Machinery</a:t>
            </a:r>
          </a:p>
          <a:p>
            <a:pPr marL="342900" indent="-342900"/>
            <a:endParaRPr lang="en-US" sz="1200" dirty="0"/>
          </a:p>
          <a:p>
            <a:pPr marL="342900" indent="-342900"/>
            <a:r>
              <a:rPr lang="en-US" sz="1200" dirty="0"/>
              <a:t>Telecommunications</a:t>
            </a:r>
          </a:p>
          <a:p>
            <a:pPr marL="342900" indent="-342900"/>
            <a:endParaRPr lang="en-US" sz="1200" dirty="0"/>
          </a:p>
          <a:p>
            <a:pPr marL="342900" indent="-342900"/>
            <a:r>
              <a:rPr lang="en-US" sz="1200" dirty="0"/>
              <a:t>Semiconductors</a:t>
            </a:r>
          </a:p>
          <a:p>
            <a:pPr marL="342900" indent="-342900"/>
            <a:r>
              <a:rPr lang="en-US" sz="1200" dirty="0"/>
              <a:t>Audio-Visual Technology </a:t>
            </a:r>
          </a:p>
          <a:p>
            <a:pPr marL="342900" indent="-342900"/>
            <a:r>
              <a:rPr lang="en-US" sz="1200" dirty="0"/>
              <a:t>Optics </a:t>
            </a:r>
          </a:p>
          <a:p>
            <a:pPr marL="342900" indent="-342900"/>
            <a:r>
              <a:rPr lang="en-US" sz="1200" dirty="0"/>
              <a:t>Medical Technology </a:t>
            </a:r>
          </a:p>
          <a:p>
            <a:pPr marL="342900" indent="-342900"/>
            <a:r>
              <a:rPr lang="en-US" sz="1200" dirty="0"/>
              <a:t>Transport</a:t>
            </a:r>
          </a:p>
          <a:p>
            <a:pPr marL="342900" indent="-342900"/>
            <a:r>
              <a:rPr lang="en-US" sz="1200" dirty="0"/>
              <a:t>Measurement</a:t>
            </a:r>
          </a:p>
          <a:p>
            <a:pPr marL="342900" indent="-342900"/>
            <a:r>
              <a:rPr lang="en-US" sz="1200" dirty="0"/>
              <a:t>Pharmaceuticals</a:t>
            </a:r>
          </a:p>
        </p:txBody>
      </p:sp>
      <p:sp>
        <p:nvSpPr>
          <p:cNvPr id="51275" name="Text Box 75"/>
          <p:cNvSpPr txBox="1">
            <a:spLocks noChangeArrowheads="1"/>
          </p:cNvSpPr>
          <p:nvPr/>
        </p:nvSpPr>
        <p:spPr bwMode="auto">
          <a:xfrm>
            <a:off x="2541722" y="1785926"/>
            <a:ext cx="4366901" cy="338554"/>
          </a:xfrm>
          <a:prstGeom prst="rect">
            <a:avLst/>
          </a:prstGeom>
          <a:noFill/>
          <a:ln w="9525">
            <a:noFill/>
            <a:miter lim="800000"/>
            <a:headEnd/>
            <a:tailEnd/>
          </a:ln>
          <a:effectLst/>
        </p:spPr>
        <p:txBody>
          <a:bodyPr wrap="none">
            <a:spAutoFit/>
          </a:bodyPr>
          <a:lstStyle/>
          <a:p>
            <a:pPr algn="ctr">
              <a:buFontTx/>
              <a:buChar char="-"/>
            </a:pPr>
            <a:r>
              <a:rPr lang="en-US" sz="1600" b="1" i="1" dirty="0" smtClean="0"/>
              <a:t> WIPO : 30 classified technological </a:t>
            </a:r>
            <a:r>
              <a:rPr lang="en-US" sz="1600" b="1" i="1" dirty="0"/>
              <a:t>fields -</a:t>
            </a:r>
          </a:p>
        </p:txBody>
      </p:sp>
      <p:sp>
        <p:nvSpPr>
          <p:cNvPr id="51276" name="Text Box 76"/>
          <p:cNvSpPr txBox="1">
            <a:spLocks noChangeArrowheads="1"/>
          </p:cNvSpPr>
          <p:nvPr/>
        </p:nvSpPr>
        <p:spPr bwMode="auto">
          <a:xfrm>
            <a:off x="912813" y="2311400"/>
            <a:ext cx="858837" cy="274638"/>
          </a:xfrm>
          <a:prstGeom prst="rect">
            <a:avLst/>
          </a:prstGeom>
          <a:noFill/>
          <a:ln w="9525">
            <a:noFill/>
            <a:miter lim="800000"/>
            <a:headEnd/>
            <a:tailEnd/>
          </a:ln>
          <a:effectLst/>
        </p:spPr>
        <p:txBody>
          <a:bodyPr wrap="none">
            <a:spAutoFit/>
          </a:bodyPr>
          <a:lstStyle/>
          <a:p>
            <a:r>
              <a:rPr lang="en-US" sz="1200" b="1" i="1" dirty="0"/>
              <a:t>1 860 000</a:t>
            </a:r>
          </a:p>
        </p:txBody>
      </p:sp>
      <p:sp>
        <p:nvSpPr>
          <p:cNvPr id="51279" name="AutoShape 79"/>
          <p:cNvSpPr>
            <a:spLocks noChangeArrowheads="1"/>
          </p:cNvSpPr>
          <p:nvPr/>
        </p:nvSpPr>
        <p:spPr bwMode="auto">
          <a:xfrm rot="5400000">
            <a:off x="4862513" y="3756025"/>
            <a:ext cx="2663825" cy="288925"/>
          </a:xfrm>
          <a:prstGeom prst="triangle">
            <a:avLst>
              <a:gd name="adj" fmla="val 50000"/>
            </a:avLst>
          </a:prstGeom>
          <a:solidFill>
            <a:schemeClr val="bg1">
              <a:lumMod val="65000"/>
            </a:schemeClr>
          </a:solidFill>
          <a:ln w="9525">
            <a:solidFill>
              <a:schemeClr val="tx1"/>
            </a:solidFill>
            <a:miter lim="800000"/>
            <a:headEnd/>
            <a:tailEnd/>
          </a:ln>
          <a:effectLst/>
        </p:spPr>
        <p:txBody>
          <a:bodyPr wrap="none" anchor="ctr"/>
          <a:lstStyle/>
          <a:p>
            <a:endParaRPr lang="en-US"/>
          </a:p>
        </p:txBody>
      </p:sp>
      <p:sp>
        <p:nvSpPr>
          <p:cNvPr id="51280" name="Text Box 80"/>
          <p:cNvSpPr txBox="1">
            <a:spLocks noChangeArrowheads="1"/>
          </p:cNvSpPr>
          <p:nvPr/>
        </p:nvSpPr>
        <p:spPr bwMode="auto">
          <a:xfrm>
            <a:off x="6643702" y="3206748"/>
            <a:ext cx="2176448" cy="1569660"/>
          </a:xfrm>
          <a:prstGeom prst="rect">
            <a:avLst/>
          </a:prstGeom>
          <a:noFill/>
          <a:ln w="9525">
            <a:noFill/>
            <a:miter lim="800000"/>
            <a:headEnd/>
            <a:tailEnd/>
          </a:ln>
          <a:effectLst/>
        </p:spPr>
        <p:txBody>
          <a:bodyPr wrap="square">
            <a:spAutoFit/>
          </a:bodyPr>
          <a:lstStyle/>
          <a:p>
            <a:pPr algn="ctr"/>
            <a:r>
              <a:rPr lang="en-US" sz="1600" b="1" dirty="0"/>
              <a:t>Half of world-wide innovation </a:t>
            </a:r>
            <a:r>
              <a:rPr lang="en-US" sz="1600" b="1" dirty="0" smtClean="0"/>
              <a:t>efforts (filed IP patents)</a:t>
            </a:r>
          </a:p>
          <a:p>
            <a:pPr algn="ctr"/>
            <a:r>
              <a:rPr lang="en-US" sz="1600" b="1" dirty="0" smtClean="0"/>
              <a:t>are </a:t>
            </a:r>
            <a:r>
              <a:rPr lang="en-US" sz="1600" b="1" dirty="0"/>
              <a:t>concentrated on 10 technological </a:t>
            </a:r>
            <a:r>
              <a:rPr lang="en-US" sz="1600" b="1" dirty="0" smtClean="0"/>
              <a:t>fields</a:t>
            </a:r>
            <a:endParaRPr lang="en-US" sz="1600" b="1" dirty="0"/>
          </a:p>
        </p:txBody>
      </p:sp>
      <p:sp>
        <p:nvSpPr>
          <p:cNvPr id="51282" name="Line 82"/>
          <p:cNvSpPr>
            <a:spLocks noChangeShapeType="1"/>
          </p:cNvSpPr>
          <p:nvPr/>
        </p:nvSpPr>
        <p:spPr bwMode="auto">
          <a:xfrm>
            <a:off x="250825" y="5229225"/>
            <a:ext cx="4249738" cy="0"/>
          </a:xfrm>
          <a:prstGeom prst="line">
            <a:avLst/>
          </a:prstGeom>
          <a:noFill/>
          <a:ln w="9525">
            <a:solidFill>
              <a:schemeClr val="tx1"/>
            </a:solidFill>
            <a:round/>
            <a:headEnd/>
            <a:tailEnd/>
          </a:ln>
          <a:effectLst/>
        </p:spPr>
        <p:txBody>
          <a:bodyPr/>
          <a:lstStyle/>
          <a:p>
            <a:endParaRPr lang="en-US"/>
          </a:p>
        </p:txBody>
      </p:sp>
      <p:sp>
        <p:nvSpPr>
          <p:cNvPr id="51283" name="Rectangle 83"/>
          <p:cNvSpPr>
            <a:spLocks noChangeArrowheads="1"/>
          </p:cNvSpPr>
          <p:nvPr/>
        </p:nvSpPr>
        <p:spPr bwMode="auto">
          <a:xfrm>
            <a:off x="974725" y="3860800"/>
            <a:ext cx="719138" cy="1368425"/>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51284" name="Rectangle 84"/>
          <p:cNvSpPr>
            <a:spLocks noChangeArrowheads="1"/>
          </p:cNvSpPr>
          <p:nvPr/>
        </p:nvSpPr>
        <p:spPr bwMode="auto">
          <a:xfrm>
            <a:off x="974725" y="2708275"/>
            <a:ext cx="719138" cy="122555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1274" name="Text Box 74"/>
          <p:cNvSpPr txBox="1">
            <a:spLocks noChangeArrowheads="1"/>
          </p:cNvSpPr>
          <p:nvPr/>
        </p:nvSpPr>
        <p:spPr bwMode="auto">
          <a:xfrm>
            <a:off x="1063625" y="3141663"/>
            <a:ext cx="539750" cy="304800"/>
          </a:xfrm>
          <a:prstGeom prst="rect">
            <a:avLst/>
          </a:prstGeom>
          <a:noFill/>
          <a:ln w="9525">
            <a:noFill/>
            <a:miter lim="800000"/>
            <a:headEnd/>
            <a:tailEnd/>
          </a:ln>
          <a:effectLst/>
        </p:spPr>
        <p:txBody>
          <a:bodyPr wrap="none">
            <a:spAutoFit/>
          </a:bodyPr>
          <a:lstStyle/>
          <a:p>
            <a:r>
              <a:rPr lang="en-US" sz="1400" b="1"/>
              <a:t>49%</a:t>
            </a:r>
          </a:p>
        </p:txBody>
      </p:sp>
      <p:sp>
        <p:nvSpPr>
          <p:cNvPr id="51287" name="Rectangle 87"/>
          <p:cNvSpPr>
            <a:spLocks noChangeArrowheads="1"/>
          </p:cNvSpPr>
          <p:nvPr/>
        </p:nvSpPr>
        <p:spPr bwMode="auto">
          <a:xfrm rot="10800000">
            <a:off x="2771775" y="2713038"/>
            <a:ext cx="863600" cy="431800"/>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7.8%</a:t>
            </a:r>
          </a:p>
        </p:txBody>
      </p:sp>
      <p:sp>
        <p:nvSpPr>
          <p:cNvPr id="51288" name="Rectangle 88"/>
          <p:cNvSpPr>
            <a:spLocks noChangeArrowheads="1"/>
          </p:cNvSpPr>
          <p:nvPr/>
        </p:nvSpPr>
        <p:spPr bwMode="auto">
          <a:xfrm rot="10800000">
            <a:off x="2771775" y="3141663"/>
            <a:ext cx="863600" cy="358775"/>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6.5%</a:t>
            </a:r>
          </a:p>
        </p:txBody>
      </p:sp>
      <p:sp>
        <p:nvSpPr>
          <p:cNvPr id="51289" name="Rectangle 89"/>
          <p:cNvSpPr>
            <a:spLocks noChangeArrowheads="1"/>
          </p:cNvSpPr>
          <p:nvPr/>
        </p:nvSpPr>
        <p:spPr bwMode="auto">
          <a:xfrm rot="10800000">
            <a:off x="2771775" y="3495675"/>
            <a:ext cx="863600" cy="287338"/>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5.0%</a:t>
            </a:r>
          </a:p>
        </p:txBody>
      </p:sp>
      <p:sp>
        <p:nvSpPr>
          <p:cNvPr id="51290" name="Rectangle 90"/>
          <p:cNvSpPr>
            <a:spLocks noChangeArrowheads="1"/>
          </p:cNvSpPr>
          <p:nvPr/>
        </p:nvSpPr>
        <p:spPr bwMode="auto">
          <a:xfrm rot="10800000">
            <a:off x="2771775" y="3776663"/>
            <a:ext cx="863600" cy="287337"/>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4.8%</a:t>
            </a:r>
          </a:p>
        </p:txBody>
      </p:sp>
      <p:sp>
        <p:nvSpPr>
          <p:cNvPr id="51291" name="Rectangle 91"/>
          <p:cNvSpPr>
            <a:spLocks noChangeArrowheads="1"/>
          </p:cNvSpPr>
          <p:nvPr/>
        </p:nvSpPr>
        <p:spPr bwMode="auto">
          <a:xfrm rot="10800000">
            <a:off x="2771775" y="4057650"/>
            <a:ext cx="863600" cy="214313"/>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4.5%</a:t>
            </a:r>
          </a:p>
        </p:txBody>
      </p:sp>
      <p:sp>
        <p:nvSpPr>
          <p:cNvPr id="51292" name="Rectangle 92"/>
          <p:cNvSpPr>
            <a:spLocks noChangeArrowheads="1"/>
          </p:cNvSpPr>
          <p:nvPr/>
        </p:nvSpPr>
        <p:spPr bwMode="auto">
          <a:xfrm rot="10800000">
            <a:off x="2771775" y="4265613"/>
            <a:ext cx="863600" cy="214312"/>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4.4%</a:t>
            </a:r>
          </a:p>
        </p:txBody>
      </p:sp>
      <p:sp>
        <p:nvSpPr>
          <p:cNvPr id="51293" name="Rectangle 93"/>
          <p:cNvSpPr>
            <a:spLocks noChangeArrowheads="1"/>
          </p:cNvSpPr>
          <p:nvPr/>
        </p:nvSpPr>
        <p:spPr bwMode="auto">
          <a:xfrm rot="10800000">
            <a:off x="2771775" y="4473575"/>
            <a:ext cx="863600" cy="214313"/>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4.3%</a:t>
            </a:r>
          </a:p>
        </p:txBody>
      </p:sp>
      <p:sp>
        <p:nvSpPr>
          <p:cNvPr id="51294" name="Rectangle 94"/>
          <p:cNvSpPr>
            <a:spLocks noChangeArrowheads="1"/>
          </p:cNvSpPr>
          <p:nvPr/>
        </p:nvSpPr>
        <p:spPr bwMode="auto">
          <a:xfrm rot="10800000">
            <a:off x="2771775" y="4681538"/>
            <a:ext cx="863600" cy="214312"/>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4.3%</a:t>
            </a:r>
          </a:p>
        </p:txBody>
      </p:sp>
      <p:sp>
        <p:nvSpPr>
          <p:cNvPr id="51295" name="Rectangle 95"/>
          <p:cNvSpPr>
            <a:spLocks noChangeArrowheads="1"/>
          </p:cNvSpPr>
          <p:nvPr/>
        </p:nvSpPr>
        <p:spPr bwMode="auto">
          <a:xfrm rot="10800000">
            <a:off x="2771775" y="4889500"/>
            <a:ext cx="863600" cy="214313"/>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4.2%</a:t>
            </a:r>
          </a:p>
        </p:txBody>
      </p:sp>
      <p:sp>
        <p:nvSpPr>
          <p:cNvPr id="51296" name="Rectangle 96"/>
          <p:cNvSpPr>
            <a:spLocks noChangeArrowheads="1"/>
          </p:cNvSpPr>
          <p:nvPr/>
        </p:nvSpPr>
        <p:spPr bwMode="auto">
          <a:xfrm rot="10800000">
            <a:off x="2771775" y="5084763"/>
            <a:ext cx="863600" cy="144462"/>
          </a:xfrm>
          <a:prstGeom prst="rect">
            <a:avLst/>
          </a:prstGeom>
          <a:solidFill>
            <a:schemeClr val="accent1"/>
          </a:solidFill>
          <a:ln w="9525">
            <a:solidFill>
              <a:schemeClr val="tx1"/>
            </a:solidFill>
            <a:miter lim="800000"/>
            <a:headEnd/>
            <a:tailEnd/>
          </a:ln>
          <a:effectLst/>
        </p:spPr>
        <p:txBody>
          <a:bodyPr rot="10800000" wrap="none" anchor="ctr"/>
          <a:lstStyle/>
          <a:p>
            <a:pPr algn="ctr"/>
            <a:r>
              <a:rPr lang="en-US" sz="1200"/>
              <a:t>3.7%</a:t>
            </a:r>
          </a:p>
        </p:txBody>
      </p:sp>
      <p:sp>
        <p:nvSpPr>
          <p:cNvPr id="51300" name="Line 100"/>
          <p:cNvSpPr>
            <a:spLocks noChangeShapeType="1"/>
          </p:cNvSpPr>
          <p:nvPr/>
        </p:nvSpPr>
        <p:spPr bwMode="auto">
          <a:xfrm>
            <a:off x="1619250" y="2708275"/>
            <a:ext cx="1152525" cy="0"/>
          </a:xfrm>
          <a:prstGeom prst="line">
            <a:avLst/>
          </a:prstGeom>
          <a:noFill/>
          <a:ln w="9525">
            <a:solidFill>
              <a:schemeClr val="tx1"/>
            </a:solidFill>
            <a:prstDash val="lgDashDot"/>
            <a:round/>
            <a:headEnd/>
            <a:tailEnd/>
          </a:ln>
          <a:effectLst/>
        </p:spPr>
        <p:txBody>
          <a:bodyPr/>
          <a:lstStyle/>
          <a:p>
            <a:endParaRPr lang="en-US"/>
          </a:p>
        </p:txBody>
      </p:sp>
      <p:sp>
        <p:nvSpPr>
          <p:cNvPr id="51301" name="Line 101"/>
          <p:cNvSpPr>
            <a:spLocks noChangeShapeType="1"/>
          </p:cNvSpPr>
          <p:nvPr/>
        </p:nvSpPr>
        <p:spPr bwMode="auto">
          <a:xfrm>
            <a:off x="1692275" y="3933825"/>
            <a:ext cx="1079500" cy="1295400"/>
          </a:xfrm>
          <a:prstGeom prst="line">
            <a:avLst/>
          </a:prstGeom>
          <a:noFill/>
          <a:ln w="9525">
            <a:solidFill>
              <a:schemeClr val="tx1"/>
            </a:solidFill>
            <a:prstDash val="dashDot"/>
            <a:round/>
            <a:headEnd/>
            <a:tailEnd/>
          </a:ln>
          <a:effectLst/>
        </p:spPr>
        <p:txBody>
          <a:bodyPr/>
          <a:lstStyle/>
          <a:p>
            <a:endParaRPr lang="en-US"/>
          </a:p>
        </p:txBody>
      </p:sp>
      <p:sp>
        <p:nvSpPr>
          <p:cNvPr id="51302" name="Text Box 102"/>
          <p:cNvSpPr txBox="1">
            <a:spLocks noChangeArrowheads="1"/>
          </p:cNvSpPr>
          <p:nvPr/>
        </p:nvSpPr>
        <p:spPr bwMode="auto">
          <a:xfrm>
            <a:off x="2855913" y="2311400"/>
            <a:ext cx="731837" cy="274638"/>
          </a:xfrm>
          <a:prstGeom prst="rect">
            <a:avLst/>
          </a:prstGeom>
          <a:noFill/>
          <a:ln w="9525">
            <a:noFill/>
            <a:miter lim="800000"/>
            <a:headEnd/>
            <a:tailEnd/>
          </a:ln>
          <a:effectLst/>
        </p:spPr>
        <p:txBody>
          <a:bodyPr wrap="none">
            <a:spAutoFit/>
          </a:bodyPr>
          <a:lstStyle/>
          <a:p>
            <a:r>
              <a:rPr lang="en-US" sz="1200" b="1" i="1"/>
              <a:t>920 000</a:t>
            </a:r>
          </a:p>
        </p:txBody>
      </p:sp>
      <p:sp>
        <p:nvSpPr>
          <p:cNvPr id="51303" name="Text Box 103"/>
          <p:cNvSpPr txBox="1">
            <a:spLocks noChangeArrowheads="1"/>
          </p:cNvSpPr>
          <p:nvPr/>
        </p:nvSpPr>
        <p:spPr bwMode="auto">
          <a:xfrm>
            <a:off x="376238" y="6473825"/>
            <a:ext cx="2755691" cy="276999"/>
          </a:xfrm>
          <a:prstGeom prst="rect">
            <a:avLst/>
          </a:prstGeom>
          <a:noFill/>
          <a:ln w="9525">
            <a:noFill/>
            <a:miter lim="800000"/>
            <a:headEnd/>
            <a:tailEnd/>
          </a:ln>
          <a:effectLst/>
        </p:spPr>
        <p:txBody>
          <a:bodyPr wrap="none">
            <a:spAutoFit/>
          </a:bodyPr>
          <a:lstStyle/>
          <a:p>
            <a:r>
              <a:rPr lang="en-US" sz="1200" i="1" dirty="0"/>
              <a:t>Source : WIPO, </a:t>
            </a:r>
            <a:r>
              <a:rPr lang="en-US" sz="1200" i="1" dirty="0" smtClean="0"/>
              <a:t>AM Partners </a:t>
            </a:r>
            <a:r>
              <a:rPr lang="en-US" sz="1200" i="1" dirty="0"/>
              <a:t>Analysis</a:t>
            </a:r>
          </a:p>
        </p:txBody>
      </p:sp>
      <p:graphicFrame>
        <p:nvGraphicFramePr>
          <p:cNvPr id="35" name="Diagram 34"/>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6" name="Group 4"/>
          <p:cNvGrpSpPr>
            <a:grpSpLocks/>
          </p:cNvGrpSpPr>
          <p:nvPr/>
        </p:nvGrpSpPr>
        <p:grpSpPr bwMode="auto">
          <a:xfrm>
            <a:off x="8156600" y="711185"/>
            <a:ext cx="773112" cy="617537"/>
            <a:chOff x="960" y="1088"/>
            <a:chExt cx="4176" cy="2504"/>
          </a:xfrm>
        </p:grpSpPr>
        <p:sp>
          <p:nvSpPr>
            <p:cNvPr id="37"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38"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39"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40"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41"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42"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sp>
        <p:nvSpPr>
          <p:cNvPr id="44" name="Text Box 75"/>
          <p:cNvSpPr txBox="1">
            <a:spLocks noChangeArrowheads="1"/>
          </p:cNvSpPr>
          <p:nvPr/>
        </p:nvSpPr>
        <p:spPr bwMode="auto">
          <a:xfrm>
            <a:off x="642910" y="5348305"/>
            <a:ext cx="3344634" cy="461665"/>
          </a:xfrm>
          <a:prstGeom prst="rect">
            <a:avLst/>
          </a:prstGeom>
          <a:noFill/>
          <a:ln w="9525">
            <a:noFill/>
            <a:miter lim="800000"/>
            <a:headEnd/>
            <a:tailEnd/>
          </a:ln>
          <a:effectLst/>
        </p:spPr>
        <p:txBody>
          <a:bodyPr wrap="none">
            <a:spAutoFit/>
          </a:bodyPr>
          <a:lstStyle/>
          <a:p>
            <a:pPr algn="ctr">
              <a:buFontTx/>
              <a:buChar char="-"/>
            </a:pPr>
            <a:r>
              <a:rPr lang="en-US" sz="1200" b="1" i="1" dirty="0" smtClean="0"/>
              <a:t> Total </a:t>
            </a:r>
            <a:r>
              <a:rPr lang="en-US" sz="1200" b="1" i="1" dirty="0"/>
              <a:t>number of patents filed </a:t>
            </a:r>
            <a:endParaRPr lang="en-US" sz="1200" b="1" i="1" dirty="0" smtClean="0"/>
          </a:p>
          <a:p>
            <a:pPr algn="ctr">
              <a:buFontTx/>
              <a:buChar char="-"/>
            </a:pPr>
            <a:r>
              <a:rPr lang="en-US" sz="1200" b="1" i="1" dirty="0" smtClean="0"/>
              <a:t>by </a:t>
            </a:r>
            <a:r>
              <a:rPr lang="en-US" sz="1200" b="1" i="1" dirty="0"/>
              <a:t>field of technology in 2007 </a:t>
            </a:r>
            <a:r>
              <a:rPr lang="en-US" sz="1200" b="1" i="1" dirty="0" smtClean="0"/>
              <a:t>Worldwide –</a:t>
            </a:r>
            <a:endParaRPr lang="en-US" sz="1200" b="1" i="1" dirty="0"/>
          </a:p>
        </p:txBody>
      </p:sp>
      <p:sp>
        <p:nvSpPr>
          <p:cNvPr id="46" name="Slide Number Placeholder 45"/>
          <p:cNvSpPr>
            <a:spLocks noGrp="1"/>
          </p:cNvSpPr>
          <p:nvPr>
            <p:ph type="sldNum" sz="quarter" idx="12"/>
          </p:nvPr>
        </p:nvSpPr>
        <p:spPr/>
        <p:txBody>
          <a:bodyPr/>
          <a:lstStyle/>
          <a:p>
            <a:fld id="{CDBA381E-2A68-41AD-AB5E-24019C194F43}" type="slidenum">
              <a:rPr lang="en-US" smtClean="0"/>
              <a:pPr/>
              <a:t>27</a:t>
            </a:fld>
            <a:endParaRPr lang="en-US"/>
          </a:p>
        </p:txBody>
      </p:sp>
      <p:sp>
        <p:nvSpPr>
          <p:cNvPr id="43" name="Slide Number Placeholder 21"/>
          <p:cNvSpPr txBox="1">
            <a:spLocks/>
          </p:cNvSpPr>
          <p:nvPr/>
        </p:nvSpPr>
        <p:spPr>
          <a:xfrm>
            <a:off x="8174736" y="2272"/>
            <a:ext cx="762000" cy="365760"/>
          </a:xfrm>
          <a:prstGeom prst="rect">
            <a:avLst/>
          </a:prstGeom>
        </p:spPr>
        <p:txBody>
          <a:bodyPr vert="horz" anchor="b"/>
          <a:lstStyle/>
          <a:p>
            <a:pPr marL="0" marR="0" lvl="0" indent="0" algn="r" defTabSz="914400" rtl="0" eaLnBrk="1" fontAlgn="base" latinLnBrk="0" hangingPunct="1">
              <a:lnSpc>
                <a:spcPct val="100000"/>
              </a:lnSpc>
              <a:spcBef>
                <a:spcPct val="0"/>
              </a:spcBef>
              <a:spcAft>
                <a:spcPct val="0"/>
              </a:spcAft>
              <a:buClrTx/>
              <a:buSzTx/>
              <a:buFontTx/>
              <a:buNone/>
              <a:tabLst/>
              <a:defRPr/>
            </a:pPr>
            <a:fld id="{0DCB9EF9-F072-4F9E-9A3D-18A23E5BECAB}" type="slidenum">
              <a:rPr kumimoji="0" lang="en-US" sz="18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800" b="0" i="0" u="none" strike="noStrike" kern="1200" cap="none" spc="0" normalizeH="0" baseline="0" noProof="0" dirty="0">
              <a:ln>
                <a:noFill/>
              </a:ln>
              <a:solidFill>
                <a:srgbClr val="FFFFFF"/>
              </a:solidFill>
              <a:effectLst/>
              <a:uLnTx/>
              <a:uFillTx/>
              <a:latin typeface="Arial" charset="0"/>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82" name="Text Box 14"/>
          <p:cNvSpPr txBox="1">
            <a:spLocks noChangeArrowheads="1"/>
          </p:cNvSpPr>
          <p:nvPr/>
        </p:nvSpPr>
        <p:spPr bwMode="auto">
          <a:xfrm>
            <a:off x="615873" y="1643050"/>
            <a:ext cx="5242011" cy="584775"/>
          </a:xfrm>
          <a:prstGeom prst="rect">
            <a:avLst/>
          </a:prstGeom>
          <a:noFill/>
          <a:ln w="9525">
            <a:noFill/>
            <a:miter lim="800000"/>
            <a:headEnd/>
            <a:tailEnd/>
          </a:ln>
          <a:effectLst/>
        </p:spPr>
        <p:txBody>
          <a:bodyPr wrap="none">
            <a:spAutoFit/>
          </a:bodyPr>
          <a:lstStyle/>
          <a:p>
            <a:pPr algn="ctr"/>
            <a:r>
              <a:rPr lang="en-US" sz="1600" b="1" i="1" dirty="0"/>
              <a:t>CAGR of </a:t>
            </a:r>
            <a:r>
              <a:rPr lang="en-US" sz="1600" b="1" i="1" dirty="0" err="1" smtClean="0"/>
              <a:t>nbr</a:t>
            </a:r>
            <a:r>
              <a:rPr lang="en-US" sz="1600" b="1" i="1" dirty="0" smtClean="0"/>
              <a:t>. of </a:t>
            </a:r>
            <a:r>
              <a:rPr lang="en-US" sz="1600" b="1" i="1" dirty="0"/>
              <a:t>patents filed </a:t>
            </a:r>
            <a:r>
              <a:rPr lang="en-US" sz="1600" b="1" i="1" dirty="0" smtClean="0"/>
              <a:t>by </a:t>
            </a:r>
            <a:r>
              <a:rPr lang="en-US" sz="1600" b="1" i="1" dirty="0"/>
              <a:t>field of </a:t>
            </a:r>
            <a:r>
              <a:rPr lang="en-US" sz="1600" b="1" i="1" dirty="0" smtClean="0"/>
              <a:t>technology</a:t>
            </a:r>
          </a:p>
          <a:p>
            <a:pPr algn="ctr">
              <a:buFontTx/>
              <a:buChar char="-"/>
            </a:pPr>
            <a:r>
              <a:rPr lang="en-US" sz="1600" b="1" i="1" dirty="0" smtClean="0"/>
              <a:t>between 2000-2007 </a:t>
            </a:r>
            <a:r>
              <a:rPr lang="en-US" sz="1600" b="1" i="1" dirty="0" err="1"/>
              <a:t>Wwide</a:t>
            </a:r>
            <a:r>
              <a:rPr lang="en-US" sz="1600" b="1" i="1" dirty="0"/>
              <a:t> </a:t>
            </a:r>
            <a:r>
              <a:rPr lang="en-US" sz="1600" b="1" i="1" dirty="0" smtClean="0"/>
              <a:t>–</a:t>
            </a:r>
            <a:endParaRPr lang="en-US" sz="1600" b="1" i="1" dirty="0"/>
          </a:p>
        </p:txBody>
      </p:sp>
      <p:sp>
        <p:nvSpPr>
          <p:cNvPr id="58383" name="AutoShape 15"/>
          <p:cNvSpPr>
            <a:spLocks noChangeArrowheads="1"/>
          </p:cNvSpPr>
          <p:nvPr/>
        </p:nvSpPr>
        <p:spPr bwMode="auto">
          <a:xfrm rot="5400000">
            <a:off x="5057789" y="3768725"/>
            <a:ext cx="2663825" cy="288925"/>
          </a:xfrm>
          <a:prstGeom prst="triangle">
            <a:avLst>
              <a:gd name="adj" fmla="val 50000"/>
            </a:avLst>
          </a:prstGeom>
          <a:solidFill>
            <a:srgbClr val="969696"/>
          </a:solidFill>
          <a:ln w="9525">
            <a:solidFill>
              <a:schemeClr val="tx1"/>
            </a:solidFill>
            <a:miter lim="800000"/>
            <a:headEnd/>
            <a:tailEnd/>
          </a:ln>
          <a:effectLst/>
        </p:spPr>
        <p:txBody>
          <a:bodyPr wrap="none" anchor="ctr"/>
          <a:lstStyle/>
          <a:p>
            <a:endParaRPr lang="en-US"/>
          </a:p>
        </p:txBody>
      </p:sp>
      <p:sp>
        <p:nvSpPr>
          <p:cNvPr id="58384" name="Text Box 16"/>
          <p:cNvSpPr txBox="1">
            <a:spLocks noChangeArrowheads="1"/>
          </p:cNvSpPr>
          <p:nvPr/>
        </p:nvSpPr>
        <p:spPr bwMode="auto">
          <a:xfrm>
            <a:off x="6694488" y="2565400"/>
            <a:ext cx="2087562" cy="2800767"/>
          </a:xfrm>
          <a:prstGeom prst="rect">
            <a:avLst/>
          </a:prstGeom>
          <a:noFill/>
          <a:ln w="9525">
            <a:noFill/>
            <a:miter lim="800000"/>
            <a:headEnd/>
            <a:tailEnd/>
          </a:ln>
          <a:effectLst/>
        </p:spPr>
        <p:txBody>
          <a:bodyPr>
            <a:spAutoFit/>
          </a:bodyPr>
          <a:lstStyle/>
          <a:p>
            <a:pPr marL="342900" indent="-342900"/>
            <a:r>
              <a:rPr lang="en-US" sz="1600" b="1" dirty="0"/>
              <a:t>	TOP FIVE FASTEST GROWING </a:t>
            </a:r>
            <a:r>
              <a:rPr lang="en-US" sz="1600" b="1" dirty="0" smtClean="0"/>
              <a:t>SECTORS:</a:t>
            </a:r>
            <a:endParaRPr lang="en-US" sz="1600" b="1" dirty="0"/>
          </a:p>
          <a:p>
            <a:pPr marL="342900" indent="-342900"/>
            <a:endParaRPr lang="en-US" sz="1600" b="1" dirty="0"/>
          </a:p>
          <a:p>
            <a:pPr marL="342900" indent="-342900">
              <a:buFontTx/>
              <a:buAutoNum type="arabicPeriod"/>
            </a:pPr>
            <a:r>
              <a:rPr lang="en-US" sz="1600" dirty="0"/>
              <a:t>NanoTech</a:t>
            </a:r>
          </a:p>
          <a:p>
            <a:pPr marL="342900" indent="-342900">
              <a:buFontTx/>
              <a:buAutoNum type="arabicPeriod"/>
            </a:pPr>
            <a:r>
              <a:rPr lang="en-US" sz="1600" dirty="0"/>
              <a:t>Digital Com</a:t>
            </a:r>
          </a:p>
          <a:p>
            <a:pPr marL="342900" indent="-342900">
              <a:buFontTx/>
              <a:buAutoNum type="arabicPeriod"/>
            </a:pPr>
            <a:r>
              <a:rPr lang="en-US" sz="1600" dirty="0"/>
              <a:t>Computer</a:t>
            </a:r>
          </a:p>
          <a:p>
            <a:pPr marL="342900" indent="-342900">
              <a:buFontTx/>
              <a:buAutoNum type="arabicPeriod"/>
            </a:pPr>
            <a:r>
              <a:rPr lang="en-US" sz="1600" dirty="0"/>
              <a:t>Semiconductors</a:t>
            </a:r>
          </a:p>
          <a:p>
            <a:pPr marL="342900" indent="-342900">
              <a:buFontTx/>
              <a:buAutoNum type="arabicPeriod"/>
            </a:pPr>
            <a:r>
              <a:rPr lang="en-US" sz="1600" dirty="0"/>
              <a:t>Food Industry</a:t>
            </a:r>
          </a:p>
          <a:p>
            <a:pPr marL="342900" indent="-342900">
              <a:buFontTx/>
              <a:buAutoNum type="arabicPeriod"/>
            </a:pPr>
            <a:endParaRPr lang="en-US" sz="1600" dirty="0"/>
          </a:p>
        </p:txBody>
      </p:sp>
      <p:graphicFrame>
        <p:nvGraphicFramePr>
          <p:cNvPr id="16" name="Diagram 15"/>
          <p:cNvGraphicFramePr/>
          <p:nvPr/>
        </p:nvGraphicFramePr>
        <p:xfrm>
          <a:off x="457200" y="701656"/>
          <a:ext cx="749808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7" name="Group 4"/>
          <p:cNvGrpSpPr>
            <a:grpSpLocks/>
          </p:cNvGrpSpPr>
          <p:nvPr/>
        </p:nvGrpSpPr>
        <p:grpSpPr bwMode="auto">
          <a:xfrm>
            <a:off x="8156600" y="711185"/>
            <a:ext cx="773112" cy="617537"/>
            <a:chOff x="960" y="1088"/>
            <a:chExt cx="4176" cy="2504"/>
          </a:xfrm>
        </p:grpSpPr>
        <p:sp>
          <p:nvSpPr>
            <p:cNvPr id="18" name="Freeform 5"/>
            <p:cNvSpPr>
              <a:spLocks/>
            </p:cNvSpPr>
            <p:nvPr/>
          </p:nvSpPr>
          <p:spPr bwMode="auto">
            <a:xfrm>
              <a:off x="2024" y="1088"/>
              <a:ext cx="2048" cy="752"/>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solidFill>
              <a:schemeClr val="bg1"/>
            </a:solidFill>
            <a:ln w="12700">
              <a:solidFill>
                <a:srgbClr val="000000"/>
              </a:solidFill>
              <a:prstDash val="solid"/>
              <a:round/>
              <a:headEnd/>
              <a:tailEnd/>
            </a:ln>
          </p:spPr>
          <p:txBody>
            <a:bodyPr/>
            <a:lstStyle/>
            <a:p>
              <a:endParaRPr lang="en-US" dirty="0">
                <a:solidFill>
                  <a:srgbClr val="FF3300"/>
                </a:solidFill>
              </a:endParaRPr>
            </a:p>
          </p:txBody>
        </p:sp>
        <p:sp>
          <p:nvSpPr>
            <p:cNvPr id="19" name="Freeform 6"/>
            <p:cNvSpPr>
              <a:spLocks/>
            </p:cNvSpPr>
            <p:nvPr/>
          </p:nvSpPr>
          <p:spPr bwMode="auto">
            <a:xfrm>
              <a:off x="3480" y="1120"/>
              <a:ext cx="1656" cy="1184"/>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20" name="Freeform 7"/>
            <p:cNvSpPr>
              <a:spLocks/>
            </p:cNvSpPr>
            <p:nvPr/>
          </p:nvSpPr>
          <p:spPr bwMode="auto">
            <a:xfrm>
              <a:off x="2024" y="2840"/>
              <a:ext cx="2048" cy="752"/>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21" name="Freeform 8"/>
            <p:cNvSpPr>
              <a:spLocks/>
            </p:cNvSpPr>
            <p:nvPr/>
          </p:nvSpPr>
          <p:spPr bwMode="auto">
            <a:xfrm>
              <a:off x="960" y="1120"/>
              <a:ext cx="1656" cy="1184"/>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solidFill>
              <a:schemeClr val="tx1">
                <a:lumMod val="75000"/>
                <a:lumOff val="25000"/>
              </a:schemeClr>
            </a:solidFill>
            <a:ln w="12700">
              <a:solidFill>
                <a:srgbClr val="000000"/>
              </a:solidFill>
              <a:prstDash val="solid"/>
              <a:round/>
              <a:headEnd/>
              <a:tailEnd/>
            </a:ln>
          </p:spPr>
          <p:txBody>
            <a:bodyPr/>
            <a:lstStyle/>
            <a:p>
              <a:endParaRPr lang="en-US"/>
            </a:p>
          </p:txBody>
        </p:sp>
        <p:sp>
          <p:nvSpPr>
            <p:cNvPr id="22" name="Freeform 9"/>
            <p:cNvSpPr>
              <a:spLocks/>
            </p:cNvSpPr>
            <p:nvPr/>
          </p:nvSpPr>
          <p:spPr bwMode="auto">
            <a:xfrm>
              <a:off x="3480" y="2376"/>
              <a:ext cx="1656" cy="1184"/>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23" name="Freeform 10"/>
            <p:cNvSpPr>
              <a:spLocks/>
            </p:cNvSpPr>
            <p:nvPr/>
          </p:nvSpPr>
          <p:spPr bwMode="auto">
            <a:xfrm>
              <a:off x="960" y="2376"/>
              <a:ext cx="1656" cy="1184"/>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grpSp>
      <p:pic>
        <p:nvPicPr>
          <p:cNvPr id="25" name="Content Placeholder 24"/>
          <p:cNvPicPr>
            <a:picLocks noGrp="1"/>
          </p:cNvPicPr>
          <p:nvPr>
            <p:ph idx="1"/>
          </p:nvPr>
        </p:nvPicPr>
        <p:blipFill>
          <a:blip r:embed="rId7" cstate="print"/>
          <a:srcRect l="13932" t="1887" r="11455" b="3504"/>
          <a:stretch>
            <a:fillRect/>
          </a:stretch>
        </p:blipFill>
        <p:spPr bwMode="auto">
          <a:xfrm>
            <a:off x="285720" y="2214554"/>
            <a:ext cx="5786478" cy="4182115"/>
          </a:xfrm>
          <a:prstGeom prst="rect">
            <a:avLst/>
          </a:prstGeom>
          <a:noFill/>
          <a:ln w="9525">
            <a:noFill/>
            <a:miter lim="800000"/>
            <a:headEnd/>
            <a:tailEnd/>
          </a:ln>
        </p:spPr>
      </p:pic>
      <p:sp>
        <p:nvSpPr>
          <p:cNvPr id="26" name="Text Box 103"/>
          <p:cNvSpPr txBox="1">
            <a:spLocks noChangeArrowheads="1"/>
          </p:cNvSpPr>
          <p:nvPr/>
        </p:nvSpPr>
        <p:spPr bwMode="auto">
          <a:xfrm>
            <a:off x="376238" y="6473825"/>
            <a:ext cx="2755691" cy="276999"/>
          </a:xfrm>
          <a:prstGeom prst="rect">
            <a:avLst/>
          </a:prstGeom>
          <a:noFill/>
          <a:ln w="9525">
            <a:noFill/>
            <a:miter lim="800000"/>
            <a:headEnd/>
            <a:tailEnd/>
          </a:ln>
          <a:effectLst/>
        </p:spPr>
        <p:txBody>
          <a:bodyPr wrap="none">
            <a:spAutoFit/>
          </a:bodyPr>
          <a:lstStyle/>
          <a:p>
            <a:r>
              <a:rPr lang="en-US" sz="1200" i="1" dirty="0"/>
              <a:t>Source : WIPO, </a:t>
            </a:r>
            <a:r>
              <a:rPr lang="en-US" sz="1200" i="1" dirty="0" smtClean="0"/>
              <a:t>AM Partners </a:t>
            </a:r>
            <a:r>
              <a:rPr lang="en-US" sz="1200" i="1" dirty="0"/>
              <a:t>Analysis</a:t>
            </a:r>
          </a:p>
        </p:txBody>
      </p:sp>
      <p:sp>
        <p:nvSpPr>
          <p:cNvPr id="28" name="Slide Number Placeholder 27"/>
          <p:cNvSpPr>
            <a:spLocks noGrp="1"/>
          </p:cNvSpPr>
          <p:nvPr>
            <p:ph type="sldNum" sz="quarter" idx="12"/>
          </p:nvPr>
        </p:nvSpPr>
        <p:spPr/>
        <p:txBody>
          <a:bodyPr/>
          <a:lstStyle/>
          <a:p>
            <a:fld id="{0DCB9EF9-F072-4F9E-9A3D-18A23E5BECA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54" name="Text Box 54"/>
          <p:cNvSpPr txBox="1">
            <a:spLocks noChangeArrowheads="1"/>
          </p:cNvSpPr>
          <p:nvPr/>
        </p:nvSpPr>
        <p:spPr bwMode="auto">
          <a:xfrm>
            <a:off x="2925763" y="2678112"/>
            <a:ext cx="3340111" cy="1077218"/>
          </a:xfrm>
          <a:prstGeom prst="rect">
            <a:avLst/>
          </a:prstGeom>
          <a:noFill/>
          <a:ln w="9525">
            <a:noFill/>
            <a:miter lim="800000"/>
            <a:headEnd/>
            <a:tailEnd/>
          </a:ln>
          <a:effectLst/>
        </p:spPr>
        <p:txBody>
          <a:bodyPr wrap="square">
            <a:spAutoFit/>
          </a:bodyPr>
          <a:lstStyle/>
          <a:p>
            <a:pPr algn="ctr"/>
            <a:endParaRPr lang="en-US" sz="3200" dirty="0"/>
          </a:p>
          <a:p>
            <a:pPr algn="ctr"/>
            <a:r>
              <a:rPr lang="en-US" sz="3200" i="1" dirty="0" smtClean="0"/>
              <a:t>Thank You.</a:t>
            </a:r>
            <a:endParaRPr lang="en-US" sz="3200" i="1" dirty="0"/>
          </a:p>
        </p:txBody>
      </p:sp>
      <p:graphicFrame>
        <p:nvGraphicFramePr>
          <p:cNvPr id="10" name="Diagram 9"/>
          <p:cNvGraphicFramePr/>
          <p:nvPr/>
        </p:nvGraphicFramePr>
        <p:xfrm>
          <a:off x="457200" y="701656"/>
          <a:ext cx="822960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Slide Number Placeholder 11"/>
          <p:cNvSpPr>
            <a:spLocks noGrp="1"/>
          </p:cNvSpPr>
          <p:nvPr>
            <p:ph type="sldNum" sz="quarter" idx="12"/>
          </p:nvPr>
        </p:nvSpPr>
        <p:spPr/>
        <p:txBody>
          <a:bodyPr/>
          <a:lstStyle/>
          <a:p>
            <a:fld id="{0DCB9EF9-F072-4F9E-9A3D-18A23E5BECA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457200" y="701656"/>
          <a:ext cx="822960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1" name="Rectangle 3"/>
          <p:cNvSpPr>
            <a:spLocks noGrp="1" noChangeArrowheads="1"/>
          </p:cNvSpPr>
          <p:nvPr>
            <p:ph idx="1"/>
          </p:nvPr>
        </p:nvSpPr>
        <p:spPr>
          <a:xfrm>
            <a:off x="457200" y="1560498"/>
            <a:ext cx="8229600" cy="4860048"/>
          </a:xfrm>
        </p:spPr>
        <p:txBody>
          <a:bodyPr/>
          <a:lstStyle/>
          <a:p>
            <a:pPr>
              <a:buClrTx/>
            </a:pPr>
            <a:endParaRPr lang="en-US" sz="2400" b="1" dirty="0" smtClean="0">
              <a:latin typeface="Arial" pitchFamily="34" charset="0"/>
              <a:cs typeface="Arial" pitchFamily="34" charset="0"/>
            </a:endParaRPr>
          </a:p>
          <a:p>
            <a:pPr>
              <a:buClrTx/>
            </a:pPr>
            <a:r>
              <a:rPr lang="en-US" sz="2400" b="1" dirty="0" smtClean="0">
                <a:latin typeface="Arial" pitchFamily="34" charset="0"/>
                <a:cs typeface="Arial" pitchFamily="34" charset="0"/>
              </a:rPr>
              <a:t>Presentation </a:t>
            </a:r>
            <a:r>
              <a:rPr lang="en-US" sz="2400" b="1" dirty="0">
                <a:latin typeface="Arial" pitchFamily="34" charset="0"/>
                <a:cs typeface="Arial" pitchFamily="34" charset="0"/>
              </a:rPr>
              <a:t>of the work to date</a:t>
            </a:r>
          </a:p>
          <a:p>
            <a:endParaRPr lang="en-US" sz="2400" b="1" dirty="0">
              <a:latin typeface="Arial" pitchFamily="34" charset="0"/>
              <a:cs typeface="Arial" pitchFamily="34" charset="0"/>
            </a:endParaRPr>
          </a:p>
          <a:p>
            <a:pPr>
              <a:buClrTx/>
            </a:pPr>
            <a:r>
              <a:rPr lang="en-US" sz="2400" b="1" dirty="0">
                <a:latin typeface="Arial" pitchFamily="34" charset="0"/>
                <a:cs typeface="Arial" pitchFamily="34" charset="0"/>
              </a:rPr>
              <a:t>Presentation and discussion of </a:t>
            </a:r>
            <a:r>
              <a:rPr lang="en-US" sz="2400" b="1" u="sng" dirty="0">
                <a:latin typeface="Arial" pitchFamily="34" charset="0"/>
                <a:cs typeface="Arial" pitchFamily="34" charset="0"/>
              </a:rPr>
              <a:t>preliminary</a:t>
            </a:r>
            <a:r>
              <a:rPr lang="en-US" sz="2400" b="1" dirty="0">
                <a:latin typeface="Arial" pitchFamily="34" charset="0"/>
                <a:cs typeface="Arial" pitchFamily="34" charset="0"/>
              </a:rPr>
              <a:t> </a:t>
            </a:r>
            <a:r>
              <a:rPr lang="en-US" sz="2400" b="1" dirty="0" smtClean="0">
                <a:latin typeface="Arial" pitchFamily="34" charset="0"/>
                <a:cs typeface="Arial" pitchFamily="34" charset="0"/>
              </a:rPr>
              <a:t>findings:</a:t>
            </a:r>
            <a:endParaRPr lang="en-US" sz="2400" b="1" dirty="0">
              <a:latin typeface="Arial" pitchFamily="34" charset="0"/>
              <a:cs typeface="Arial" pitchFamily="34" charset="0"/>
            </a:endParaRPr>
          </a:p>
          <a:p>
            <a:pPr lvl="1"/>
            <a:r>
              <a:rPr lang="en-US" sz="2000" b="1" dirty="0">
                <a:solidFill>
                  <a:schemeClr val="tx1"/>
                </a:solidFill>
                <a:latin typeface="Arial" pitchFamily="34" charset="0"/>
                <a:cs typeface="Arial" pitchFamily="34" charset="0"/>
              </a:rPr>
              <a:t>Scope and definition of Technology Innovation</a:t>
            </a:r>
          </a:p>
          <a:p>
            <a:pPr lvl="1"/>
            <a:r>
              <a:rPr lang="en-US" sz="2000" b="1" dirty="0">
                <a:solidFill>
                  <a:schemeClr val="tx1"/>
                </a:solidFill>
                <a:latin typeface="Arial" pitchFamily="34" charset="0"/>
                <a:cs typeface="Arial" pitchFamily="34" charset="0"/>
              </a:rPr>
              <a:t>Methodological framework</a:t>
            </a:r>
          </a:p>
          <a:p>
            <a:pPr lvl="1"/>
            <a:r>
              <a:rPr lang="en-US" sz="2000" b="1" dirty="0">
                <a:solidFill>
                  <a:schemeClr val="tx1"/>
                </a:solidFill>
                <a:latin typeface="Arial" pitchFamily="34" charset="0"/>
                <a:cs typeface="Arial" pitchFamily="34" charset="0"/>
              </a:rPr>
              <a:t>Questionnaire</a:t>
            </a:r>
          </a:p>
          <a:p>
            <a:pPr lvl="1">
              <a:buFontTx/>
              <a:buNone/>
            </a:pPr>
            <a:endParaRPr lang="en-US" sz="2400" b="1" dirty="0">
              <a:latin typeface="Arial" pitchFamily="34" charset="0"/>
              <a:cs typeface="Arial" pitchFamily="34" charset="0"/>
            </a:endParaRPr>
          </a:p>
          <a:p>
            <a:pPr>
              <a:buClrTx/>
            </a:pPr>
            <a:r>
              <a:rPr lang="en-US" sz="2400" b="1" dirty="0">
                <a:latin typeface="Arial" pitchFamily="34" charset="0"/>
                <a:cs typeface="Arial" pitchFamily="34" charset="0"/>
              </a:rPr>
              <a:t>Discussion on Target economic </a:t>
            </a:r>
            <a:r>
              <a:rPr lang="en-US" sz="2400" b="1" dirty="0" smtClean="0">
                <a:latin typeface="Arial" pitchFamily="34" charset="0"/>
                <a:cs typeface="Arial" pitchFamily="34" charset="0"/>
              </a:rPr>
              <a:t>sectors</a:t>
            </a:r>
          </a:p>
          <a:p>
            <a:pPr>
              <a:buClrTx/>
            </a:pPr>
            <a:endParaRPr lang="en-US" sz="2400" b="1" dirty="0" smtClean="0">
              <a:latin typeface="Arial" pitchFamily="34" charset="0"/>
              <a:cs typeface="Arial" pitchFamily="34" charset="0"/>
            </a:endParaRPr>
          </a:p>
          <a:p>
            <a:pPr>
              <a:buClrTx/>
            </a:pPr>
            <a:r>
              <a:rPr lang="en-US" sz="2400" b="1" dirty="0" smtClean="0">
                <a:latin typeface="Arial" pitchFamily="34" charset="0"/>
                <a:cs typeface="Arial" pitchFamily="34" charset="0"/>
              </a:rPr>
              <a:t>Get your feedback</a:t>
            </a:r>
            <a:endParaRPr lang="en-US" sz="2400" b="1" dirty="0">
              <a:latin typeface="Arial" pitchFamily="34" charset="0"/>
              <a:cs typeface="Arial" pitchFamily="34" charset="0"/>
            </a:endParaRPr>
          </a:p>
          <a:p>
            <a:endParaRPr lang="en-US" dirty="0"/>
          </a:p>
        </p:txBody>
      </p:sp>
      <p:sp>
        <p:nvSpPr>
          <p:cNvPr id="8" name="Slide Number Placeholder 7"/>
          <p:cNvSpPr>
            <a:spLocks noGrp="1"/>
          </p:cNvSpPr>
          <p:nvPr>
            <p:ph type="sldNum" sz="quarter" idx="12"/>
          </p:nvPr>
        </p:nvSpPr>
        <p:spPr/>
        <p:txBody>
          <a:bodyPr/>
          <a:lstStyle/>
          <a:p>
            <a:fld id="{0DCB9EF9-F072-4F9E-9A3D-18A23E5BECAB}"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Diagram 20"/>
          <p:cNvGraphicFramePr/>
          <p:nvPr/>
        </p:nvGraphicFramePr>
        <p:xfrm>
          <a:off x="457200" y="701656"/>
          <a:ext cx="822960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197" name="Group 5"/>
          <p:cNvGrpSpPr>
            <a:grpSpLocks/>
          </p:cNvGrpSpPr>
          <p:nvPr/>
        </p:nvGrpSpPr>
        <p:grpSpPr bwMode="auto">
          <a:xfrm>
            <a:off x="395288" y="2118768"/>
            <a:ext cx="2540000" cy="4382066"/>
            <a:chOff x="438" y="1267"/>
            <a:chExt cx="2494" cy="2323"/>
          </a:xfrm>
        </p:grpSpPr>
        <p:sp>
          <p:nvSpPr>
            <p:cNvPr id="8198" name="Freeform 6"/>
            <p:cNvSpPr>
              <a:spLocks/>
            </p:cNvSpPr>
            <p:nvPr/>
          </p:nvSpPr>
          <p:spPr bwMode="auto">
            <a:xfrm>
              <a:off x="440" y="1582"/>
              <a:ext cx="2488" cy="2008"/>
            </a:xfrm>
            <a:custGeom>
              <a:avLst/>
              <a:gdLst/>
              <a:ahLst/>
              <a:cxnLst>
                <a:cxn ang="0">
                  <a:pos x="2488" y="2008"/>
                </a:cxn>
                <a:cxn ang="0">
                  <a:pos x="2488" y="0"/>
                </a:cxn>
                <a:cxn ang="0">
                  <a:pos x="1240" y="104"/>
                </a:cxn>
                <a:cxn ang="0">
                  <a:pos x="0" y="0"/>
                </a:cxn>
                <a:cxn ang="0">
                  <a:pos x="0" y="2008"/>
                </a:cxn>
                <a:cxn ang="0">
                  <a:pos x="2488" y="2008"/>
                </a:cxn>
              </a:cxnLst>
              <a:rect l="0" t="0" r="r" b="b"/>
              <a:pathLst>
                <a:path w="2488" h="2008">
                  <a:moveTo>
                    <a:pt x="2488" y="2008"/>
                  </a:moveTo>
                  <a:lnTo>
                    <a:pt x="2488" y="0"/>
                  </a:lnTo>
                  <a:lnTo>
                    <a:pt x="1240" y="104"/>
                  </a:lnTo>
                  <a:lnTo>
                    <a:pt x="0" y="0"/>
                  </a:lnTo>
                  <a:lnTo>
                    <a:pt x="0" y="2008"/>
                  </a:lnTo>
                  <a:lnTo>
                    <a:pt x="2488" y="2008"/>
                  </a:lnTo>
                  <a:close/>
                </a:path>
              </a:pathLst>
            </a:custGeom>
            <a:noFill/>
            <a:ln w="12700">
              <a:solidFill>
                <a:srgbClr val="000000"/>
              </a:solidFill>
              <a:prstDash val="solid"/>
              <a:round/>
              <a:headEnd/>
              <a:tailEnd/>
            </a:ln>
          </p:spPr>
          <p:txBody>
            <a:bodyPr/>
            <a:lstStyle/>
            <a:p>
              <a:endParaRPr lang="en-US" dirty="0"/>
            </a:p>
          </p:txBody>
        </p:sp>
        <p:sp>
          <p:nvSpPr>
            <p:cNvPr id="8199" name="AutoShape 7"/>
            <p:cNvSpPr>
              <a:spLocks noChangeArrowheads="1"/>
            </p:cNvSpPr>
            <p:nvPr/>
          </p:nvSpPr>
          <p:spPr bwMode="auto">
            <a:xfrm rot="5400000">
              <a:off x="1521" y="184"/>
              <a:ext cx="327" cy="2494"/>
            </a:xfrm>
            <a:prstGeom prst="homePlate">
              <a:avLst>
                <a:gd name="adj" fmla="val 34255"/>
              </a:avLst>
            </a:prstGeom>
            <a:solidFill>
              <a:schemeClr val="accent2">
                <a:lumMod val="20000"/>
                <a:lumOff val="80000"/>
              </a:schemeClr>
            </a:solidFill>
            <a:ln w="6350">
              <a:noFill/>
              <a:miter lim="800000"/>
              <a:headEnd/>
              <a:tailEnd/>
            </a:ln>
            <a:effectLst>
              <a:outerShdw dist="53882" dir="2700000" algn="ctr" rotWithShape="0">
                <a:schemeClr val="bg2"/>
              </a:outerShdw>
            </a:effectLst>
          </p:spPr>
          <p:txBody>
            <a:bodyPr rot="10800000" vert="eaVert" lIns="0" tIns="0" rIns="0" bIns="0" anchor="ctr">
              <a:spAutoFit/>
            </a:bodyPr>
            <a:lstStyle/>
            <a:p>
              <a:pPr algn="ctr"/>
              <a:endParaRPr lang="en-US" dirty="0"/>
            </a:p>
          </p:txBody>
        </p:sp>
      </p:grpSp>
      <p:grpSp>
        <p:nvGrpSpPr>
          <p:cNvPr id="8200" name="Group 8"/>
          <p:cNvGrpSpPr>
            <a:grpSpLocks/>
          </p:cNvGrpSpPr>
          <p:nvPr/>
        </p:nvGrpSpPr>
        <p:grpSpPr bwMode="auto">
          <a:xfrm>
            <a:off x="3071802" y="2118768"/>
            <a:ext cx="2928958" cy="4382066"/>
            <a:chOff x="438" y="1267"/>
            <a:chExt cx="2494" cy="2323"/>
          </a:xfrm>
        </p:grpSpPr>
        <p:sp>
          <p:nvSpPr>
            <p:cNvPr id="8201" name="Freeform 9"/>
            <p:cNvSpPr>
              <a:spLocks/>
            </p:cNvSpPr>
            <p:nvPr/>
          </p:nvSpPr>
          <p:spPr bwMode="auto">
            <a:xfrm>
              <a:off x="440" y="1582"/>
              <a:ext cx="2488" cy="2008"/>
            </a:xfrm>
            <a:custGeom>
              <a:avLst/>
              <a:gdLst/>
              <a:ahLst/>
              <a:cxnLst>
                <a:cxn ang="0">
                  <a:pos x="2488" y="2008"/>
                </a:cxn>
                <a:cxn ang="0">
                  <a:pos x="2488" y="0"/>
                </a:cxn>
                <a:cxn ang="0">
                  <a:pos x="1240" y="104"/>
                </a:cxn>
                <a:cxn ang="0">
                  <a:pos x="0" y="0"/>
                </a:cxn>
                <a:cxn ang="0">
                  <a:pos x="0" y="2008"/>
                </a:cxn>
                <a:cxn ang="0">
                  <a:pos x="2488" y="2008"/>
                </a:cxn>
              </a:cxnLst>
              <a:rect l="0" t="0" r="r" b="b"/>
              <a:pathLst>
                <a:path w="2488" h="2008">
                  <a:moveTo>
                    <a:pt x="2488" y="2008"/>
                  </a:moveTo>
                  <a:lnTo>
                    <a:pt x="2488" y="0"/>
                  </a:lnTo>
                  <a:lnTo>
                    <a:pt x="1240" y="104"/>
                  </a:lnTo>
                  <a:lnTo>
                    <a:pt x="0" y="0"/>
                  </a:lnTo>
                  <a:lnTo>
                    <a:pt x="0" y="2008"/>
                  </a:lnTo>
                  <a:lnTo>
                    <a:pt x="2488" y="2008"/>
                  </a:lnTo>
                  <a:close/>
                </a:path>
              </a:pathLst>
            </a:custGeom>
            <a:noFill/>
            <a:ln w="12700">
              <a:solidFill>
                <a:srgbClr val="000000"/>
              </a:solidFill>
              <a:prstDash val="solid"/>
              <a:round/>
              <a:headEnd/>
              <a:tailEnd/>
            </a:ln>
          </p:spPr>
          <p:txBody>
            <a:bodyPr/>
            <a:lstStyle/>
            <a:p>
              <a:endParaRPr lang="en-US" dirty="0"/>
            </a:p>
          </p:txBody>
        </p:sp>
        <p:sp>
          <p:nvSpPr>
            <p:cNvPr id="8202" name="AutoShape 10"/>
            <p:cNvSpPr>
              <a:spLocks noChangeArrowheads="1"/>
            </p:cNvSpPr>
            <p:nvPr/>
          </p:nvSpPr>
          <p:spPr bwMode="auto">
            <a:xfrm rot="5400000">
              <a:off x="1521" y="184"/>
              <a:ext cx="327" cy="2494"/>
            </a:xfrm>
            <a:prstGeom prst="homePlate">
              <a:avLst>
                <a:gd name="adj" fmla="val 34255"/>
              </a:avLst>
            </a:prstGeom>
            <a:solidFill>
              <a:schemeClr val="accent2">
                <a:lumMod val="20000"/>
                <a:lumOff val="80000"/>
              </a:schemeClr>
            </a:solidFill>
            <a:ln w="6350">
              <a:noFill/>
              <a:miter lim="800000"/>
              <a:headEnd/>
              <a:tailEnd/>
            </a:ln>
            <a:effectLst>
              <a:outerShdw dist="53882" dir="2700000" algn="ctr" rotWithShape="0">
                <a:schemeClr val="bg2"/>
              </a:outerShdw>
            </a:effectLst>
          </p:spPr>
          <p:txBody>
            <a:bodyPr lIns="0" tIns="0" rIns="0" bIns="0" anchor="ctr">
              <a:spAutoFit/>
            </a:bodyPr>
            <a:lstStyle/>
            <a:p>
              <a:endParaRPr lang="en-US" dirty="0"/>
            </a:p>
          </p:txBody>
        </p:sp>
      </p:grpSp>
      <p:grpSp>
        <p:nvGrpSpPr>
          <p:cNvPr id="8203" name="Group 11"/>
          <p:cNvGrpSpPr>
            <a:grpSpLocks/>
          </p:cNvGrpSpPr>
          <p:nvPr/>
        </p:nvGrpSpPr>
        <p:grpSpPr bwMode="auto">
          <a:xfrm>
            <a:off x="6157913" y="2118768"/>
            <a:ext cx="2540000" cy="4382066"/>
            <a:chOff x="438" y="1267"/>
            <a:chExt cx="2494" cy="2323"/>
          </a:xfrm>
        </p:grpSpPr>
        <p:sp>
          <p:nvSpPr>
            <p:cNvPr id="8204" name="Freeform 12"/>
            <p:cNvSpPr>
              <a:spLocks/>
            </p:cNvSpPr>
            <p:nvPr/>
          </p:nvSpPr>
          <p:spPr bwMode="auto">
            <a:xfrm>
              <a:off x="440" y="1582"/>
              <a:ext cx="2488" cy="2008"/>
            </a:xfrm>
            <a:custGeom>
              <a:avLst/>
              <a:gdLst/>
              <a:ahLst/>
              <a:cxnLst>
                <a:cxn ang="0">
                  <a:pos x="2488" y="2008"/>
                </a:cxn>
                <a:cxn ang="0">
                  <a:pos x="2488" y="0"/>
                </a:cxn>
                <a:cxn ang="0">
                  <a:pos x="1240" y="104"/>
                </a:cxn>
                <a:cxn ang="0">
                  <a:pos x="0" y="0"/>
                </a:cxn>
                <a:cxn ang="0">
                  <a:pos x="0" y="2008"/>
                </a:cxn>
                <a:cxn ang="0">
                  <a:pos x="2488" y="2008"/>
                </a:cxn>
              </a:cxnLst>
              <a:rect l="0" t="0" r="r" b="b"/>
              <a:pathLst>
                <a:path w="2488" h="2008">
                  <a:moveTo>
                    <a:pt x="2488" y="2008"/>
                  </a:moveTo>
                  <a:lnTo>
                    <a:pt x="2488" y="0"/>
                  </a:lnTo>
                  <a:lnTo>
                    <a:pt x="1240" y="104"/>
                  </a:lnTo>
                  <a:lnTo>
                    <a:pt x="0" y="0"/>
                  </a:lnTo>
                  <a:lnTo>
                    <a:pt x="0" y="2008"/>
                  </a:lnTo>
                  <a:lnTo>
                    <a:pt x="2488" y="2008"/>
                  </a:lnTo>
                  <a:close/>
                </a:path>
              </a:pathLst>
            </a:custGeom>
            <a:noFill/>
            <a:ln w="12700">
              <a:solidFill>
                <a:srgbClr val="000000"/>
              </a:solidFill>
              <a:prstDash val="solid"/>
              <a:round/>
              <a:headEnd/>
              <a:tailEnd/>
            </a:ln>
          </p:spPr>
          <p:txBody>
            <a:bodyPr/>
            <a:lstStyle/>
            <a:p>
              <a:endParaRPr lang="en-US" dirty="0"/>
            </a:p>
          </p:txBody>
        </p:sp>
        <p:sp>
          <p:nvSpPr>
            <p:cNvPr id="8205" name="AutoShape 13"/>
            <p:cNvSpPr>
              <a:spLocks noChangeArrowheads="1"/>
            </p:cNvSpPr>
            <p:nvPr/>
          </p:nvSpPr>
          <p:spPr bwMode="auto">
            <a:xfrm rot="5400000">
              <a:off x="1521" y="184"/>
              <a:ext cx="327" cy="2494"/>
            </a:xfrm>
            <a:prstGeom prst="homePlate">
              <a:avLst>
                <a:gd name="adj" fmla="val 34255"/>
              </a:avLst>
            </a:prstGeom>
            <a:solidFill>
              <a:schemeClr val="accent2">
                <a:lumMod val="20000"/>
                <a:lumOff val="80000"/>
              </a:schemeClr>
            </a:solidFill>
            <a:ln w="6350">
              <a:noFill/>
              <a:miter lim="800000"/>
              <a:headEnd/>
              <a:tailEnd/>
            </a:ln>
            <a:effectLst>
              <a:outerShdw dist="53882" dir="2700000" algn="ctr" rotWithShape="0">
                <a:schemeClr val="bg2"/>
              </a:outerShdw>
            </a:effectLst>
          </p:spPr>
          <p:txBody>
            <a:bodyPr lIns="0" tIns="0" rIns="0" bIns="0" anchor="ctr">
              <a:spAutoFit/>
            </a:bodyPr>
            <a:lstStyle/>
            <a:p>
              <a:endParaRPr lang="en-US" dirty="0"/>
            </a:p>
          </p:txBody>
        </p:sp>
      </p:grpSp>
      <p:sp>
        <p:nvSpPr>
          <p:cNvPr id="8206" name="Text Box 14"/>
          <p:cNvSpPr txBox="1">
            <a:spLocks noChangeArrowheads="1"/>
          </p:cNvSpPr>
          <p:nvPr/>
        </p:nvSpPr>
        <p:spPr bwMode="auto">
          <a:xfrm>
            <a:off x="684213" y="2171143"/>
            <a:ext cx="1946275" cy="366713"/>
          </a:xfrm>
          <a:prstGeom prst="rect">
            <a:avLst/>
          </a:prstGeom>
          <a:noFill/>
          <a:ln w="9525">
            <a:noFill/>
            <a:miter lim="800000"/>
            <a:headEnd/>
            <a:tailEnd/>
          </a:ln>
          <a:effectLst/>
        </p:spPr>
        <p:txBody>
          <a:bodyPr>
            <a:spAutoFit/>
          </a:bodyPr>
          <a:lstStyle/>
          <a:p>
            <a:pPr algn="ctr">
              <a:spcBef>
                <a:spcPct val="50000"/>
              </a:spcBef>
            </a:pPr>
            <a:r>
              <a:rPr lang="en-US" b="1" dirty="0"/>
              <a:t>Desk Research</a:t>
            </a:r>
          </a:p>
        </p:txBody>
      </p:sp>
      <p:sp>
        <p:nvSpPr>
          <p:cNvPr id="8207" name="Text Box 15"/>
          <p:cNvSpPr txBox="1">
            <a:spLocks noChangeArrowheads="1"/>
          </p:cNvSpPr>
          <p:nvPr/>
        </p:nvSpPr>
        <p:spPr bwMode="auto">
          <a:xfrm>
            <a:off x="3563938" y="2164793"/>
            <a:ext cx="1946275" cy="366713"/>
          </a:xfrm>
          <a:prstGeom prst="rect">
            <a:avLst/>
          </a:prstGeom>
          <a:noFill/>
          <a:ln w="9525">
            <a:noFill/>
            <a:miter lim="800000"/>
            <a:headEnd/>
            <a:tailEnd/>
          </a:ln>
          <a:effectLst/>
        </p:spPr>
        <p:txBody>
          <a:bodyPr>
            <a:spAutoFit/>
          </a:bodyPr>
          <a:lstStyle/>
          <a:p>
            <a:pPr algn="ctr">
              <a:spcBef>
                <a:spcPct val="50000"/>
              </a:spcBef>
            </a:pPr>
            <a:r>
              <a:rPr lang="en-US" b="1" dirty="0"/>
              <a:t>Interviews</a:t>
            </a:r>
          </a:p>
        </p:txBody>
      </p:sp>
      <p:sp>
        <p:nvSpPr>
          <p:cNvPr id="8208" name="Text Box 16"/>
          <p:cNvSpPr txBox="1">
            <a:spLocks noChangeArrowheads="1"/>
          </p:cNvSpPr>
          <p:nvPr/>
        </p:nvSpPr>
        <p:spPr bwMode="auto">
          <a:xfrm>
            <a:off x="6297613" y="2171143"/>
            <a:ext cx="2306637" cy="366713"/>
          </a:xfrm>
          <a:prstGeom prst="rect">
            <a:avLst/>
          </a:prstGeom>
          <a:noFill/>
          <a:ln w="9525">
            <a:noFill/>
            <a:miter lim="800000"/>
            <a:headEnd/>
            <a:tailEnd/>
          </a:ln>
          <a:effectLst/>
        </p:spPr>
        <p:txBody>
          <a:bodyPr>
            <a:spAutoFit/>
          </a:bodyPr>
          <a:lstStyle/>
          <a:p>
            <a:pPr algn="ctr">
              <a:spcBef>
                <a:spcPct val="50000"/>
              </a:spcBef>
            </a:pPr>
            <a:r>
              <a:rPr lang="en-US" b="1" dirty="0"/>
              <a:t>Preliminary results</a:t>
            </a:r>
          </a:p>
        </p:txBody>
      </p:sp>
      <p:sp>
        <p:nvSpPr>
          <p:cNvPr id="8209" name="Text Box 17"/>
          <p:cNvSpPr txBox="1">
            <a:spLocks noChangeArrowheads="1"/>
          </p:cNvSpPr>
          <p:nvPr/>
        </p:nvSpPr>
        <p:spPr bwMode="auto">
          <a:xfrm>
            <a:off x="544513" y="2928934"/>
            <a:ext cx="2252662" cy="3046988"/>
          </a:xfrm>
          <a:prstGeom prst="rect">
            <a:avLst/>
          </a:prstGeom>
          <a:noFill/>
          <a:ln w="9525">
            <a:noFill/>
            <a:miter lim="800000"/>
            <a:headEnd/>
            <a:tailEnd/>
          </a:ln>
          <a:effectLst/>
        </p:spPr>
        <p:txBody>
          <a:bodyPr wrap="square">
            <a:spAutoFit/>
          </a:bodyPr>
          <a:lstStyle/>
          <a:p>
            <a:pPr>
              <a:buFontTx/>
              <a:buChar char="•"/>
            </a:pPr>
            <a:endParaRPr lang="en-US" sz="1400" b="1" dirty="0">
              <a:latin typeface="Arial" pitchFamily="34" charset="0"/>
              <a:cs typeface="Arial" pitchFamily="34" charset="0"/>
            </a:endParaRPr>
          </a:p>
          <a:p>
            <a:pPr>
              <a:buFontTx/>
              <a:buChar char="•"/>
            </a:pPr>
            <a:r>
              <a:rPr lang="en-US" sz="1400" b="1" dirty="0">
                <a:latin typeface="Arial" pitchFamily="34" charset="0"/>
                <a:cs typeface="Arial" pitchFamily="34" charset="0"/>
              </a:rPr>
              <a:t> OECD</a:t>
            </a:r>
          </a:p>
          <a:p>
            <a:pPr>
              <a:buFontTx/>
              <a:buChar char="•"/>
            </a:pPr>
            <a:r>
              <a:rPr lang="en-US" sz="1400" b="1" dirty="0">
                <a:latin typeface="Arial" pitchFamily="34" charset="0"/>
                <a:cs typeface="Arial" pitchFamily="34" charset="0"/>
              </a:rPr>
              <a:t> World </a:t>
            </a:r>
            <a:r>
              <a:rPr lang="en-US" sz="1400" b="1" dirty="0" smtClean="0">
                <a:latin typeface="Arial" pitchFamily="34" charset="0"/>
                <a:cs typeface="Arial" pitchFamily="34" charset="0"/>
              </a:rPr>
              <a:t>Bank</a:t>
            </a:r>
          </a:p>
          <a:p>
            <a:pPr>
              <a:buFontTx/>
              <a:buChar char="•"/>
            </a:pPr>
            <a:r>
              <a:rPr lang="en-US" sz="1400" b="1" dirty="0" smtClean="0">
                <a:latin typeface="Arial" pitchFamily="34" charset="0"/>
                <a:cs typeface="Arial" pitchFamily="34" charset="0"/>
              </a:rPr>
              <a:t> WIPO</a:t>
            </a:r>
          </a:p>
          <a:p>
            <a:pPr>
              <a:buFontTx/>
              <a:buChar char="•"/>
            </a:pPr>
            <a:r>
              <a:rPr lang="en-US" sz="1400" b="1" dirty="0" smtClean="0">
                <a:latin typeface="Arial" pitchFamily="34" charset="0"/>
                <a:cs typeface="Arial" pitchFamily="34" charset="0"/>
              </a:rPr>
              <a:t> </a:t>
            </a:r>
            <a:r>
              <a:rPr lang="en-US" sz="1400" b="1" dirty="0" err="1" smtClean="0">
                <a:latin typeface="Arial" pitchFamily="34" charset="0"/>
                <a:cs typeface="Arial" pitchFamily="34" charset="0"/>
              </a:rPr>
              <a:t>EuroStat</a:t>
            </a:r>
            <a:endParaRPr lang="en-US" sz="1400" b="1" dirty="0" smtClean="0">
              <a:latin typeface="Arial" pitchFamily="34" charset="0"/>
              <a:cs typeface="Arial" pitchFamily="34" charset="0"/>
            </a:endParaRPr>
          </a:p>
          <a:p>
            <a:pPr>
              <a:buFontTx/>
              <a:buChar char="•"/>
            </a:pPr>
            <a:r>
              <a:rPr lang="en-US" sz="1400" b="1" dirty="0" smtClean="0">
                <a:latin typeface="Arial" pitchFamily="34" charset="0"/>
                <a:cs typeface="Arial" pitchFamily="34" charset="0"/>
              </a:rPr>
              <a:t> INSEAD</a:t>
            </a:r>
          </a:p>
          <a:p>
            <a:pPr>
              <a:buFontTx/>
              <a:buChar char="•"/>
            </a:pPr>
            <a:r>
              <a:rPr lang="en-US" sz="1400" b="1" dirty="0" smtClean="0">
                <a:latin typeface="Arial" pitchFamily="34" charset="0"/>
                <a:cs typeface="Arial" pitchFamily="34" charset="0"/>
              </a:rPr>
              <a:t> London SE</a:t>
            </a:r>
          </a:p>
          <a:p>
            <a:pPr>
              <a:buFontTx/>
              <a:buChar char="•"/>
            </a:pPr>
            <a:r>
              <a:rPr lang="en-US" sz="1400" b="1" dirty="0" smtClean="0">
                <a:latin typeface="Arial" pitchFamily="34" charset="0"/>
                <a:cs typeface="Arial" pitchFamily="34" charset="0"/>
              </a:rPr>
              <a:t> UN Statistics Division</a:t>
            </a:r>
          </a:p>
          <a:p>
            <a:pPr>
              <a:buFontTx/>
              <a:buChar char="•"/>
            </a:pPr>
            <a:r>
              <a:rPr lang="en-US" sz="1400" b="1" dirty="0" smtClean="0">
                <a:latin typeface="Arial" pitchFamily="34" charset="0"/>
                <a:cs typeface="Arial" pitchFamily="34" charset="0"/>
              </a:rPr>
              <a:t> Countries statistical Bureaus </a:t>
            </a:r>
            <a:endParaRPr lang="en-US" sz="1400" b="1" dirty="0">
              <a:latin typeface="Arial" pitchFamily="34" charset="0"/>
              <a:cs typeface="Arial" pitchFamily="34" charset="0"/>
            </a:endParaRPr>
          </a:p>
          <a:p>
            <a:pPr>
              <a:buFontTx/>
              <a:buChar char="•"/>
            </a:pPr>
            <a:r>
              <a:rPr lang="en-US" sz="1400" b="1" dirty="0">
                <a:latin typeface="Arial" pitchFamily="34" charset="0"/>
                <a:cs typeface="Arial" pitchFamily="34" charset="0"/>
              </a:rPr>
              <a:t> Internet</a:t>
            </a:r>
          </a:p>
          <a:p>
            <a:pPr>
              <a:buFontTx/>
              <a:buChar char="•"/>
            </a:pPr>
            <a:r>
              <a:rPr lang="en-US" sz="1400" b="1" dirty="0">
                <a:latin typeface="Arial" pitchFamily="34" charset="0"/>
                <a:cs typeface="Arial" pitchFamily="34" charset="0"/>
              </a:rPr>
              <a:t> etc…</a:t>
            </a:r>
          </a:p>
          <a:p>
            <a:pPr>
              <a:buFontTx/>
              <a:buChar char="•"/>
            </a:pPr>
            <a:endParaRPr lang="en-US" sz="1200" b="1" dirty="0"/>
          </a:p>
          <a:p>
            <a:pPr>
              <a:buFontTx/>
              <a:buChar char="•"/>
            </a:pPr>
            <a:endParaRPr lang="en-US" sz="1200" b="1" dirty="0"/>
          </a:p>
        </p:txBody>
      </p:sp>
      <p:sp>
        <p:nvSpPr>
          <p:cNvPr id="8210" name="Text Box 18"/>
          <p:cNvSpPr txBox="1">
            <a:spLocks noChangeArrowheads="1"/>
          </p:cNvSpPr>
          <p:nvPr/>
        </p:nvSpPr>
        <p:spPr bwMode="auto">
          <a:xfrm>
            <a:off x="3143240" y="2928934"/>
            <a:ext cx="2786082" cy="3477875"/>
          </a:xfrm>
          <a:prstGeom prst="rect">
            <a:avLst/>
          </a:prstGeom>
          <a:noFill/>
          <a:ln w="9525">
            <a:noFill/>
            <a:miter lim="800000"/>
            <a:headEnd/>
            <a:tailEnd/>
          </a:ln>
          <a:effectLst/>
        </p:spPr>
        <p:txBody>
          <a:bodyPr wrap="square">
            <a:spAutoFit/>
          </a:bodyPr>
          <a:lstStyle/>
          <a:p>
            <a:pPr>
              <a:buFontTx/>
              <a:buChar char="•"/>
            </a:pPr>
            <a:r>
              <a:rPr lang="en-US" sz="1400" b="1" dirty="0"/>
              <a:t> Vahe </a:t>
            </a:r>
            <a:r>
              <a:rPr lang="en-US" sz="1400" b="1" dirty="0" err="1" smtClean="0"/>
              <a:t>Danielyan</a:t>
            </a:r>
            <a:r>
              <a:rPr lang="en-US" sz="1400" b="1" dirty="0" smtClean="0"/>
              <a:t> - Deputy Minister of Economy</a:t>
            </a:r>
          </a:p>
          <a:p>
            <a:pPr>
              <a:buFontTx/>
              <a:buChar char="•"/>
            </a:pPr>
            <a:endParaRPr lang="en-US" sz="1400" b="1" dirty="0"/>
          </a:p>
          <a:p>
            <a:pPr>
              <a:buFontTx/>
              <a:buChar char="•"/>
            </a:pPr>
            <a:r>
              <a:rPr lang="en-US" sz="1400" b="1" dirty="0" smtClean="0"/>
              <a:t> </a:t>
            </a:r>
            <a:r>
              <a:rPr lang="en-US" sz="1400" b="1" dirty="0"/>
              <a:t>Karen </a:t>
            </a:r>
            <a:r>
              <a:rPr lang="en-US" sz="1400" b="1" dirty="0" err="1" smtClean="0"/>
              <a:t>Vardanyan</a:t>
            </a:r>
            <a:r>
              <a:rPr lang="en-US" sz="1400" b="1" dirty="0" smtClean="0"/>
              <a:t> – Head of UITE</a:t>
            </a:r>
          </a:p>
          <a:p>
            <a:pPr>
              <a:buFontTx/>
              <a:buChar char="•"/>
            </a:pPr>
            <a:endParaRPr lang="en-US" sz="1400" b="1" dirty="0"/>
          </a:p>
          <a:p>
            <a:pPr>
              <a:buFontTx/>
              <a:buChar char="•"/>
            </a:pPr>
            <a:r>
              <a:rPr lang="en-US" sz="1400" b="1" dirty="0" smtClean="0"/>
              <a:t> </a:t>
            </a:r>
            <a:r>
              <a:rPr lang="en-US" sz="1400" b="1" dirty="0"/>
              <a:t>Artak </a:t>
            </a:r>
            <a:r>
              <a:rPr lang="en-US" sz="1400" b="1" dirty="0" smtClean="0"/>
              <a:t>Ghazaryan – Head of USAID CAPS Project</a:t>
            </a:r>
          </a:p>
          <a:p>
            <a:pPr>
              <a:buFontTx/>
              <a:buChar char="•"/>
            </a:pPr>
            <a:endParaRPr lang="en-US" sz="1400" b="1" dirty="0"/>
          </a:p>
          <a:p>
            <a:pPr>
              <a:buFontTx/>
              <a:buChar char="•"/>
            </a:pPr>
            <a:r>
              <a:rPr lang="en-US" sz="1400" b="1" dirty="0" smtClean="0"/>
              <a:t> </a:t>
            </a:r>
            <a:r>
              <a:rPr lang="en-US" sz="1400" b="1" dirty="0" err="1" smtClean="0"/>
              <a:t>Samvel</a:t>
            </a:r>
            <a:r>
              <a:rPr lang="en-US" sz="1400" b="1" dirty="0" smtClean="0"/>
              <a:t> </a:t>
            </a:r>
            <a:r>
              <a:rPr lang="en-US" sz="1400" b="1" dirty="0" err="1" smtClean="0"/>
              <a:t>Harutunyan</a:t>
            </a:r>
            <a:r>
              <a:rPr lang="en-US" sz="1400" b="1" dirty="0" smtClean="0"/>
              <a:t> – Head of State Committee on Science</a:t>
            </a:r>
          </a:p>
          <a:p>
            <a:pPr>
              <a:buFontTx/>
              <a:buChar char="•"/>
            </a:pPr>
            <a:endParaRPr lang="en-US" sz="1400" b="1" dirty="0"/>
          </a:p>
          <a:p>
            <a:pPr>
              <a:buFontTx/>
              <a:buChar char="•"/>
            </a:pPr>
            <a:r>
              <a:rPr lang="en-US" sz="1400" b="1" dirty="0" smtClean="0"/>
              <a:t> </a:t>
            </a:r>
            <a:r>
              <a:rPr lang="en-US" sz="1400" b="1" dirty="0"/>
              <a:t>Karen </a:t>
            </a:r>
            <a:r>
              <a:rPr lang="en-US" sz="1400" b="1" dirty="0" err="1" smtClean="0"/>
              <a:t>Grigoryan</a:t>
            </a:r>
            <a:r>
              <a:rPr lang="en-US" sz="1400" b="1" dirty="0" smtClean="0"/>
              <a:t> – WB Task Team Leader</a:t>
            </a:r>
            <a:endParaRPr lang="en-US" sz="1400" b="1" dirty="0"/>
          </a:p>
          <a:p>
            <a:pPr>
              <a:buFontTx/>
              <a:buChar char="•"/>
            </a:pPr>
            <a:endParaRPr lang="en-US" sz="1200" b="1" dirty="0"/>
          </a:p>
          <a:p>
            <a:pPr>
              <a:buFontTx/>
              <a:buChar char="•"/>
            </a:pPr>
            <a:endParaRPr lang="en-US" sz="1200" b="1" dirty="0"/>
          </a:p>
        </p:txBody>
      </p:sp>
      <p:sp>
        <p:nvSpPr>
          <p:cNvPr id="8211" name="Text Box 19"/>
          <p:cNvSpPr txBox="1">
            <a:spLocks noChangeArrowheads="1"/>
          </p:cNvSpPr>
          <p:nvPr/>
        </p:nvSpPr>
        <p:spPr bwMode="auto">
          <a:xfrm>
            <a:off x="6305550" y="2928934"/>
            <a:ext cx="2252663" cy="3046988"/>
          </a:xfrm>
          <a:prstGeom prst="rect">
            <a:avLst/>
          </a:prstGeom>
          <a:noFill/>
          <a:ln w="9525">
            <a:noFill/>
            <a:miter lim="800000"/>
            <a:headEnd/>
            <a:tailEnd/>
          </a:ln>
          <a:effectLst/>
        </p:spPr>
        <p:txBody>
          <a:bodyPr wrap="square">
            <a:spAutoFit/>
          </a:bodyPr>
          <a:lstStyle/>
          <a:p>
            <a:pPr>
              <a:buFontTx/>
              <a:buChar char="•"/>
            </a:pPr>
            <a:r>
              <a:rPr lang="en-US" sz="1400" b="1" dirty="0"/>
              <a:t> Definition of Innovation Technology</a:t>
            </a:r>
          </a:p>
          <a:p>
            <a:pPr>
              <a:buFontTx/>
              <a:buChar char="•"/>
            </a:pPr>
            <a:endParaRPr lang="en-US" sz="1400" b="1" dirty="0"/>
          </a:p>
          <a:p>
            <a:pPr>
              <a:buFontTx/>
              <a:buChar char="•"/>
            </a:pPr>
            <a:r>
              <a:rPr lang="en-US" sz="1400" b="1" dirty="0"/>
              <a:t> Methodology</a:t>
            </a:r>
          </a:p>
          <a:p>
            <a:pPr>
              <a:buFontTx/>
              <a:buChar char="•"/>
            </a:pPr>
            <a:endParaRPr lang="en-US" sz="1400" b="1" dirty="0"/>
          </a:p>
          <a:p>
            <a:pPr>
              <a:buFontTx/>
              <a:buChar char="•"/>
            </a:pPr>
            <a:r>
              <a:rPr lang="en-US" sz="1400" b="1" dirty="0"/>
              <a:t> Questionnaire</a:t>
            </a:r>
          </a:p>
          <a:p>
            <a:pPr>
              <a:buFontTx/>
              <a:buChar char="•"/>
            </a:pPr>
            <a:endParaRPr lang="en-US" sz="1400" b="1" dirty="0"/>
          </a:p>
          <a:p>
            <a:pPr>
              <a:buFontTx/>
              <a:buChar char="•"/>
            </a:pPr>
            <a:r>
              <a:rPr lang="en-US" sz="1400" b="1" dirty="0"/>
              <a:t> Classification of sectors</a:t>
            </a:r>
          </a:p>
          <a:p>
            <a:pPr>
              <a:buFontTx/>
              <a:buChar char="•"/>
            </a:pPr>
            <a:endParaRPr lang="en-US" sz="1400" b="1" dirty="0"/>
          </a:p>
          <a:p>
            <a:pPr>
              <a:buFontTx/>
              <a:buChar char="•"/>
            </a:pPr>
            <a:r>
              <a:rPr lang="en-US" sz="1400" b="1" dirty="0"/>
              <a:t> Recommendation on sectors</a:t>
            </a:r>
          </a:p>
          <a:p>
            <a:endParaRPr lang="en-US" sz="1200" b="1" dirty="0"/>
          </a:p>
          <a:p>
            <a:pPr>
              <a:buFontTx/>
              <a:buChar char="•"/>
            </a:pPr>
            <a:endParaRPr lang="en-US" sz="1200" b="1" dirty="0"/>
          </a:p>
        </p:txBody>
      </p:sp>
      <p:sp>
        <p:nvSpPr>
          <p:cNvPr id="22" name="Rectangle 21"/>
          <p:cNvSpPr/>
          <p:nvPr/>
        </p:nvSpPr>
        <p:spPr>
          <a:xfrm>
            <a:off x="3286116" y="1428736"/>
            <a:ext cx="2617127" cy="369332"/>
          </a:xfrm>
          <a:prstGeom prst="rect">
            <a:avLst/>
          </a:prstGeom>
        </p:spPr>
        <p:txBody>
          <a:bodyPr wrap="none">
            <a:spAutoFit/>
          </a:bodyPr>
          <a:lstStyle/>
          <a:p>
            <a:pPr lvl="0"/>
            <a:r>
              <a:rPr lang="en-US" dirty="0" smtClean="0">
                <a:latin typeface="Arial" pitchFamily="34" charset="0"/>
                <a:cs typeface="Arial" pitchFamily="34" charset="0"/>
              </a:rPr>
              <a:t>- To date 26</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January - </a:t>
            </a:r>
            <a:endParaRPr lang="en-US" dirty="0"/>
          </a:p>
        </p:txBody>
      </p:sp>
      <p:sp>
        <p:nvSpPr>
          <p:cNvPr id="24" name="Slide Number Placeholder 23"/>
          <p:cNvSpPr>
            <a:spLocks noGrp="1"/>
          </p:cNvSpPr>
          <p:nvPr>
            <p:ph type="sldNum" sz="quarter" idx="12"/>
          </p:nvPr>
        </p:nvSpPr>
        <p:spPr/>
        <p:txBody>
          <a:bodyPr/>
          <a:lstStyle/>
          <a:p>
            <a:fld id="{0DCB9EF9-F072-4F9E-9A3D-18A23E5BECA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p:cNvGraphicFramePr/>
          <p:nvPr/>
        </p:nvGraphicFramePr>
        <p:xfrm>
          <a:off x="457200" y="701656"/>
          <a:ext cx="822960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Slide Number Placeholder 16"/>
          <p:cNvSpPr>
            <a:spLocks noGrp="1"/>
          </p:cNvSpPr>
          <p:nvPr>
            <p:ph type="sldNum" sz="quarter" idx="12"/>
          </p:nvPr>
        </p:nvSpPr>
        <p:spPr/>
        <p:txBody>
          <a:bodyPr/>
          <a:lstStyle/>
          <a:p>
            <a:fld id="{0DCB9EF9-F072-4F9E-9A3D-18A23E5BECAB}" type="slidenum">
              <a:rPr lang="en-US" smtClean="0"/>
              <a:pPr/>
              <a:t>5</a:t>
            </a:fld>
            <a:endParaRPr lang="en-US"/>
          </a:p>
        </p:txBody>
      </p:sp>
      <p:sp>
        <p:nvSpPr>
          <p:cNvPr id="21" name="Rectangle 15"/>
          <p:cNvSpPr>
            <a:spLocks noChangeArrowheads="1"/>
          </p:cNvSpPr>
          <p:nvPr/>
        </p:nvSpPr>
        <p:spPr bwMode="auto">
          <a:xfrm>
            <a:off x="1214414" y="1928802"/>
            <a:ext cx="7072362" cy="785818"/>
          </a:xfrm>
          <a:prstGeom prst="rect">
            <a:avLst/>
          </a:prstGeom>
          <a:solidFill>
            <a:schemeClr val="accent2">
              <a:lumMod val="40000"/>
              <a:lumOff val="60000"/>
            </a:schemeClr>
          </a:solidFill>
          <a:ln w="12700">
            <a:noFill/>
            <a:miter lim="800000"/>
            <a:headEnd/>
            <a:tailEnd/>
          </a:ln>
          <a:effectLst>
            <a:outerShdw dist="71842" dir="2700000" algn="ctr" rotWithShape="0">
              <a:srgbClr val="808080"/>
            </a:outerShdw>
          </a:effectLst>
        </p:spPr>
        <p:txBody>
          <a:bodyPr/>
          <a:lstStyle/>
          <a:p>
            <a:pPr algn="ctr"/>
            <a:r>
              <a:rPr lang="en-US" sz="2000" b="1" dirty="0" smtClean="0"/>
              <a:t>The scope of analysis is the ENTERPRISE level</a:t>
            </a:r>
          </a:p>
          <a:p>
            <a:pPr algn="ctr"/>
            <a:r>
              <a:rPr lang="en-US" sz="2000" b="1" dirty="0" smtClean="0"/>
              <a:t>and </a:t>
            </a:r>
            <a:r>
              <a:rPr lang="en-US" sz="2000" b="1" u="sng" dirty="0" smtClean="0"/>
              <a:t>not</a:t>
            </a:r>
            <a:r>
              <a:rPr lang="en-US" sz="2000" b="1" dirty="0" smtClean="0"/>
              <a:t> the country level</a:t>
            </a:r>
          </a:p>
          <a:p>
            <a:pPr algn="ctr"/>
            <a:endParaRPr lang="en-US" sz="2000" b="1" dirty="0"/>
          </a:p>
        </p:txBody>
      </p:sp>
      <p:sp>
        <p:nvSpPr>
          <p:cNvPr id="22" name="Freeform 15"/>
          <p:cNvSpPr>
            <a:spLocks/>
          </p:cNvSpPr>
          <p:nvPr/>
        </p:nvSpPr>
        <p:spPr bwMode="auto">
          <a:xfrm>
            <a:off x="3357554" y="2857496"/>
            <a:ext cx="2400300" cy="436563"/>
          </a:xfrm>
          <a:custGeom>
            <a:avLst/>
            <a:gdLst/>
            <a:ahLst/>
            <a:cxnLst>
              <a:cxn ang="0">
                <a:pos x="1512" y="0"/>
              </a:cxn>
              <a:cxn ang="0">
                <a:pos x="752" y="1064"/>
              </a:cxn>
              <a:cxn ang="0">
                <a:pos x="0" y="0"/>
              </a:cxn>
              <a:cxn ang="0">
                <a:pos x="1512" y="0"/>
              </a:cxn>
            </a:cxnLst>
            <a:rect l="0" t="0" r="r" b="b"/>
            <a:pathLst>
              <a:path w="1512" h="1064">
                <a:moveTo>
                  <a:pt x="1512" y="0"/>
                </a:moveTo>
                <a:lnTo>
                  <a:pt x="752" y="1064"/>
                </a:lnTo>
                <a:lnTo>
                  <a:pt x="0" y="0"/>
                </a:lnTo>
                <a:lnTo>
                  <a:pt x="1512" y="0"/>
                </a:lnTo>
                <a:close/>
              </a:path>
            </a:pathLst>
          </a:custGeom>
          <a:solidFill>
            <a:schemeClr val="accent2">
              <a:lumMod val="75000"/>
            </a:schemeClr>
          </a:solidFill>
          <a:ln w="12700">
            <a:noFill/>
            <a:prstDash val="solid"/>
            <a:round/>
            <a:headEnd/>
            <a:tailEnd/>
          </a:ln>
          <a:effectLst>
            <a:outerShdw dist="53882" dir="2700000" algn="ctr" rotWithShape="0">
              <a:srgbClr val="808080"/>
            </a:outerShdw>
          </a:effectLst>
        </p:spPr>
        <p:txBody>
          <a:bodyPr/>
          <a:lstStyle/>
          <a:p>
            <a:endParaRPr lang="en-US"/>
          </a:p>
        </p:txBody>
      </p:sp>
      <p:sp>
        <p:nvSpPr>
          <p:cNvPr id="23" name="Text Box 8"/>
          <p:cNvSpPr txBox="1">
            <a:spLocks noChangeArrowheads="1"/>
          </p:cNvSpPr>
          <p:nvPr/>
        </p:nvSpPr>
        <p:spPr bwMode="auto">
          <a:xfrm>
            <a:off x="1142976" y="3357562"/>
            <a:ext cx="7246961" cy="3600986"/>
          </a:xfrm>
          <a:prstGeom prst="rect">
            <a:avLst/>
          </a:prstGeom>
          <a:noFill/>
          <a:ln w="9525">
            <a:noFill/>
            <a:miter lim="800000"/>
            <a:headEnd/>
            <a:tailEnd/>
          </a:ln>
          <a:effectLst/>
        </p:spPr>
        <p:txBody>
          <a:bodyPr wrap="square">
            <a:spAutoFit/>
          </a:bodyPr>
          <a:lstStyle/>
          <a:p>
            <a:pPr>
              <a:buFont typeface="Arial" pitchFamily="34" charset="0"/>
              <a:buChar char="•"/>
            </a:pPr>
            <a:r>
              <a:rPr lang="en-US" dirty="0" smtClean="0"/>
              <a:t>Innovation ‘Indexes’ only exist on a national level. </a:t>
            </a:r>
            <a:r>
              <a:rPr lang="en-US" sz="1400" dirty="0" smtClean="0"/>
              <a:t>This project will not provide an ‘index’ as such, but a measurement instrument in the form of a questionnaire to evaluate the innovation readiness of Armenian companies</a:t>
            </a:r>
          </a:p>
          <a:p>
            <a:endParaRPr lang="en-US" sz="1400" dirty="0" smtClean="0"/>
          </a:p>
          <a:p>
            <a:pPr>
              <a:buFont typeface="Arial" pitchFamily="34" charset="0"/>
              <a:buChar char="•"/>
            </a:pPr>
            <a:r>
              <a:rPr lang="en-US" dirty="0" smtClean="0"/>
              <a:t>International benchmarks are relevant if they are done on a specific economy sector (Software, Mining, etc...) </a:t>
            </a:r>
            <a:r>
              <a:rPr lang="en-US" sz="1400" dirty="0" smtClean="0"/>
              <a:t>and under the condition that the basis of measurement (questionnaire) uses compatible indicators between countries</a:t>
            </a:r>
          </a:p>
          <a:p>
            <a:pPr>
              <a:buFont typeface="Arial" pitchFamily="34" charset="0"/>
              <a:buChar char="•"/>
            </a:pPr>
            <a:endParaRPr lang="en-US" sz="1100" dirty="0" smtClean="0"/>
          </a:p>
          <a:p>
            <a:pPr>
              <a:buFont typeface="Arial" pitchFamily="34" charset="0"/>
              <a:buChar char="•"/>
            </a:pPr>
            <a:r>
              <a:rPr lang="en-US" dirty="0" smtClean="0"/>
              <a:t>The analysis will only focus on innovation-related issues within the framework of the interviewed enterprises</a:t>
            </a:r>
            <a:r>
              <a:rPr lang="en-US" sz="1400" dirty="0" smtClean="0"/>
              <a:t>. Issues pertaining to policies, infrastructure, economic environment, etc...will not be taken into account</a:t>
            </a:r>
          </a:p>
          <a:p>
            <a:pPr>
              <a:buFont typeface="Arial" pitchFamily="34" charset="0"/>
              <a:buChar char="•"/>
            </a:pPr>
            <a:endParaRPr lang="en-US" sz="1400" dirty="0" smtClean="0"/>
          </a:p>
          <a:p>
            <a:pPr algn="ctr"/>
            <a:r>
              <a:rPr lang="en-US" sz="2000" dirty="0" smtClean="0">
                <a:solidFill>
                  <a:srgbClr val="C00000"/>
                </a:solidFill>
              </a:rPr>
              <a:t>BOTTOM-UP APPROACH</a:t>
            </a:r>
          </a:p>
          <a:p>
            <a:endParaRPr lang="en-US" sz="1100" dirty="0" smtClean="0"/>
          </a:p>
          <a:p>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p:cNvGraphicFramePr/>
          <p:nvPr/>
        </p:nvGraphicFramePr>
        <p:xfrm>
          <a:off x="457200" y="701656"/>
          <a:ext cx="822960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5" name="Text Box 7"/>
          <p:cNvSpPr txBox="1">
            <a:spLocks noChangeArrowheads="1"/>
          </p:cNvSpPr>
          <p:nvPr/>
        </p:nvSpPr>
        <p:spPr bwMode="auto">
          <a:xfrm>
            <a:off x="682625" y="1989138"/>
            <a:ext cx="2609850" cy="1279525"/>
          </a:xfrm>
          <a:prstGeom prst="rect">
            <a:avLst/>
          </a:prstGeom>
          <a:noFill/>
          <a:ln w="9525">
            <a:noFill/>
            <a:miter lim="800000"/>
            <a:headEnd/>
            <a:tailEnd/>
          </a:ln>
          <a:effectLst/>
        </p:spPr>
        <p:txBody>
          <a:bodyPr wrap="none">
            <a:spAutoFit/>
          </a:bodyPr>
          <a:lstStyle/>
          <a:p>
            <a:r>
              <a:rPr lang="en-US" dirty="0"/>
              <a:t>Basic Requirements</a:t>
            </a:r>
          </a:p>
          <a:p>
            <a:pPr>
              <a:buFontTx/>
              <a:buChar char="•"/>
            </a:pPr>
            <a:r>
              <a:rPr lang="en-US" dirty="0"/>
              <a:t> </a:t>
            </a:r>
            <a:r>
              <a:rPr lang="en-US" sz="1400" dirty="0"/>
              <a:t>Institutions</a:t>
            </a:r>
          </a:p>
          <a:p>
            <a:pPr>
              <a:buFontTx/>
              <a:buChar char="•"/>
            </a:pPr>
            <a:r>
              <a:rPr lang="en-US" sz="1400" dirty="0"/>
              <a:t> Infrastructure</a:t>
            </a:r>
          </a:p>
          <a:p>
            <a:pPr>
              <a:buFontTx/>
              <a:buChar char="•"/>
            </a:pPr>
            <a:r>
              <a:rPr lang="en-US" sz="1400" dirty="0"/>
              <a:t> Macroeconomic environment</a:t>
            </a:r>
          </a:p>
          <a:p>
            <a:pPr>
              <a:buFontTx/>
              <a:buChar char="•"/>
            </a:pPr>
            <a:r>
              <a:rPr lang="en-US" sz="1400" dirty="0"/>
              <a:t> Health and primary education</a:t>
            </a:r>
          </a:p>
        </p:txBody>
      </p:sp>
      <p:sp>
        <p:nvSpPr>
          <p:cNvPr id="17416" name="Text Box 8"/>
          <p:cNvSpPr txBox="1">
            <a:spLocks noChangeArrowheads="1"/>
          </p:cNvSpPr>
          <p:nvPr/>
        </p:nvSpPr>
        <p:spPr bwMode="auto">
          <a:xfrm>
            <a:off x="682625" y="3503613"/>
            <a:ext cx="2736327" cy="1723549"/>
          </a:xfrm>
          <a:prstGeom prst="rect">
            <a:avLst/>
          </a:prstGeom>
          <a:noFill/>
          <a:ln w="9525">
            <a:noFill/>
            <a:miter lim="800000"/>
            <a:headEnd/>
            <a:tailEnd/>
          </a:ln>
          <a:effectLst/>
        </p:spPr>
        <p:txBody>
          <a:bodyPr wrap="none">
            <a:spAutoFit/>
          </a:bodyPr>
          <a:lstStyle/>
          <a:p>
            <a:r>
              <a:rPr lang="en-US" dirty="0"/>
              <a:t>Efficiency Enhancers</a:t>
            </a:r>
          </a:p>
          <a:p>
            <a:pPr>
              <a:buFontTx/>
              <a:buChar char="•"/>
            </a:pPr>
            <a:r>
              <a:rPr lang="en-US" dirty="0"/>
              <a:t> </a:t>
            </a:r>
            <a:r>
              <a:rPr lang="en-US" sz="1400" dirty="0"/>
              <a:t>Higher Education and Training</a:t>
            </a:r>
          </a:p>
          <a:p>
            <a:pPr>
              <a:buFontTx/>
              <a:buChar char="•"/>
            </a:pPr>
            <a:r>
              <a:rPr lang="en-US" sz="1400" dirty="0"/>
              <a:t> Goods market Efficiency</a:t>
            </a:r>
          </a:p>
          <a:p>
            <a:pPr>
              <a:buFontTx/>
              <a:buChar char="•"/>
            </a:pPr>
            <a:r>
              <a:rPr lang="en-US" sz="1400" dirty="0"/>
              <a:t> Labor and market efficiency</a:t>
            </a:r>
          </a:p>
          <a:p>
            <a:pPr>
              <a:buFontTx/>
              <a:buChar char="•"/>
            </a:pPr>
            <a:r>
              <a:rPr lang="en-US" sz="1400" dirty="0"/>
              <a:t> Financial Market development</a:t>
            </a:r>
          </a:p>
          <a:p>
            <a:pPr>
              <a:buFontTx/>
              <a:buChar char="•"/>
            </a:pPr>
            <a:r>
              <a:rPr lang="en-US" sz="1400" dirty="0">
                <a:solidFill>
                  <a:srgbClr val="FF0000"/>
                </a:solidFill>
              </a:rPr>
              <a:t> </a:t>
            </a:r>
            <a:r>
              <a:rPr lang="en-US" sz="1400" b="1" dirty="0">
                <a:solidFill>
                  <a:srgbClr val="FF0000"/>
                </a:solidFill>
              </a:rPr>
              <a:t>Technical Readiness</a:t>
            </a:r>
          </a:p>
          <a:p>
            <a:pPr>
              <a:buFontTx/>
              <a:buChar char="•"/>
            </a:pPr>
            <a:r>
              <a:rPr lang="en-US" sz="1400" dirty="0"/>
              <a:t> Market Size</a:t>
            </a:r>
          </a:p>
        </p:txBody>
      </p:sp>
      <p:sp>
        <p:nvSpPr>
          <p:cNvPr id="17417" name="Text Box 9"/>
          <p:cNvSpPr txBox="1">
            <a:spLocks noChangeArrowheads="1"/>
          </p:cNvSpPr>
          <p:nvPr/>
        </p:nvSpPr>
        <p:spPr bwMode="auto">
          <a:xfrm>
            <a:off x="682625" y="5445125"/>
            <a:ext cx="4095993" cy="800219"/>
          </a:xfrm>
          <a:prstGeom prst="rect">
            <a:avLst/>
          </a:prstGeom>
          <a:noFill/>
          <a:ln w="9525">
            <a:noFill/>
            <a:miter lim="800000"/>
            <a:headEnd/>
            <a:tailEnd/>
          </a:ln>
          <a:effectLst/>
        </p:spPr>
        <p:txBody>
          <a:bodyPr wrap="none">
            <a:spAutoFit/>
          </a:bodyPr>
          <a:lstStyle/>
          <a:p>
            <a:r>
              <a:rPr lang="en-US" dirty="0"/>
              <a:t>Innovation and Sophistication </a:t>
            </a:r>
            <a:r>
              <a:rPr lang="en-US" dirty="0" smtClean="0"/>
              <a:t>Factors:</a:t>
            </a:r>
            <a:endParaRPr lang="en-US" dirty="0"/>
          </a:p>
          <a:p>
            <a:pPr>
              <a:buFontTx/>
              <a:buChar char="•"/>
            </a:pPr>
            <a:r>
              <a:rPr lang="en-US" sz="1400" dirty="0"/>
              <a:t> Business Sophistication</a:t>
            </a:r>
          </a:p>
          <a:p>
            <a:pPr>
              <a:buFontTx/>
              <a:buChar char="•"/>
            </a:pPr>
            <a:r>
              <a:rPr lang="en-US" sz="1400" dirty="0">
                <a:solidFill>
                  <a:srgbClr val="FF0000"/>
                </a:solidFill>
              </a:rPr>
              <a:t> </a:t>
            </a:r>
            <a:r>
              <a:rPr lang="en-US" sz="1400" b="1" dirty="0">
                <a:solidFill>
                  <a:srgbClr val="FF0000"/>
                </a:solidFill>
              </a:rPr>
              <a:t>Innovation</a:t>
            </a:r>
          </a:p>
        </p:txBody>
      </p:sp>
      <p:sp>
        <p:nvSpPr>
          <p:cNvPr id="17420" name="Rectangle 12"/>
          <p:cNvSpPr>
            <a:spLocks noChangeArrowheads="1"/>
          </p:cNvSpPr>
          <p:nvPr/>
        </p:nvSpPr>
        <p:spPr bwMode="auto">
          <a:xfrm>
            <a:off x="395288" y="1951038"/>
            <a:ext cx="5040312" cy="4321175"/>
          </a:xfrm>
          <a:prstGeom prst="rect">
            <a:avLst/>
          </a:prstGeom>
          <a:noFill/>
          <a:ln w="9525">
            <a:solidFill>
              <a:schemeClr val="tx1"/>
            </a:solidFill>
            <a:miter lim="800000"/>
            <a:headEnd/>
            <a:tailEnd/>
          </a:ln>
          <a:effectLst/>
        </p:spPr>
        <p:txBody>
          <a:bodyPr wrap="none" anchor="ctr"/>
          <a:lstStyle/>
          <a:p>
            <a:endParaRPr lang="en-US"/>
          </a:p>
        </p:txBody>
      </p:sp>
      <p:sp>
        <p:nvSpPr>
          <p:cNvPr id="17421" name="Rectangle 13"/>
          <p:cNvSpPr>
            <a:spLocks noChangeArrowheads="1"/>
          </p:cNvSpPr>
          <p:nvPr/>
        </p:nvSpPr>
        <p:spPr bwMode="auto">
          <a:xfrm>
            <a:off x="4930775" y="1951038"/>
            <a:ext cx="504825" cy="4321175"/>
          </a:xfrm>
          <a:prstGeom prst="rect">
            <a:avLst/>
          </a:prstGeom>
          <a:solidFill>
            <a:schemeClr val="accent2">
              <a:lumMod val="50000"/>
            </a:schemeClr>
          </a:solidFill>
          <a:ln w="9525">
            <a:solidFill>
              <a:schemeClr val="tx1"/>
            </a:solidFill>
            <a:miter lim="800000"/>
            <a:headEnd/>
            <a:tailEnd/>
          </a:ln>
          <a:effectLst/>
        </p:spPr>
        <p:txBody>
          <a:bodyPr wrap="none" anchor="ctr"/>
          <a:lstStyle/>
          <a:p>
            <a:endParaRPr lang="en-US"/>
          </a:p>
        </p:txBody>
      </p:sp>
      <p:sp>
        <p:nvSpPr>
          <p:cNvPr id="17422" name="Text Box 14"/>
          <p:cNvSpPr txBox="1">
            <a:spLocks noChangeArrowheads="1"/>
          </p:cNvSpPr>
          <p:nvPr/>
        </p:nvSpPr>
        <p:spPr bwMode="auto">
          <a:xfrm rot="16200000">
            <a:off x="3780632" y="3639343"/>
            <a:ext cx="2813050" cy="366713"/>
          </a:xfrm>
          <a:prstGeom prst="rect">
            <a:avLst/>
          </a:prstGeom>
          <a:noFill/>
          <a:ln w="9525">
            <a:noFill/>
            <a:miter lim="800000"/>
            <a:headEnd/>
            <a:tailEnd/>
          </a:ln>
          <a:effectLst/>
        </p:spPr>
        <p:txBody>
          <a:bodyPr wrap="none">
            <a:spAutoFit/>
          </a:bodyPr>
          <a:lstStyle/>
          <a:p>
            <a:r>
              <a:rPr lang="en-US">
                <a:solidFill>
                  <a:schemeClr val="bg1"/>
                </a:solidFill>
              </a:rPr>
              <a:t>Pillars of Competitiveness</a:t>
            </a:r>
          </a:p>
        </p:txBody>
      </p:sp>
      <p:sp>
        <p:nvSpPr>
          <p:cNvPr id="17423" name="Freeform 15"/>
          <p:cNvSpPr>
            <a:spLocks/>
          </p:cNvSpPr>
          <p:nvPr/>
        </p:nvSpPr>
        <p:spPr bwMode="auto">
          <a:xfrm rot="16200000">
            <a:off x="4742657" y="3796506"/>
            <a:ext cx="2400300" cy="436563"/>
          </a:xfrm>
          <a:custGeom>
            <a:avLst/>
            <a:gdLst/>
            <a:ahLst/>
            <a:cxnLst>
              <a:cxn ang="0">
                <a:pos x="1512" y="0"/>
              </a:cxn>
              <a:cxn ang="0">
                <a:pos x="752" y="1064"/>
              </a:cxn>
              <a:cxn ang="0">
                <a:pos x="0" y="0"/>
              </a:cxn>
              <a:cxn ang="0">
                <a:pos x="1512" y="0"/>
              </a:cxn>
            </a:cxnLst>
            <a:rect l="0" t="0" r="r" b="b"/>
            <a:pathLst>
              <a:path w="1512" h="1064">
                <a:moveTo>
                  <a:pt x="1512" y="0"/>
                </a:moveTo>
                <a:lnTo>
                  <a:pt x="752" y="1064"/>
                </a:lnTo>
                <a:lnTo>
                  <a:pt x="0" y="0"/>
                </a:lnTo>
                <a:lnTo>
                  <a:pt x="1512" y="0"/>
                </a:lnTo>
                <a:close/>
              </a:path>
            </a:pathLst>
          </a:custGeom>
          <a:solidFill>
            <a:schemeClr val="accent2">
              <a:lumMod val="75000"/>
            </a:schemeClr>
          </a:solidFill>
          <a:ln w="12700">
            <a:noFill/>
            <a:prstDash val="solid"/>
            <a:round/>
            <a:headEnd/>
            <a:tailEnd/>
          </a:ln>
          <a:effectLst>
            <a:outerShdw dist="53882" dir="2700000" algn="ctr" rotWithShape="0">
              <a:srgbClr val="808080"/>
            </a:outerShdw>
          </a:effectLst>
        </p:spPr>
        <p:txBody>
          <a:bodyPr/>
          <a:lstStyle/>
          <a:p>
            <a:endParaRPr lang="en-US"/>
          </a:p>
        </p:txBody>
      </p:sp>
      <p:sp>
        <p:nvSpPr>
          <p:cNvPr id="17424" name="Text Box 16"/>
          <p:cNvSpPr txBox="1">
            <a:spLocks noChangeArrowheads="1"/>
          </p:cNvSpPr>
          <p:nvPr/>
        </p:nvSpPr>
        <p:spPr bwMode="auto">
          <a:xfrm>
            <a:off x="6156325" y="2901950"/>
            <a:ext cx="2808288" cy="2289175"/>
          </a:xfrm>
          <a:prstGeom prst="rect">
            <a:avLst/>
          </a:prstGeom>
          <a:noFill/>
          <a:ln w="9525">
            <a:noFill/>
            <a:miter lim="800000"/>
            <a:headEnd/>
            <a:tailEnd/>
          </a:ln>
          <a:effectLst/>
        </p:spPr>
        <p:txBody>
          <a:bodyPr>
            <a:spAutoFit/>
          </a:bodyPr>
          <a:lstStyle/>
          <a:p>
            <a:pPr algn="ctr"/>
            <a:r>
              <a:rPr lang="en-US" b="1" dirty="0"/>
              <a:t>Innovation Readiness is a sub-element of competitiveness</a:t>
            </a:r>
          </a:p>
          <a:p>
            <a:pPr algn="ctr"/>
            <a:endParaRPr lang="en-US" b="1" dirty="0"/>
          </a:p>
          <a:p>
            <a:pPr algn="ctr"/>
            <a:r>
              <a:rPr lang="en-US" b="1" dirty="0"/>
              <a:t>PROJECT </a:t>
            </a:r>
            <a:r>
              <a:rPr lang="en-US" b="1" dirty="0" smtClean="0"/>
              <a:t>FOCUS</a:t>
            </a:r>
            <a:r>
              <a:rPr lang="en-US" dirty="0" smtClean="0"/>
              <a:t>:</a:t>
            </a:r>
            <a:endParaRPr lang="en-US" dirty="0"/>
          </a:p>
          <a:p>
            <a:pPr algn="ctr"/>
            <a:r>
              <a:rPr lang="en-US" b="1" dirty="0">
                <a:solidFill>
                  <a:srgbClr val="FF0000"/>
                </a:solidFill>
              </a:rPr>
              <a:t>Technological</a:t>
            </a:r>
          </a:p>
          <a:p>
            <a:pPr algn="ctr"/>
            <a:r>
              <a:rPr lang="en-US" b="1" dirty="0">
                <a:solidFill>
                  <a:srgbClr val="FF0000"/>
                </a:solidFill>
              </a:rPr>
              <a:t>Innovation</a:t>
            </a:r>
          </a:p>
          <a:p>
            <a:pPr algn="ctr"/>
            <a:r>
              <a:rPr lang="en-US" b="1" dirty="0">
                <a:solidFill>
                  <a:srgbClr val="FF0000"/>
                </a:solidFill>
              </a:rPr>
              <a:t>Only</a:t>
            </a:r>
          </a:p>
        </p:txBody>
      </p:sp>
      <p:sp>
        <p:nvSpPr>
          <p:cNvPr id="17425" name="Text Box 17"/>
          <p:cNvSpPr txBox="1">
            <a:spLocks noChangeArrowheads="1"/>
          </p:cNvSpPr>
          <p:nvPr/>
        </p:nvSpPr>
        <p:spPr bwMode="auto">
          <a:xfrm>
            <a:off x="376238" y="6473825"/>
            <a:ext cx="5627118" cy="276999"/>
          </a:xfrm>
          <a:prstGeom prst="rect">
            <a:avLst/>
          </a:prstGeom>
          <a:noFill/>
          <a:ln w="9525">
            <a:noFill/>
            <a:miter lim="800000"/>
            <a:headEnd/>
            <a:tailEnd/>
          </a:ln>
          <a:effectLst/>
        </p:spPr>
        <p:txBody>
          <a:bodyPr wrap="none">
            <a:spAutoFit/>
          </a:bodyPr>
          <a:lstStyle/>
          <a:p>
            <a:r>
              <a:rPr lang="en-US" sz="1200" i="1" dirty="0"/>
              <a:t>Source : WEF Global Competitiveness </a:t>
            </a:r>
            <a:r>
              <a:rPr lang="en-US" sz="1200" i="1" dirty="0" smtClean="0"/>
              <a:t>Report, </a:t>
            </a:r>
            <a:r>
              <a:rPr lang="en-US" sz="1200" i="1" dirty="0"/>
              <a:t>Interviews, </a:t>
            </a:r>
            <a:r>
              <a:rPr lang="en-US" sz="1200" i="1" dirty="0" smtClean="0"/>
              <a:t>AM Partners </a:t>
            </a:r>
            <a:r>
              <a:rPr lang="en-US" sz="1200" i="1" dirty="0"/>
              <a:t>Analysis</a:t>
            </a:r>
          </a:p>
        </p:txBody>
      </p:sp>
      <p:sp>
        <p:nvSpPr>
          <p:cNvPr id="17411" name="Rectangle 3"/>
          <p:cNvSpPr>
            <a:spLocks noGrp="1" noChangeArrowheads="1"/>
          </p:cNvSpPr>
          <p:nvPr>
            <p:ph idx="1"/>
          </p:nvPr>
        </p:nvSpPr>
        <p:spPr>
          <a:xfrm>
            <a:off x="457200" y="1454136"/>
            <a:ext cx="8229600" cy="395290"/>
          </a:xfrm>
        </p:spPr>
        <p:txBody>
          <a:bodyPr>
            <a:normAutofit lnSpcReduction="10000"/>
          </a:bodyPr>
          <a:lstStyle/>
          <a:p>
            <a:pPr indent="12700" algn="ctr">
              <a:buFontTx/>
              <a:buNone/>
            </a:pPr>
            <a:r>
              <a:rPr lang="en-US" sz="2000" b="1" dirty="0">
                <a:latin typeface="Arial" pitchFamily="34" charset="0"/>
                <a:cs typeface="Arial" pitchFamily="34" charset="0"/>
              </a:rPr>
              <a:t>- Pillars of competitiveness -</a:t>
            </a:r>
          </a:p>
        </p:txBody>
      </p:sp>
      <p:sp>
        <p:nvSpPr>
          <p:cNvPr id="17" name="Slide Number Placeholder 16"/>
          <p:cNvSpPr>
            <a:spLocks noGrp="1"/>
          </p:cNvSpPr>
          <p:nvPr>
            <p:ph type="sldNum" sz="quarter" idx="12"/>
          </p:nvPr>
        </p:nvSpPr>
        <p:spPr/>
        <p:txBody>
          <a:bodyPr/>
          <a:lstStyle/>
          <a:p>
            <a:fld id="{0DCB9EF9-F072-4F9E-9A3D-18A23E5BECA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12" name="Oval 40"/>
          <p:cNvSpPr>
            <a:spLocks noChangeArrowheads="1"/>
          </p:cNvSpPr>
          <p:nvPr/>
        </p:nvSpPr>
        <p:spPr bwMode="auto">
          <a:xfrm>
            <a:off x="6831013" y="2636838"/>
            <a:ext cx="2133600" cy="2133600"/>
          </a:xfrm>
          <a:prstGeom prst="ellipse">
            <a:avLst/>
          </a:prstGeom>
          <a:solidFill>
            <a:schemeClr val="accent2">
              <a:lumMod val="40000"/>
              <a:lumOff val="60000"/>
            </a:schemeClr>
          </a:solidFill>
          <a:ln w="12700">
            <a:noFill/>
            <a:round/>
            <a:headEnd/>
            <a:tailEnd/>
          </a:ln>
          <a:effectLst>
            <a:outerShdw dist="53882" dir="2700000" algn="ctr" rotWithShape="0">
              <a:srgbClr val="808080"/>
            </a:outerShdw>
          </a:effectLst>
        </p:spPr>
        <p:txBody>
          <a:bodyPr/>
          <a:lstStyle/>
          <a:p>
            <a:endParaRPr lang="en-US"/>
          </a:p>
        </p:txBody>
      </p:sp>
      <p:graphicFrame>
        <p:nvGraphicFramePr>
          <p:cNvPr id="28" name="Diagram 27"/>
          <p:cNvGraphicFramePr/>
          <p:nvPr/>
        </p:nvGraphicFramePr>
        <p:xfrm>
          <a:off x="457200" y="701656"/>
          <a:ext cx="8229600" cy="640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4275" name="Rectangle 3"/>
          <p:cNvSpPr>
            <a:spLocks noGrp="1" noChangeArrowheads="1"/>
          </p:cNvSpPr>
          <p:nvPr>
            <p:ph idx="1"/>
          </p:nvPr>
        </p:nvSpPr>
        <p:spPr>
          <a:xfrm>
            <a:off x="457200" y="1703324"/>
            <a:ext cx="8229600" cy="517582"/>
          </a:xfrm>
        </p:spPr>
        <p:txBody>
          <a:bodyPr/>
          <a:lstStyle/>
          <a:p>
            <a:pPr indent="12700" algn="ctr">
              <a:buFontTx/>
              <a:buNone/>
            </a:pPr>
            <a:r>
              <a:rPr lang="en-US" sz="2000" b="1" dirty="0">
                <a:latin typeface="Arial" pitchFamily="34" charset="0"/>
                <a:cs typeface="Arial" pitchFamily="34" charset="0"/>
              </a:rPr>
              <a:t>- A six-step approach to the project -</a:t>
            </a:r>
          </a:p>
        </p:txBody>
      </p:sp>
      <p:sp>
        <p:nvSpPr>
          <p:cNvPr id="54284" name="Text Box 12"/>
          <p:cNvSpPr txBox="1">
            <a:spLocks noChangeArrowheads="1"/>
          </p:cNvSpPr>
          <p:nvPr/>
        </p:nvSpPr>
        <p:spPr bwMode="auto">
          <a:xfrm>
            <a:off x="376238" y="6473825"/>
            <a:ext cx="1597025" cy="274638"/>
          </a:xfrm>
          <a:prstGeom prst="rect">
            <a:avLst/>
          </a:prstGeom>
          <a:noFill/>
          <a:ln w="9525">
            <a:noFill/>
            <a:miter lim="800000"/>
            <a:headEnd/>
            <a:tailEnd/>
          </a:ln>
          <a:effectLst/>
        </p:spPr>
        <p:txBody>
          <a:bodyPr wrap="none">
            <a:spAutoFit/>
          </a:bodyPr>
          <a:lstStyle/>
          <a:p>
            <a:r>
              <a:rPr lang="en-US" sz="1200" i="1" dirty="0"/>
              <a:t>Source : AMPartners</a:t>
            </a:r>
          </a:p>
        </p:txBody>
      </p:sp>
      <p:sp>
        <p:nvSpPr>
          <p:cNvPr id="54285" name="Freeform 13"/>
          <p:cNvSpPr>
            <a:spLocks/>
          </p:cNvSpPr>
          <p:nvPr/>
        </p:nvSpPr>
        <p:spPr bwMode="auto">
          <a:xfrm>
            <a:off x="219075" y="2854325"/>
            <a:ext cx="2768600" cy="808038"/>
          </a:xfrm>
          <a:custGeom>
            <a:avLst/>
            <a:gdLst/>
            <a:ahLst/>
            <a:cxnLst>
              <a:cxn ang="0">
                <a:pos x="1744" y="509"/>
              </a:cxn>
              <a:cxn ang="0">
                <a:pos x="1520" y="0"/>
              </a:cxn>
              <a:cxn ang="0">
                <a:pos x="0" y="0"/>
              </a:cxn>
              <a:cxn ang="0">
                <a:pos x="157" y="498"/>
              </a:cxn>
              <a:cxn ang="0">
                <a:pos x="1744" y="509"/>
              </a:cxn>
            </a:cxnLst>
            <a:rect l="0" t="0" r="r" b="b"/>
            <a:pathLst>
              <a:path w="1744" h="509">
                <a:moveTo>
                  <a:pt x="1744" y="509"/>
                </a:moveTo>
                <a:lnTo>
                  <a:pt x="1520" y="0"/>
                </a:lnTo>
                <a:lnTo>
                  <a:pt x="0" y="0"/>
                </a:lnTo>
                <a:lnTo>
                  <a:pt x="157" y="498"/>
                </a:lnTo>
                <a:lnTo>
                  <a:pt x="1744" y="509"/>
                </a:lnTo>
                <a:close/>
              </a:path>
            </a:pathLst>
          </a:custGeom>
          <a:solidFill>
            <a:schemeClr val="accent2">
              <a:lumMod val="40000"/>
              <a:lumOff val="60000"/>
            </a:schemeClr>
          </a:solidFill>
          <a:ln w="12700">
            <a:noFill/>
            <a:prstDash val="solid"/>
            <a:round/>
            <a:headEnd/>
            <a:tailEnd/>
          </a:ln>
          <a:effectLst>
            <a:outerShdw dist="71842" dir="2700000" algn="ctr" rotWithShape="0">
              <a:srgbClr val="808080"/>
            </a:outerShdw>
          </a:effectLst>
        </p:spPr>
        <p:txBody>
          <a:bodyPr/>
          <a:lstStyle/>
          <a:p>
            <a:endParaRPr lang="en-US"/>
          </a:p>
        </p:txBody>
      </p:sp>
      <p:sp>
        <p:nvSpPr>
          <p:cNvPr id="54286" name="Freeform 14"/>
          <p:cNvSpPr>
            <a:spLocks/>
          </p:cNvSpPr>
          <p:nvPr/>
        </p:nvSpPr>
        <p:spPr bwMode="auto">
          <a:xfrm>
            <a:off x="2741613" y="2852738"/>
            <a:ext cx="1797050" cy="1739900"/>
          </a:xfrm>
          <a:custGeom>
            <a:avLst/>
            <a:gdLst/>
            <a:ahLst/>
            <a:cxnLst>
              <a:cxn ang="0">
                <a:pos x="0" y="0"/>
              </a:cxn>
              <a:cxn ang="0">
                <a:pos x="792" y="0"/>
              </a:cxn>
              <a:cxn ang="0">
                <a:pos x="984" y="552"/>
              </a:cxn>
              <a:cxn ang="0">
                <a:pos x="792" y="1096"/>
              </a:cxn>
              <a:cxn ang="0">
                <a:pos x="0" y="1096"/>
              </a:cxn>
              <a:cxn ang="0">
                <a:pos x="192" y="552"/>
              </a:cxn>
              <a:cxn ang="0">
                <a:pos x="0" y="0"/>
              </a:cxn>
            </a:cxnLst>
            <a:rect l="0" t="0" r="r" b="b"/>
            <a:pathLst>
              <a:path w="984" h="1096">
                <a:moveTo>
                  <a:pt x="0" y="0"/>
                </a:moveTo>
                <a:lnTo>
                  <a:pt x="792" y="0"/>
                </a:lnTo>
                <a:lnTo>
                  <a:pt x="984" y="552"/>
                </a:lnTo>
                <a:lnTo>
                  <a:pt x="792" y="1096"/>
                </a:lnTo>
                <a:lnTo>
                  <a:pt x="0" y="1096"/>
                </a:lnTo>
                <a:lnTo>
                  <a:pt x="192" y="552"/>
                </a:lnTo>
                <a:lnTo>
                  <a:pt x="0" y="0"/>
                </a:lnTo>
                <a:close/>
              </a:path>
            </a:pathLst>
          </a:custGeom>
          <a:solidFill>
            <a:schemeClr val="accent2">
              <a:lumMod val="40000"/>
              <a:lumOff val="60000"/>
            </a:schemeClr>
          </a:solidFill>
          <a:ln w="12700">
            <a:noFill/>
            <a:prstDash val="solid"/>
            <a:round/>
            <a:headEnd/>
            <a:tailEnd/>
          </a:ln>
          <a:effectLst>
            <a:outerShdw dist="71842" dir="2700000" algn="ctr" rotWithShape="0">
              <a:srgbClr val="808080"/>
            </a:outerShdw>
          </a:effectLst>
        </p:spPr>
        <p:txBody>
          <a:bodyPr/>
          <a:lstStyle/>
          <a:p>
            <a:endParaRPr lang="en-US"/>
          </a:p>
        </p:txBody>
      </p:sp>
      <p:sp>
        <p:nvSpPr>
          <p:cNvPr id="54290" name="Freeform 18"/>
          <p:cNvSpPr>
            <a:spLocks/>
          </p:cNvSpPr>
          <p:nvPr/>
        </p:nvSpPr>
        <p:spPr bwMode="auto">
          <a:xfrm>
            <a:off x="144463" y="3790950"/>
            <a:ext cx="2817812" cy="793750"/>
          </a:xfrm>
          <a:custGeom>
            <a:avLst/>
            <a:gdLst/>
            <a:ahLst/>
            <a:cxnLst>
              <a:cxn ang="0">
                <a:pos x="229" y="0"/>
              </a:cxn>
              <a:cxn ang="0">
                <a:pos x="0" y="500"/>
              </a:cxn>
              <a:cxn ang="0">
                <a:pos x="1569" y="500"/>
              </a:cxn>
              <a:cxn ang="0">
                <a:pos x="1775" y="15"/>
              </a:cxn>
              <a:cxn ang="0">
                <a:pos x="229" y="0"/>
              </a:cxn>
            </a:cxnLst>
            <a:rect l="0" t="0" r="r" b="b"/>
            <a:pathLst>
              <a:path w="1775" h="500">
                <a:moveTo>
                  <a:pt x="229" y="0"/>
                </a:moveTo>
                <a:lnTo>
                  <a:pt x="0" y="500"/>
                </a:lnTo>
                <a:lnTo>
                  <a:pt x="1569" y="500"/>
                </a:lnTo>
                <a:lnTo>
                  <a:pt x="1775" y="15"/>
                </a:lnTo>
                <a:lnTo>
                  <a:pt x="229" y="0"/>
                </a:lnTo>
                <a:close/>
              </a:path>
            </a:pathLst>
          </a:custGeom>
          <a:solidFill>
            <a:schemeClr val="accent2">
              <a:lumMod val="40000"/>
              <a:lumOff val="60000"/>
            </a:schemeClr>
          </a:solidFill>
          <a:ln w="12700">
            <a:noFill/>
            <a:prstDash val="solid"/>
            <a:round/>
            <a:headEnd/>
            <a:tailEnd/>
          </a:ln>
          <a:effectLst>
            <a:outerShdw dist="71842" dir="2700000" algn="ctr" rotWithShape="0">
              <a:srgbClr val="808080"/>
            </a:outerShdw>
          </a:effectLst>
        </p:spPr>
        <p:txBody>
          <a:bodyPr/>
          <a:lstStyle/>
          <a:p>
            <a:endParaRPr lang="en-US"/>
          </a:p>
        </p:txBody>
      </p:sp>
      <p:sp>
        <p:nvSpPr>
          <p:cNvPr id="54292" name="Text Box 20"/>
          <p:cNvSpPr txBox="1">
            <a:spLocks noChangeArrowheads="1"/>
          </p:cNvSpPr>
          <p:nvPr/>
        </p:nvSpPr>
        <p:spPr bwMode="auto">
          <a:xfrm>
            <a:off x="555625" y="2925763"/>
            <a:ext cx="2540000" cy="581025"/>
          </a:xfrm>
          <a:prstGeom prst="rect">
            <a:avLst/>
          </a:prstGeom>
          <a:noFill/>
          <a:ln w="9525">
            <a:noFill/>
            <a:miter lim="800000"/>
            <a:headEnd/>
            <a:tailEnd/>
          </a:ln>
          <a:effectLst/>
        </p:spPr>
        <p:txBody>
          <a:bodyPr>
            <a:spAutoFit/>
          </a:bodyPr>
          <a:lstStyle/>
          <a:p>
            <a:r>
              <a:rPr lang="en-US" sz="1600" dirty="0"/>
              <a:t>Global Approach to Innovation</a:t>
            </a:r>
          </a:p>
        </p:txBody>
      </p:sp>
      <p:sp>
        <p:nvSpPr>
          <p:cNvPr id="54293" name="Text Box 21"/>
          <p:cNvSpPr txBox="1">
            <a:spLocks noChangeArrowheads="1"/>
          </p:cNvSpPr>
          <p:nvPr/>
        </p:nvSpPr>
        <p:spPr bwMode="auto">
          <a:xfrm>
            <a:off x="576263" y="4029075"/>
            <a:ext cx="2540000" cy="336550"/>
          </a:xfrm>
          <a:prstGeom prst="rect">
            <a:avLst/>
          </a:prstGeom>
          <a:noFill/>
          <a:ln w="9525">
            <a:noFill/>
            <a:miter lim="800000"/>
            <a:headEnd/>
            <a:tailEnd/>
          </a:ln>
          <a:effectLst/>
        </p:spPr>
        <p:txBody>
          <a:bodyPr>
            <a:spAutoFit/>
          </a:bodyPr>
          <a:lstStyle/>
          <a:p>
            <a:r>
              <a:rPr lang="en-US" sz="1600"/>
              <a:t>Specificities of RA</a:t>
            </a:r>
          </a:p>
        </p:txBody>
      </p:sp>
      <p:sp>
        <p:nvSpPr>
          <p:cNvPr id="54294" name="Text Box 22"/>
          <p:cNvSpPr txBox="1">
            <a:spLocks noChangeArrowheads="1"/>
          </p:cNvSpPr>
          <p:nvPr/>
        </p:nvSpPr>
        <p:spPr bwMode="auto">
          <a:xfrm>
            <a:off x="2952750" y="3446463"/>
            <a:ext cx="1531938" cy="581025"/>
          </a:xfrm>
          <a:prstGeom prst="rect">
            <a:avLst/>
          </a:prstGeom>
          <a:noFill/>
          <a:ln w="9525">
            <a:noFill/>
            <a:miter lim="800000"/>
            <a:headEnd/>
            <a:tailEnd/>
          </a:ln>
          <a:effectLst/>
        </p:spPr>
        <p:txBody>
          <a:bodyPr>
            <a:spAutoFit/>
          </a:bodyPr>
          <a:lstStyle/>
          <a:p>
            <a:pPr algn="ctr"/>
            <a:r>
              <a:rPr lang="en-US" sz="1600"/>
              <a:t>Survey </a:t>
            </a:r>
          </a:p>
          <a:p>
            <a:pPr algn="ctr"/>
            <a:r>
              <a:rPr lang="en-US" sz="1600"/>
              <a:t>Methodology</a:t>
            </a:r>
          </a:p>
        </p:txBody>
      </p:sp>
      <p:sp>
        <p:nvSpPr>
          <p:cNvPr id="54297" name="Freeform 25"/>
          <p:cNvSpPr>
            <a:spLocks/>
          </p:cNvSpPr>
          <p:nvPr/>
        </p:nvSpPr>
        <p:spPr bwMode="auto">
          <a:xfrm>
            <a:off x="4322763" y="2852738"/>
            <a:ext cx="1438275" cy="1739900"/>
          </a:xfrm>
          <a:custGeom>
            <a:avLst/>
            <a:gdLst/>
            <a:ahLst/>
            <a:cxnLst>
              <a:cxn ang="0">
                <a:pos x="0" y="0"/>
              </a:cxn>
              <a:cxn ang="0">
                <a:pos x="792" y="0"/>
              </a:cxn>
              <a:cxn ang="0">
                <a:pos x="984" y="552"/>
              </a:cxn>
              <a:cxn ang="0">
                <a:pos x="792" y="1096"/>
              </a:cxn>
              <a:cxn ang="0">
                <a:pos x="0" y="1096"/>
              </a:cxn>
              <a:cxn ang="0">
                <a:pos x="192" y="552"/>
              </a:cxn>
              <a:cxn ang="0">
                <a:pos x="0" y="0"/>
              </a:cxn>
            </a:cxnLst>
            <a:rect l="0" t="0" r="r" b="b"/>
            <a:pathLst>
              <a:path w="984" h="1096">
                <a:moveTo>
                  <a:pt x="0" y="0"/>
                </a:moveTo>
                <a:lnTo>
                  <a:pt x="792" y="0"/>
                </a:lnTo>
                <a:lnTo>
                  <a:pt x="984" y="552"/>
                </a:lnTo>
                <a:lnTo>
                  <a:pt x="792" y="1096"/>
                </a:lnTo>
                <a:lnTo>
                  <a:pt x="0" y="1096"/>
                </a:lnTo>
                <a:lnTo>
                  <a:pt x="192" y="552"/>
                </a:lnTo>
                <a:lnTo>
                  <a:pt x="0" y="0"/>
                </a:lnTo>
                <a:close/>
              </a:path>
            </a:pathLst>
          </a:custGeom>
          <a:solidFill>
            <a:schemeClr val="accent2">
              <a:lumMod val="40000"/>
              <a:lumOff val="60000"/>
            </a:schemeClr>
          </a:solidFill>
          <a:ln w="12700">
            <a:noFill/>
            <a:prstDash val="solid"/>
            <a:round/>
            <a:headEnd/>
            <a:tailEnd/>
          </a:ln>
          <a:effectLst>
            <a:outerShdw dist="71842" dir="2700000" algn="ctr" rotWithShape="0">
              <a:srgbClr val="808080"/>
            </a:outerShdw>
          </a:effectLst>
        </p:spPr>
        <p:txBody>
          <a:bodyPr/>
          <a:lstStyle/>
          <a:p>
            <a:endParaRPr lang="en-US"/>
          </a:p>
        </p:txBody>
      </p:sp>
      <p:sp>
        <p:nvSpPr>
          <p:cNvPr id="54298" name="Text Box 26"/>
          <p:cNvSpPr txBox="1">
            <a:spLocks noChangeArrowheads="1"/>
          </p:cNvSpPr>
          <p:nvPr/>
        </p:nvSpPr>
        <p:spPr bwMode="auto">
          <a:xfrm>
            <a:off x="4284663" y="3324225"/>
            <a:ext cx="1531937" cy="825500"/>
          </a:xfrm>
          <a:prstGeom prst="rect">
            <a:avLst/>
          </a:prstGeom>
          <a:noFill/>
          <a:ln w="9525">
            <a:noFill/>
            <a:miter lim="800000"/>
            <a:headEnd/>
            <a:tailEnd/>
          </a:ln>
          <a:effectLst/>
        </p:spPr>
        <p:txBody>
          <a:bodyPr>
            <a:spAutoFit/>
          </a:bodyPr>
          <a:lstStyle/>
          <a:p>
            <a:pPr algn="ctr"/>
            <a:r>
              <a:rPr lang="en-US" sz="1600" dirty="0"/>
              <a:t>Design</a:t>
            </a:r>
          </a:p>
          <a:p>
            <a:pPr algn="ctr"/>
            <a:r>
              <a:rPr lang="en-US" sz="1600" dirty="0"/>
              <a:t>Survey </a:t>
            </a:r>
          </a:p>
          <a:p>
            <a:pPr algn="ctr"/>
            <a:r>
              <a:rPr lang="en-US" sz="1600" dirty="0"/>
              <a:t>Instrument</a:t>
            </a:r>
          </a:p>
        </p:txBody>
      </p:sp>
      <p:sp>
        <p:nvSpPr>
          <p:cNvPr id="54299" name="Freeform 27"/>
          <p:cNvSpPr>
            <a:spLocks/>
          </p:cNvSpPr>
          <p:nvPr/>
        </p:nvSpPr>
        <p:spPr bwMode="auto">
          <a:xfrm>
            <a:off x="5583238" y="2852738"/>
            <a:ext cx="1185862" cy="1739900"/>
          </a:xfrm>
          <a:custGeom>
            <a:avLst/>
            <a:gdLst/>
            <a:ahLst/>
            <a:cxnLst>
              <a:cxn ang="0">
                <a:pos x="0" y="0"/>
              </a:cxn>
              <a:cxn ang="0">
                <a:pos x="509" y="0"/>
              </a:cxn>
              <a:cxn ang="0">
                <a:pos x="747" y="534"/>
              </a:cxn>
              <a:cxn ang="0">
                <a:pos x="509" y="1096"/>
              </a:cxn>
              <a:cxn ang="0">
                <a:pos x="0" y="1096"/>
              </a:cxn>
              <a:cxn ang="0">
                <a:pos x="197" y="550"/>
              </a:cxn>
              <a:cxn ang="0">
                <a:pos x="0" y="0"/>
              </a:cxn>
            </a:cxnLst>
            <a:rect l="0" t="0" r="r" b="b"/>
            <a:pathLst>
              <a:path w="747" h="1096">
                <a:moveTo>
                  <a:pt x="0" y="0"/>
                </a:moveTo>
                <a:lnTo>
                  <a:pt x="509" y="0"/>
                </a:lnTo>
                <a:lnTo>
                  <a:pt x="747" y="534"/>
                </a:lnTo>
                <a:lnTo>
                  <a:pt x="509" y="1096"/>
                </a:lnTo>
                <a:lnTo>
                  <a:pt x="0" y="1096"/>
                </a:lnTo>
                <a:lnTo>
                  <a:pt x="197" y="550"/>
                </a:lnTo>
                <a:lnTo>
                  <a:pt x="0" y="0"/>
                </a:lnTo>
                <a:close/>
              </a:path>
            </a:pathLst>
          </a:custGeom>
          <a:solidFill>
            <a:schemeClr val="accent2">
              <a:lumMod val="40000"/>
              <a:lumOff val="60000"/>
            </a:schemeClr>
          </a:solidFill>
          <a:ln w="12700">
            <a:noFill/>
            <a:prstDash val="solid"/>
            <a:round/>
            <a:headEnd/>
            <a:tailEnd/>
          </a:ln>
          <a:effectLst>
            <a:outerShdw dist="71842" dir="2700000" algn="ctr" rotWithShape="0">
              <a:srgbClr val="808080"/>
            </a:outerShdw>
          </a:effectLst>
        </p:spPr>
        <p:txBody>
          <a:bodyPr/>
          <a:lstStyle/>
          <a:p>
            <a:endParaRPr lang="en-US"/>
          </a:p>
        </p:txBody>
      </p:sp>
      <p:sp>
        <p:nvSpPr>
          <p:cNvPr id="54300" name="Text Box 28"/>
          <p:cNvSpPr txBox="1">
            <a:spLocks noChangeArrowheads="1"/>
          </p:cNvSpPr>
          <p:nvPr/>
        </p:nvSpPr>
        <p:spPr bwMode="auto">
          <a:xfrm>
            <a:off x="5834063" y="3446463"/>
            <a:ext cx="884237" cy="581025"/>
          </a:xfrm>
          <a:prstGeom prst="rect">
            <a:avLst/>
          </a:prstGeom>
          <a:noFill/>
          <a:ln w="9525">
            <a:noFill/>
            <a:miter lim="800000"/>
            <a:headEnd/>
            <a:tailEnd/>
          </a:ln>
          <a:effectLst/>
        </p:spPr>
        <p:txBody>
          <a:bodyPr>
            <a:spAutoFit/>
          </a:bodyPr>
          <a:lstStyle/>
          <a:p>
            <a:pPr algn="ctr"/>
            <a:r>
              <a:rPr lang="en-US" sz="1600"/>
              <a:t>Pilot </a:t>
            </a:r>
          </a:p>
          <a:p>
            <a:pPr algn="ctr"/>
            <a:r>
              <a:rPr lang="en-US" sz="1600"/>
              <a:t>Survey</a:t>
            </a:r>
          </a:p>
        </p:txBody>
      </p:sp>
      <p:sp>
        <p:nvSpPr>
          <p:cNvPr id="54301" name="Rectangle 29"/>
          <p:cNvSpPr>
            <a:spLocks noChangeArrowheads="1"/>
          </p:cNvSpPr>
          <p:nvPr/>
        </p:nvSpPr>
        <p:spPr bwMode="auto">
          <a:xfrm>
            <a:off x="55563" y="2767013"/>
            <a:ext cx="322262" cy="244475"/>
          </a:xfrm>
          <a:prstGeom prst="rect">
            <a:avLst/>
          </a:prstGeom>
          <a:solidFill>
            <a:schemeClr val="bg2">
              <a:lumMod val="25000"/>
            </a:schemeClr>
          </a:solidFill>
          <a:ln w="9525">
            <a:noFill/>
            <a:miter lim="800000"/>
            <a:headEnd/>
            <a:tailEnd/>
          </a:ln>
        </p:spPr>
        <p:txBody>
          <a:bodyPr lIns="0" tIns="0" rIns="0" bIns="0">
            <a:spAutoFit/>
          </a:bodyPr>
          <a:lstStyle/>
          <a:p>
            <a:pPr algn="ctr" eaLnBrk="0" hangingPunct="0"/>
            <a:r>
              <a:rPr lang="en-GB" altLang="en-GB" sz="1600" b="1" dirty="0">
                <a:solidFill>
                  <a:srgbClr val="FFFFFF"/>
                </a:solidFill>
                <a:latin typeface="Helvetica" pitchFamily="34" charset="0"/>
              </a:rPr>
              <a:t>1</a:t>
            </a:r>
            <a:endParaRPr lang="en-GB" altLang="en-GB" sz="1600" dirty="0"/>
          </a:p>
        </p:txBody>
      </p:sp>
      <p:sp>
        <p:nvSpPr>
          <p:cNvPr id="54302" name="Rectangle 30"/>
          <p:cNvSpPr>
            <a:spLocks noChangeArrowheads="1"/>
          </p:cNvSpPr>
          <p:nvPr/>
        </p:nvSpPr>
        <p:spPr bwMode="auto">
          <a:xfrm>
            <a:off x="55563" y="4408488"/>
            <a:ext cx="322262" cy="244475"/>
          </a:xfrm>
          <a:prstGeom prst="rect">
            <a:avLst/>
          </a:prstGeom>
          <a:solidFill>
            <a:schemeClr val="bg2">
              <a:lumMod val="25000"/>
            </a:schemeClr>
          </a:solidFill>
          <a:ln w="9525">
            <a:noFill/>
            <a:miter lim="800000"/>
            <a:headEnd/>
            <a:tailEnd/>
          </a:ln>
        </p:spPr>
        <p:txBody>
          <a:bodyPr lIns="0" tIns="0" rIns="0" bIns="0">
            <a:spAutoFit/>
          </a:bodyPr>
          <a:lstStyle/>
          <a:p>
            <a:pPr algn="ctr" eaLnBrk="0" hangingPunct="0"/>
            <a:r>
              <a:rPr lang="en-GB" altLang="en-GB" sz="1600" b="1" dirty="0">
                <a:solidFill>
                  <a:srgbClr val="FFFFFF"/>
                </a:solidFill>
                <a:latin typeface="Helvetica" pitchFamily="34" charset="0"/>
              </a:rPr>
              <a:t>2</a:t>
            </a:r>
            <a:endParaRPr lang="en-GB" altLang="en-GB" sz="1600" dirty="0"/>
          </a:p>
        </p:txBody>
      </p:sp>
      <p:sp>
        <p:nvSpPr>
          <p:cNvPr id="54303" name="Rectangle 31"/>
          <p:cNvSpPr>
            <a:spLocks noChangeArrowheads="1"/>
          </p:cNvSpPr>
          <p:nvPr/>
        </p:nvSpPr>
        <p:spPr bwMode="auto">
          <a:xfrm>
            <a:off x="2665413" y="2767013"/>
            <a:ext cx="322262" cy="244475"/>
          </a:xfrm>
          <a:prstGeom prst="rect">
            <a:avLst/>
          </a:prstGeom>
          <a:solidFill>
            <a:schemeClr val="bg2">
              <a:lumMod val="25000"/>
            </a:schemeClr>
          </a:solidFill>
          <a:ln w="9525">
            <a:noFill/>
            <a:miter lim="800000"/>
            <a:headEnd/>
            <a:tailEnd/>
          </a:ln>
        </p:spPr>
        <p:txBody>
          <a:bodyPr lIns="0" tIns="0" rIns="0" bIns="0">
            <a:spAutoFit/>
          </a:bodyPr>
          <a:lstStyle/>
          <a:p>
            <a:pPr algn="ctr" eaLnBrk="0" hangingPunct="0"/>
            <a:r>
              <a:rPr lang="en-GB" altLang="en-GB" sz="1600" b="1" dirty="0">
                <a:solidFill>
                  <a:srgbClr val="FFFFFF"/>
                </a:solidFill>
                <a:latin typeface="Helvetica" pitchFamily="34" charset="0"/>
              </a:rPr>
              <a:t>3</a:t>
            </a:r>
            <a:endParaRPr lang="en-GB" altLang="en-GB" sz="1600" dirty="0"/>
          </a:p>
        </p:txBody>
      </p:sp>
      <p:sp>
        <p:nvSpPr>
          <p:cNvPr id="54304" name="Rectangle 32"/>
          <p:cNvSpPr>
            <a:spLocks noChangeArrowheads="1"/>
          </p:cNvSpPr>
          <p:nvPr/>
        </p:nvSpPr>
        <p:spPr bwMode="auto">
          <a:xfrm>
            <a:off x="4249738" y="2767013"/>
            <a:ext cx="322262" cy="244475"/>
          </a:xfrm>
          <a:prstGeom prst="rect">
            <a:avLst/>
          </a:prstGeom>
          <a:solidFill>
            <a:schemeClr val="bg2">
              <a:lumMod val="25000"/>
            </a:schemeClr>
          </a:solidFill>
          <a:ln w="9525">
            <a:noFill/>
            <a:miter lim="800000"/>
            <a:headEnd/>
            <a:tailEnd/>
          </a:ln>
        </p:spPr>
        <p:txBody>
          <a:bodyPr lIns="0" tIns="0" rIns="0" bIns="0">
            <a:spAutoFit/>
          </a:bodyPr>
          <a:lstStyle/>
          <a:p>
            <a:pPr algn="ctr" eaLnBrk="0" hangingPunct="0"/>
            <a:r>
              <a:rPr lang="en-GB" altLang="en-GB" sz="1600" b="1">
                <a:solidFill>
                  <a:srgbClr val="FFFFFF"/>
                </a:solidFill>
                <a:latin typeface="Helvetica" pitchFamily="34" charset="0"/>
              </a:rPr>
              <a:t>4</a:t>
            </a:r>
            <a:endParaRPr lang="en-GB" altLang="en-GB" sz="1600"/>
          </a:p>
        </p:txBody>
      </p:sp>
      <p:sp>
        <p:nvSpPr>
          <p:cNvPr id="54305" name="Rectangle 33"/>
          <p:cNvSpPr>
            <a:spLocks noChangeArrowheads="1"/>
          </p:cNvSpPr>
          <p:nvPr/>
        </p:nvSpPr>
        <p:spPr bwMode="auto">
          <a:xfrm>
            <a:off x="5400675" y="2767013"/>
            <a:ext cx="322263" cy="244475"/>
          </a:xfrm>
          <a:prstGeom prst="rect">
            <a:avLst/>
          </a:prstGeom>
          <a:solidFill>
            <a:schemeClr val="bg2">
              <a:lumMod val="25000"/>
            </a:schemeClr>
          </a:solidFill>
          <a:ln w="9525">
            <a:noFill/>
            <a:miter lim="800000"/>
            <a:headEnd/>
            <a:tailEnd/>
          </a:ln>
        </p:spPr>
        <p:txBody>
          <a:bodyPr lIns="0" tIns="0" rIns="0" bIns="0">
            <a:spAutoFit/>
          </a:bodyPr>
          <a:lstStyle/>
          <a:p>
            <a:pPr algn="ctr" eaLnBrk="0" hangingPunct="0"/>
            <a:r>
              <a:rPr lang="en-GB" altLang="en-GB" sz="1600" b="1">
                <a:solidFill>
                  <a:srgbClr val="FFFFFF"/>
                </a:solidFill>
                <a:latin typeface="Helvetica" pitchFamily="34" charset="0"/>
              </a:rPr>
              <a:t>5</a:t>
            </a:r>
            <a:endParaRPr lang="en-GB" altLang="en-GB" sz="1600"/>
          </a:p>
        </p:txBody>
      </p:sp>
      <p:sp>
        <p:nvSpPr>
          <p:cNvPr id="54307" name="Freeform 35"/>
          <p:cNvSpPr>
            <a:spLocks/>
          </p:cNvSpPr>
          <p:nvPr/>
        </p:nvSpPr>
        <p:spPr bwMode="auto">
          <a:xfrm>
            <a:off x="6480175" y="2852738"/>
            <a:ext cx="904875" cy="1739900"/>
          </a:xfrm>
          <a:custGeom>
            <a:avLst/>
            <a:gdLst/>
            <a:ahLst/>
            <a:cxnLst>
              <a:cxn ang="0">
                <a:pos x="0" y="0"/>
              </a:cxn>
              <a:cxn ang="0">
                <a:pos x="340" y="0"/>
              </a:cxn>
              <a:cxn ang="0">
                <a:pos x="570" y="526"/>
              </a:cxn>
              <a:cxn ang="0">
                <a:pos x="340" y="1096"/>
              </a:cxn>
              <a:cxn ang="0">
                <a:pos x="0" y="1096"/>
              </a:cxn>
              <a:cxn ang="0">
                <a:pos x="250" y="558"/>
              </a:cxn>
              <a:cxn ang="0">
                <a:pos x="0" y="0"/>
              </a:cxn>
            </a:cxnLst>
            <a:rect l="0" t="0" r="r" b="b"/>
            <a:pathLst>
              <a:path w="570" h="1096">
                <a:moveTo>
                  <a:pt x="0" y="0"/>
                </a:moveTo>
                <a:lnTo>
                  <a:pt x="340" y="0"/>
                </a:lnTo>
                <a:lnTo>
                  <a:pt x="570" y="526"/>
                </a:lnTo>
                <a:lnTo>
                  <a:pt x="340" y="1096"/>
                </a:lnTo>
                <a:lnTo>
                  <a:pt x="0" y="1096"/>
                </a:lnTo>
                <a:lnTo>
                  <a:pt x="250" y="558"/>
                </a:lnTo>
                <a:lnTo>
                  <a:pt x="0" y="0"/>
                </a:lnTo>
                <a:close/>
              </a:path>
            </a:pathLst>
          </a:custGeom>
          <a:solidFill>
            <a:schemeClr val="accent2">
              <a:lumMod val="40000"/>
              <a:lumOff val="60000"/>
            </a:schemeClr>
          </a:solidFill>
          <a:ln w="12700">
            <a:noFill/>
            <a:prstDash val="solid"/>
            <a:round/>
            <a:headEnd/>
            <a:tailEnd/>
          </a:ln>
          <a:effectLst>
            <a:outerShdw dist="71842" dir="2700000" algn="ctr" rotWithShape="0">
              <a:srgbClr val="808080"/>
            </a:outerShdw>
          </a:effectLst>
        </p:spPr>
        <p:txBody>
          <a:bodyPr/>
          <a:lstStyle/>
          <a:p>
            <a:endParaRPr lang="en-US"/>
          </a:p>
        </p:txBody>
      </p:sp>
      <p:sp>
        <p:nvSpPr>
          <p:cNvPr id="54309" name="Rectangle 37"/>
          <p:cNvSpPr>
            <a:spLocks noChangeArrowheads="1"/>
          </p:cNvSpPr>
          <p:nvPr/>
        </p:nvSpPr>
        <p:spPr bwMode="auto">
          <a:xfrm>
            <a:off x="6373813" y="2781300"/>
            <a:ext cx="322262" cy="244475"/>
          </a:xfrm>
          <a:prstGeom prst="rect">
            <a:avLst/>
          </a:prstGeom>
          <a:solidFill>
            <a:schemeClr val="bg2">
              <a:lumMod val="25000"/>
            </a:schemeClr>
          </a:solidFill>
          <a:ln w="9525">
            <a:noFill/>
            <a:miter lim="800000"/>
            <a:headEnd/>
            <a:tailEnd/>
          </a:ln>
        </p:spPr>
        <p:txBody>
          <a:bodyPr lIns="0" tIns="0" rIns="0" bIns="0">
            <a:spAutoFit/>
          </a:bodyPr>
          <a:lstStyle/>
          <a:p>
            <a:pPr algn="ctr" eaLnBrk="0" hangingPunct="0"/>
            <a:r>
              <a:rPr lang="en-GB" altLang="en-GB" sz="1600" b="1" dirty="0">
                <a:solidFill>
                  <a:srgbClr val="FFFFFF"/>
                </a:solidFill>
                <a:latin typeface="Helvetica" pitchFamily="34" charset="0"/>
              </a:rPr>
              <a:t>6</a:t>
            </a:r>
            <a:endParaRPr lang="en-GB" altLang="en-GB" sz="1600" dirty="0"/>
          </a:p>
        </p:txBody>
      </p:sp>
      <p:sp>
        <p:nvSpPr>
          <p:cNvPr id="54310" name="Text Box 38"/>
          <p:cNvSpPr txBox="1">
            <a:spLocks noChangeArrowheads="1"/>
          </p:cNvSpPr>
          <p:nvPr/>
        </p:nvSpPr>
        <p:spPr bwMode="auto">
          <a:xfrm rot="3809395">
            <a:off x="6566694" y="3250407"/>
            <a:ext cx="884237" cy="336550"/>
          </a:xfrm>
          <a:prstGeom prst="rect">
            <a:avLst/>
          </a:prstGeom>
          <a:noFill/>
          <a:ln w="9525">
            <a:noFill/>
            <a:miter lim="800000"/>
            <a:headEnd/>
            <a:tailEnd/>
          </a:ln>
          <a:effectLst/>
        </p:spPr>
        <p:txBody>
          <a:bodyPr>
            <a:spAutoFit/>
          </a:bodyPr>
          <a:lstStyle/>
          <a:p>
            <a:r>
              <a:rPr lang="en-US" sz="1600"/>
              <a:t>Amend.</a:t>
            </a:r>
          </a:p>
        </p:txBody>
      </p:sp>
      <p:sp>
        <p:nvSpPr>
          <p:cNvPr id="54311" name="Text Box 39"/>
          <p:cNvSpPr txBox="1">
            <a:spLocks noChangeArrowheads="1"/>
          </p:cNvSpPr>
          <p:nvPr/>
        </p:nvSpPr>
        <p:spPr bwMode="auto">
          <a:xfrm rot="6932327">
            <a:off x="6446044" y="4042569"/>
            <a:ext cx="884238" cy="336550"/>
          </a:xfrm>
          <a:prstGeom prst="rect">
            <a:avLst/>
          </a:prstGeom>
          <a:noFill/>
          <a:ln w="9525">
            <a:noFill/>
            <a:miter lim="800000"/>
            <a:headEnd/>
            <a:tailEnd/>
          </a:ln>
          <a:effectLst/>
        </p:spPr>
        <p:txBody>
          <a:bodyPr>
            <a:spAutoFit/>
          </a:bodyPr>
          <a:lstStyle/>
          <a:p>
            <a:r>
              <a:rPr lang="en-US" sz="1600"/>
              <a:t>3 or 4.</a:t>
            </a:r>
          </a:p>
        </p:txBody>
      </p:sp>
      <p:sp>
        <p:nvSpPr>
          <p:cNvPr id="54314" name="Text Box 42"/>
          <p:cNvSpPr txBox="1">
            <a:spLocks noChangeArrowheads="1"/>
          </p:cNvSpPr>
          <p:nvPr/>
        </p:nvSpPr>
        <p:spPr bwMode="auto">
          <a:xfrm>
            <a:off x="7164388" y="3051175"/>
            <a:ext cx="1531937" cy="1314450"/>
          </a:xfrm>
          <a:prstGeom prst="rect">
            <a:avLst/>
          </a:prstGeom>
          <a:noFill/>
          <a:ln w="9525">
            <a:noFill/>
            <a:miter lim="800000"/>
            <a:headEnd/>
            <a:tailEnd/>
          </a:ln>
          <a:effectLst/>
        </p:spPr>
        <p:txBody>
          <a:bodyPr>
            <a:spAutoFit/>
          </a:bodyPr>
          <a:lstStyle/>
          <a:p>
            <a:pPr algn="ctr"/>
            <a:r>
              <a:rPr lang="en-US" sz="1600" b="1" dirty="0"/>
              <a:t>Method</a:t>
            </a:r>
          </a:p>
          <a:p>
            <a:pPr algn="ctr"/>
            <a:r>
              <a:rPr lang="en-US" sz="1600" b="1" dirty="0"/>
              <a:t>Framework</a:t>
            </a:r>
          </a:p>
          <a:p>
            <a:pPr algn="ctr"/>
            <a:r>
              <a:rPr lang="en-US" sz="1600" b="1" dirty="0"/>
              <a:t>For</a:t>
            </a:r>
          </a:p>
          <a:p>
            <a:pPr algn="ctr"/>
            <a:r>
              <a:rPr lang="en-US" sz="1600" b="1" dirty="0"/>
              <a:t>National</a:t>
            </a:r>
          </a:p>
          <a:p>
            <a:pPr algn="ctr"/>
            <a:r>
              <a:rPr lang="en-US" sz="1600" b="1" dirty="0"/>
              <a:t>Survey</a:t>
            </a:r>
          </a:p>
        </p:txBody>
      </p:sp>
      <p:sp>
        <p:nvSpPr>
          <p:cNvPr id="30" name="Slide Number Placeholder 29"/>
          <p:cNvSpPr>
            <a:spLocks noGrp="1"/>
          </p:cNvSpPr>
          <p:nvPr>
            <p:ph type="sldNum" sz="quarter" idx="12"/>
          </p:nvPr>
        </p:nvSpPr>
        <p:spPr/>
        <p:txBody>
          <a:bodyPr/>
          <a:lstStyle/>
          <a:p>
            <a:fld id="{0DCB9EF9-F072-4F9E-9A3D-18A23E5BECAB}" type="slidenum">
              <a:rPr lang="en-US" smtClean="0"/>
              <a:pPr/>
              <a:t>7</a:t>
            </a:fld>
            <a:endParaRPr lang="en-US"/>
          </a:p>
        </p:txBody>
      </p:sp>
      <p:sp>
        <p:nvSpPr>
          <p:cNvPr id="27" name="Rectangle 3"/>
          <p:cNvSpPr txBox="1">
            <a:spLocks noChangeArrowheads="1"/>
          </p:cNvSpPr>
          <p:nvPr/>
        </p:nvSpPr>
        <p:spPr>
          <a:xfrm>
            <a:off x="457200" y="5143512"/>
            <a:ext cx="8229600" cy="1166799"/>
          </a:xfrm>
          <a:prstGeom prst="rect">
            <a:avLst/>
          </a:prstGeom>
        </p:spPr>
        <p:txBody>
          <a:bodyPr vert="horz">
            <a:normAutofit lnSpcReduction="10000"/>
          </a:bodyPr>
          <a:lstStyle/>
          <a:p>
            <a:pPr marL="365760" marR="0" lvl="0" indent="-256032" algn="l" defTabSz="914400" rtl="0" eaLnBrk="1" fontAlgn="auto" latinLnBrk="0" hangingPunct="1">
              <a:lnSpc>
                <a:spcPct val="90000"/>
              </a:lnSpc>
              <a:spcBef>
                <a:spcPts val="300"/>
              </a:spcBef>
              <a:spcAft>
                <a:spcPts val="0"/>
              </a:spcAft>
              <a:buClrTx/>
              <a:buSzTx/>
              <a:buFont typeface="Georgia"/>
              <a:buChar char="•"/>
              <a:tabLst/>
              <a:defRPr/>
            </a:pPr>
            <a:r>
              <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The aim of this project is to </a:t>
            </a:r>
            <a:r>
              <a:rPr kumimoji="0" lang="en-US"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build</a:t>
            </a:r>
            <a:r>
              <a:rPr kumimoji="0" lang="en-US" sz="20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 and test a methodology </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and framework to evaluate innovation readiness of </a:t>
            </a:r>
            <a:r>
              <a:rPr kumimoji="0" lang="en-US" sz="20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Armenian companies </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and </a:t>
            </a:r>
            <a:r>
              <a:rPr kumimoji="0" lang="en-US" sz="2000" b="0" i="0" u="sng" strike="noStrike" kern="1200" cap="none" spc="0" normalizeH="0" noProof="0" dirty="0" smtClean="0">
                <a:ln>
                  <a:noFill/>
                </a:ln>
                <a:solidFill>
                  <a:schemeClr val="tx1"/>
                </a:solidFill>
                <a:effectLst/>
                <a:uLnTx/>
                <a:uFillTx/>
                <a:latin typeface="Arial" pitchFamily="34" charset="0"/>
                <a:ea typeface="+mn-ea"/>
                <a:cs typeface="Arial" pitchFamily="34" charset="0"/>
              </a:rPr>
              <a:t>NOT</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to provide statistically valid results and conclusions</a:t>
            </a:r>
            <a:endParaRPr kumimoji="0" lang="en-US" sz="20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457200" y="701656"/>
          <a:ext cx="822960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747" name="Rectangle 3"/>
          <p:cNvSpPr>
            <a:spLocks noGrp="1" noChangeArrowheads="1"/>
          </p:cNvSpPr>
          <p:nvPr>
            <p:ph idx="1"/>
          </p:nvPr>
        </p:nvSpPr>
        <p:spPr>
          <a:xfrm>
            <a:off x="457200" y="1643050"/>
            <a:ext cx="8229600" cy="4881575"/>
          </a:xfrm>
        </p:spPr>
        <p:txBody>
          <a:bodyPr>
            <a:normAutofit/>
          </a:bodyPr>
          <a:lstStyle/>
          <a:p>
            <a:pPr>
              <a:lnSpc>
                <a:spcPct val="90000"/>
              </a:lnSpc>
              <a:buClrTx/>
            </a:pPr>
            <a:r>
              <a:rPr lang="en-US" sz="2000" dirty="0">
                <a:latin typeface="Arial" pitchFamily="34" charset="0"/>
                <a:cs typeface="Arial" pitchFamily="34" charset="0"/>
              </a:rPr>
              <a:t>Based on standard of national innovation surveys conducted in the EU countries to benefit from 20 years of best practices : </a:t>
            </a:r>
            <a:r>
              <a:rPr lang="en-US" sz="2000" b="1" dirty="0">
                <a:latin typeface="Arial" pitchFamily="34" charset="0"/>
                <a:cs typeface="Arial" pitchFamily="34" charset="0"/>
              </a:rPr>
              <a:t>Community Innovation Surveys (CIS)</a:t>
            </a:r>
          </a:p>
          <a:p>
            <a:pPr>
              <a:lnSpc>
                <a:spcPct val="90000"/>
              </a:lnSpc>
            </a:pPr>
            <a:endParaRPr lang="en-US" sz="2000" b="1" dirty="0">
              <a:latin typeface="Arial" pitchFamily="34" charset="0"/>
              <a:cs typeface="Arial" pitchFamily="34" charset="0"/>
            </a:endParaRPr>
          </a:p>
          <a:p>
            <a:pPr>
              <a:lnSpc>
                <a:spcPct val="90000"/>
              </a:lnSpc>
              <a:buClrTx/>
            </a:pPr>
            <a:r>
              <a:rPr lang="en-US" sz="2000" dirty="0">
                <a:latin typeface="Arial" pitchFamily="34" charset="0"/>
                <a:cs typeface="Arial" pitchFamily="34" charset="0"/>
              </a:rPr>
              <a:t>Based on guidelines of the </a:t>
            </a:r>
            <a:r>
              <a:rPr lang="en-US" sz="2000" b="1" dirty="0">
                <a:latin typeface="Arial" pitchFamily="34" charset="0"/>
                <a:cs typeface="Arial" pitchFamily="34" charset="0"/>
              </a:rPr>
              <a:t>Oslo Manual</a:t>
            </a:r>
            <a:r>
              <a:rPr lang="en-US" sz="2000" dirty="0">
                <a:latin typeface="Arial" pitchFamily="34" charset="0"/>
                <a:cs typeface="Arial" pitchFamily="34" charset="0"/>
              </a:rPr>
              <a:t> in order to get comparable results across countries</a:t>
            </a:r>
          </a:p>
          <a:p>
            <a:pPr>
              <a:lnSpc>
                <a:spcPct val="90000"/>
              </a:lnSpc>
            </a:pPr>
            <a:endParaRPr lang="en-US" sz="2000" dirty="0">
              <a:latin typeface="Arial" pitchFamily="34" charset="0"/>
              <a:cs typeface="Arial" pitchFamily="34" charset="0"/>
            </a:endParaRPr>
          </a:p>
          <a:p>
            <a:pPr>
              <a:lnSpc>
                <a:spcPct val="90000"/>
              </a:lnSpc>
              <a:buClrTx/>
            </a:pPr>
            <a:r>
              <a:rPr lang="en-US" sz="2000" dirty="0">
                <a:latin typeface="Arial" pitchFamily="34" charset="0"/>
                <a:cs typeface="Arial" pitchFamily="34" charset="0"/>
              </a:rPr>
              <a:t>Adjustments to the </a:t>
            </a:r>
            <a:r>
              <a:rPr lang="en-US" sz="2000" b="1" dirty="0">
                <a:latin typeface="Arial" pitchFamily="34" charset="0"/>
                <a:cs typeface="Arial" pitchFamily="34" charset="0"/>
              </a:rPr>
              <a:t>specifics of Armenian situation</a:t>
            </a:r>
            <a:r>
              <a:rPr lang="en-US" sz="2000" dirty="0">
                <a:latin typeface="Arial" pitchFamily="34" charset="0"/>
                <a:cs typeface="Arial" pitchFamily="34" charset="0"/>
              </a:rPr>
              <a:t> have been included and documented in a way to maintain comparability with other countries</a:t>
            </a:r>
          </a:p>
          <a:p>
            <a:pPr>
              <a:lnSpc>
                <a:spcPct val="90000"/>
              </a:lnSpc>
            </a:pPr>
            <a:endParaRPr lang="en-US" sz="2000" dirty="0">
              <a:latin typeface="Arial" pitchFamily="34" charset="0"/>
              <a:cs typeface="Arial" pitchFamily="34" charset="0"/>
            </a:endParaRPr>
          </a:p>
          <a:p>
            <a:pPr>
              <a:lnSpc>
                <a:spcPct val="90000"/>
              </a:lnSpc>
              <a:buClrTx/>
            </a:pPr>
            <a:r>
              <a:rPr lang="en-US" sz="2000" dirty="0">
                <a:latin typeface="Arial" pitchFamily="34" charset="0"/>
                <a:cs typeface="Arial" pitchFamily="34" charset="0"/>
              </a:rPr>
              <a:t>Final version of the methodology will be </a:t>
            </a:r>
            <a:r>
              <a:rPr lang="en-US" sz="2000" b="1" dirty="0">
                <a:latin typeface="Arial" pitchFamily="34" charset="0"/>
                <a:cs typeface="Arial" pitchFamily="34" charset="0"/>
              </a:rPr>
              <a:t>validated at the end of the project</a:t>
            </a:r>
            <a:r>
              <a:rPr lang="en-US" sz="2000" dirty="0">
                <a:latin typeface="Arial" pitchFamily="34" charset="0"/>
                <a:cs typeface="Arial" pitchFamily="34" charset="0"/>
              </a:rPr>
              <a:t> – i.e. </a:t>
            </a:r>
            <a:r>
              <a:rPr lang="en-US" sz="2000" u="sng" dirty="0">
                <a:latin typeface="Arial" pitchFamily="34" charset="0"/>
                <a:cs typeface="Arial" pitchFamily="34" charset="0"/>
              </a:rPr>
              <a:t>after</a:t>
            </a:r>
            <a:r>
              <a:rPr lang="en-US" sz="2000" dirty="0">
                <a:latin typeface="Arial" pitchFamily="34" charset="0"/>
                <a:cs typeface="Arial" pitchFamily="34" charset="0"/>
              </a:rPr>
              <a:t> the pilot survey on 30-40 companies</a:t>
            </a:r>
          </a:p>
        </p:txBody>
      </p:sp>
      <p:sp>
        <p:nvSpPr>
          <p:cNvPr id="8" name="Slide Number Placeholder 7"/>
          <p:cNvSpPr>
            <a:spLocks noGrp="1"/>
          </p:cNvSpPr>
          <p:nvPr>
            <p:ph type="sldNum" sz="quarter" idx="12"/>
          </p:nvPr>
        </p:nvSpPr>
        <p:spPr/>
        <p:txBody>
          <a:bodyPr/>
          <a:lstStyle/>
          <a:p>
            <a:fld id="{0DCB9EF9-F072-4F9E-9A3D-18A23E5BECA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 19"/>
          <p:cNvGraphicFramePr/>
          <p:nvPr/>
        </p:nvGraphicFramePr>
        <p:xfrm>
          <a:off x="457200" y="701656"/>
          <a:ext cx="8229600" cy="64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20" name="Freeform 4"/>
          <p:cNvSpPr>
            <a:spLocks/>
          </p:cNvSpPr>
          <p:nvPr/>
        </p:nvSpPr>
        <p:spPr bwMode="auto">
          <a:xfrm>
            <a:off x="3670300" y="3009900"/>
            <a:ext cx="2298700" cy="1358900"/>
          </a:xfrm>
          <a:custGeom>
            <a:avLst/>
            <a:gdLst/>
            <a:ahLst/>
            <a:cxnLst>
              <a:cxn ang="0">
                <a:pos x="1448" y="432"/>
              </a:cxn>
              <a:cxn ang="0">
                <a:pos x="1088" y="856"/>
              </a:cxn>
              <a:cxn ang="0">
                <a:pos x="368" y="856"/>
              </a:cxn>
              <a:cxn ang="0">
                <a:pos x="0" y="432"/>
              </a:cxn>
              <a:cxn ang="0">
                <a:pos x="368" y="0"/>
              </a:cxn>
              <a:cxn ang="0">
                <a:pos x="1088" y="0"/>
              </a:cxn>
              <a:cxn ang="0">
                <a:pos x="1448" y="432"/>
              </a:cxn>
            </a:cxnLst>
            <a:rect l="0" t="0" r="r" b="b"/>
            <a:pathLst>
              <a:path w="1448" h="856">
                <a:moveTo>
                  <a:pt x="1448" y="432"/>
                </a:moveTo>
                <a:lnTo>
                  <a:pt x="1088" y="856"/>
                </a:lnTo>
                <a:lnTo>
                  <a:pt x="368" y="856"/>
                </a:lnTo>
                <a:lnTo>
                  <a:pt x="0" y="432"/>
                </a:lnTo>
                <a:lnTo>
                  <a:pt x="368" y="0"/>
                </a:lnTo>
                <a:lnTo>
                  <a:pt x="1088" y="0"/>
                </a:lnTo>
                <a:lnTo>
                  <a:pt x="1448" y="432"/>
                </a:lnTo>
                <a:close/>
              </a:path>
            </a:pathLst>
          </a:custGeom>
          <a:solidFill>
            <a:schemeClr val="accent2">
              <a:lumMod val="75000"/>
            </a:schemeClr>
          </a:solidFill>
          <a:ln w="12700">
            <a:noFill/>
            <a:prstDash val="solid"/>
            <a:round/>
            <a:headEnd/>
            <a:tailEnd/>
          </a:ln>
          <a:effectLst>
            <a:outerShdw dist="74053" dir="3542175" algn="ctr" rotWithShape="0">
              <a:srgbClr val="808080"/>
            </a:outerShdw>
          </a:effectLst>
        </p:spPr>
        <p:txBody>
          <a:bodyPr/>
          <a:lstStyle/>
          <a:p>
            <a:endParaRPr lang="en-US" dirty="0">
              <a:solidFill>
                <a:schemeClr val="bg1"/>
              </a:solidFill>
            </a:endParaRPr>
          </a:p>
        </p:txBody>
      </p:sp>
      <p:sp>
        <p:nvSpPr>
          <p:cNvPr id="9221" name="Freeform 5"/>
          <p:cNvSpPr>
            <a:spLocks/>
          </p:cNvSpPr>
          <p:nvPr/>
        </p:nvSpPr>
        <p:spPr bwMode="auto">
          <a:xfrm>
            <a:off x="3213100" y="1727200"/>
            <a:ext cx="3251200" cy="1193800"/>
          </a:xfrm>
          <a:custGeom>
            <a:avLst/>
            <a:gdLst/>
            <a:ahLst/>
            <a:cxnLst>
              <a:cxn ang="0">
                <a:pos x="0" y="0"/>
              </a:cxn>
              <a:cxn ang="0">
                <a:pos x="648" y="752"/>
              </a:cxn>
              <a:cxn ang="0">
                <a:pos x="1392" y="752"/>
              </a:cxn>
              <a:cxn ang="0">
                <a:pos x="2048" y="0"/>
              </a:cxn>
              <a:cxn ang="0">
                <a:pos x="0" y="0"/>
              </a:cxn>
            </a:cxnLst>
            <a:rect l="0" t="0" r="r" b="b"/>
            <a:pathLst>
              <a:path w="2048" h="752">
                <a:moveTo>
                  <a:pt x="0" y="0"/>
                </a:moveTo>
                <a:lnTo>
                  <a:pt x="648" y="752"/>
                </a:lnTo>
                <a:lnTo>
                  <a:pt x="1392" y="752"/>
                </a:lnTo>
                <a:lnTo>
                  <a:pt x="2048" y="0"/>
                </a:lnTo>
                <a:lnTo>
                  <a:pt x="0" y="0"/>
                </a:lnTo>
                <a:close/>
              </a:path>
            </a:pathLst>
          </a:custGeom>
          <a:noFill/>
          <a:ln w="12700">
            <a:solidFill>
              <a:srgbClr val="000000"/>
            </a:solidFill>
            <a:prstDash val="solid"/>
            <a:round/>
            <a:headEnd/>
            <a:tailEnd/>
          </a:ln>
        </p:spPr>
        <p:txBody>
          <a:bodyPr/>
          <a:lstStyle/>
          <a:p>
            <a:endParaRPr lang="en-US"/>
          </a:p>
        </p:txBody>
      </p:sp>
      <p:sp>
        <p:nvSpPr>
          <p:cNvPr id="9222" name="Freeform 6"/>
          <p:cNvSpPr>
            <a:spLocks/>
          </p:cNvSpPr>
          <p:nvPr/>
        </p:nvSpPr>
        <p:spPr bwMode="auto">
          <a:xfrm>
            <a:off x="5524500" y="1778000"/>
            <a:ext cx="2628900" cy="1879600"/>
          </a:xfrm>
          <a:custGeom>
            <a:avLst/>
            <a:gdLst/>
            <a:ahLst/>
            <a:cxnLst>
              <a:cxn ang="0">
                <a:pos x="648" y="0"/>
              </a:cxn>
              <a:cxn ang="0">
                <a:pos x="1656" y="1184"/>
              </a:cxn>
              <a:cxn ang="0">
                <a:pos x="352" y="1184"/>
              </a:cxn>
              <a:cxn ang="0">
                <a:pos x="0" y="752"/>
              </a:cxn>
              <a:cxn ang="0">
                <a:pos x="648" y="0"/>
              </a:cxn>
            </a:cxnLst>
            <a:rect l="0" t="0" r="r" b="b"/>
            <a:pathLst>
              <a:path w="1656" h="1184">
                <a:moveTo>
                  <a:pt x="648" y="0"/>
                </a:moveTo>
                <a:lnTo>
                  <a:pt x="1656" y="1184"/>
                </a:lnTo>
                <a:lnTo>
                  <a:pt x="352" y="1184"/>
                </a:lnTo>
                <a:lnTo>
                  <a:pt x="0" y="752"/>
                </a:lnTo>
                <a:lnTo>
                  <a:pt x="648" y="0"/>
                </a:lnTo>
                <a:close/>
              </a:path>
            </a:pathLst>
          </a:custGeom>
          <a:noFill/>
          <a:ln w="12700">
            <a:solidFill>
              <a:srgbClr val="000000"/>
            </a:solidFill>
            <a:prstDash val="solid"/>
            <a:round/>
            <a:headEnd/>
            <a:tailEnd/>
          </a:ln>
        </p:spPr>
        <p:txBody>
          <a:bodyPr/>
          <a:lstStyle/>
          <a:p>
            <a:endParaRPr lang="en-US"/>
          </a:p>
        </p:txBody>
      </p:sp>
      <p:sp>
        <p:nvSpPr>
          <p:cNvPr id="9223" name="Freeform 7"/>
          <p:cNvSpPr>
            <a:spLocks/>
          </p:cNvSpPr>
          <p:nvPr/>
        </p:nvSpPr>
        <p:spPr bwMode="auto">
          <a:xfrm>
            <a:off x="3213100" y="4508500"/>
            <a:ext cx="3251200" cy="1193800"/>
          </a:xfrm>
          <a:custGeom>
            <a:avLst/>
            <a:gdLst/>
            <a:ahLst/>
            <a:cxnLst>
              <a:cxn ang="0">
                <a:pos x="0" y="752"/>
              </a:cxn>
              <a:cxn ang="0">
                <a:pos x="648" y="0"/>
              </a:cxn>
              <a:cxn ang="0">
                <a:pos x="1392" y="0"/>
              </a:cxn>
              <a:cxn ang="0">
                <a:pos x="2048" y="752"/>
              </a:cxn>
              <a:cxn ang="0">
                <a:pos x="0" y="752"/>
              </a:cxn>
            </a:cxnLst>
            <a:rect l="0" t="0" r="r" b="b"/>
            <a:pathLst>
              <a:path w="2048" h="752">
                <a:moveTo>
                  <a:pt x="0" y="752"/>
                </a:moveTo>
                <a:lnTo>
                  <a:pt x="648" y="0"/>
                </a:lnTo>
                <a:lnTo>
                  <a:pt x="1392" y="0"/>
                </a:lnTo>
                <a:lnTo>
                  <a:pt x="2048" y="752"/>
                </a:lnTo>
                <a:lnTo>
                  <a:pt x="0" y="752"/>
                </a:lnTo>
                <a:close/>
              </a:path>
            </a:pathLst>
          </a:custGeom>
          <a:noFill/>
          <a:ln w="12700">
            <a:solidFill>
              <a:srgbClr val="000000"/>
            </a:solidFill>
            <a:prstDash val="solid"/>
            <a:round/>
            <a:headEnd/>
            <a:tailEnd/>
          </a:ln>
        </p:spPr>
        <p:txBody>
          <a:bodyPr/>
          <a:lstStyle/>
          <a:p>
            <a:endParaRPr lang="en-US"/>
          </a:p>
        </p:txBody>
      </p:sp>
      <p:sp>
        <p:nvSpPr>
          <p:cNvPr id="9224" name="Freeform 8"/>
          <p:cNvSpPr>
            <a:spLocks/>
          </p:cNvSpPr>
          <p:nvPr/>
        </p:nvSpPr>
        <p:spPr bwMode="auto">
          <a:xfrm>
            <a:off x="1524000" y="1778000"/>
            <a:ext cx="2628900" cy="1879600"/>
          </a:xfrm>
          <a:custGeom>
            <a:avLst/>
            <a:gdLst/>
            <a:ahLst/>
            <a:cxnLst>
              <a:cxn ang="0">
                <a:pos x="1008" y="0"/>
              </a:cxn>
              <a:cxn ang="0">
                <a:pos x="0" y="1184"/>
              </a:cxn>
              <a:cxn ang="0">
                <a:pos x="1296" y="1184"/>
              </a:cxn>
              <a:cxn ang="0">
                <a:pos x="1656" y="752"/>
              </a:cxn>
              <a:cxn ang="0">
                <a:pos x="1008" y="0"/>
              </a:cxn>
            </a:cxnLst>
            <a:rect l="0" t="0" r="r" b="b"/>
            <a:pathLst>
              <a:path w="1656" h="1184">
                <a:moveTo>
                  <a:pt x="1008" y="0"/>
                </a:moveTo>
                <a:lnTo>
                  <a:pt x="0" y="1184"/>
                </a:lnTo>
                <a:lnTo>
                  <a:pt x="1296" y="1184"/>
                </a:lnTo>
                <a:lnTo>
                  <a:pt x="1656" y="752"/>
                </a:lnTo>
                <a:lnTo>
                  <a:pt x="1008" y="0"/>
                </a:lnTo>
                <a:close/>
              </a:path>
            </a:pathLst>
          </a:custGeom>
          <a:noFill/>
          <a:ln w="12700">
            <a:solidFill>
              <a:srgbClr val="000000"/>
            </a:solidFill>
            <a:prstDash val="solid"/>
            <a:round/>
            <a:headEnd/>
            <a:tailEnd/>
          </a:ln>
        </p:spPr>
        <p:txBody>
          <a:bodyPr/>
          <a:lstStyle/>
          <a:p>
            <a:endParaRPr lang="en-US"/>
          </a:p>
        </p:txBody>
      </p:sp>
      <p:sp>
        <p:nvSpPr>
          <p:cNvPr id="9225" name="Freeform 9"/>
          <p:cNvSpPr>
            <a:spLocks/>
          </p:cNvSpPr>
          <p:nvPr/>
        </p:nvSpPr>
        <p:spPr bwMode="auto">
          <a:xfrm>
            <a:off x="5524500" y="3771900"/>
            <a:ext cx="2628900" cy="1879600"/>
          </a:xfrm>
          <a:custGeom>
            <a:avLst/>
            <a:gdLst/>
            <a:ahLst/>
            <a:cxnLst>
              <a:cxn ang="0">
                <a:pos x="648" y="1184"/>
              </a:cxn>
              <a:cxn ang="0">
                <a:pos x="1656" y="0"/>
              </a:cxn>
              <a:cxn ang="0">
                <a:pos x="352" y="0"/>
              </a:cxn>
              <a:cxn ang="0">
                <a:pos x="0" y="432"/>
              </a:cxn>
              <a:cxn ang="0">
                <a:pos x="648" y="1184"/>
              </a:cxn>
            </a:cxnLst>
            <a:rect l="0" t="0" r="r" b="b"/>
            <a:pathLst>
              <a:path w="1656" h="1184">
                <a:moveTo>
                  <a:pt x="648" y="1184"/>
                </a:moveTo>
                <a:lnTo>
                  <a:pt x="1656" y="0"/>
                </a:lnTo>
                <a:lnTo>
                  <a:pt x="352" y="0"/>
                </a:lnTo>
                <a:lnTo>
                  <a:pt x="0" y="432"/>
                </a:lnTo>
                <a:lnTo>
                  <a:pt x="648" y="1184"/>
                </a:lnTo>
                <a:close/>
              </a:path>
            </a:pathLst>
          </a:custGeom>
          <a:noFill/>
          <a:ln w="12700">
            <a:solidFill>
              <a:srgbClr val="000000"/>
            </a:solidFill>
            <a:prstDash val="solid"/>
            <a:round/>
            <a:headEnd/>
            <a:tailEnd/>
          </a:ln>
        </p:spPr>
        <p:txBody>
          <a:bodyPr/>
          <a:lstStyle/>
          <a:p>
            <a:endParaRPr lang="en-US"/>
          </a:p>
        </p:txBody>
      </p:sp>
      <p:sp>
        <p:nvSpPr>
          <p:cNvPr id="9226" name="Freeform 10"/>
          <p:cNvSpPr>
            <a:spLocks/>
          </p:cNvSpPr>
          <p:nvPr/>
        </p:nvSpPr>
        <p:spPr bwMode="auto">
          <a:xfrm>
            <a:off x="1524000" y="3771900"/>
            <a:ext cx="2628900" cy="1879600"/>
          </a:xfrm>
          <a:custGeom>
            <a:avLst/>
            <a:gdLst/>
            <a:ahLst/>
            <a:cxnLst>
              <a:cxn ang="0">
                <a:pos x="1008" y="1184"/>
              </a:cxn>
              <a:cxn ang="0">
                <a:pos x="0" y="0"/>
              </a:cxn>
              <a:cxn ang="0">
                <a:pos x="1296" y="0"/>
              </a:cxn>
              <a:cxn ang="0">
                <a:pos x="1656" y="432"/>
              </a:cxn>
              <a:cxn ang="0">
                <a:pos x="1008" y="1184"/>
              </a:cxn>
            </a:cxnLst>
            <a:rect l="0" t="0" r="r" b="b"/>
            <a:pathLst>
              <a:path w="1656" h="1184">
                <a:moveTo>
                  <a:pt x="1008" y="1184"/>
                </a:moveTo>
                <a:lnTo>
                  <a:pt x="0" y="0"/>
                </a:lnTo>
                <a:lnTo>
                  <a:pt x="1296" y="0"/>
                </a:lnTo>
                <a:lnTo>
                  <a:pt x="1656" y="432"/>
                </a:lnTo>
                <a:lnTo>
                  <a:pt x="1008" y="1184"/>
                </a:lnTo>
                <a:close/>
              </a:path>
            </a:pathLst>
          </a:custGeom>
          <a:noFill/>
          <a:ln w="12700">
            <a:solidFill>
              <a:srgbClr val="000000"/>
            </a:solidFill>
            <a:prstDash val="solid"/>
            <a:round/>
            <a:headEnd/>
            <a:tailEnd/>
          </a:ln>
        </p:spPr>
        <p:txBody>
          <a:bodyPr/>
          <a:lstStyle/>
          <a:p>
            <a:endParaRPr lang="en-US"/>
          </a:p>
        </p:txBody>
      </p:sp>
      <p:sp>
        <p:nvSpPr>
          <p:cNvPr id="9227" name="Text Box 11"/>
          <p:cNvSpPr txBox="1">
            <a:spLocks noChangeArrowheads="1"/>
          </p:cNvSpPr>
          <p:nvPr/>
        </p:nvSpPr>
        <p:spPr bwMode="auto">
          <a:xfrm>
            <a:off x="3995738" y="3363913"/>
            <a:ext cx="1606550" cy="641350"/>
          </a:xfrm>
          <a:prstGeom prst="rect">
            <a:avLst/>
          </a:prstGeom>
          <a:noFill/>
          <a:ln w="9525">
            <a:noFill/>
            <a:miter lim="800000"/>
            <a:headEnd/>
            <a:tailEnd/>
          </a:ln>
          <a:effectLst/>
        </p:spPr>
        <p:txBody>
          <a:bodyPr wrap="none">
            <a:spAutoFit/>
          </a:bodyPr>
          <a:lstStyle/>
          <a:p>
            <a:pPr algn="ctr"/>
            <a:r>
              <a:rPr lang="en-US" b="1" dirty="0">
                <a:solidFill>
                  <a:schemeClr val="bg1"/>
                </a:solidFill>
              </a:rPr>
              <a:t>Methodology</a:t>
            </a:r>
          </a:p>
          <a:p>
            <a:pPr algn="ctr"/>
            <a:r>
              <a:rPr lang="en-US" b="1" dirty="0">
                <a:solidFill>
                  <a:schemeClr val="bg1"/>
                </a:solidFill>
              </a:rPr>
              <a:t>Framework</a:t>
            </a:r>
          </a:p>
        </p:txBody>
      </p:sp>
      <p:sp>
        <p:nvSpPr>
          <p:cNvPr id="9228" name="Text Box 12"/>
          <p:cNvSpPr txBox="1">
            <a:spLocks noChangeArrowheads="1"/>
          </p:cNvSpPr>
          <p:nvPr/>
        </p:nvSpPr>
        <p:spPr bwMode="auto">
          <a:xfrm>
            <a:off x="3970338" y="1916113"/>
            <a:ext cx="1657350" cy="641350"/>
          </a:xfrm>
          <a:prstGeom prst="rect">
            <a:avLst/>
          </a:prstGeom>
          <a:noFill/>
          <a:ln w="9525">
            <a:noFill/>
            <a:miter lim="800000"/>
            <a:headEnd/>
            <a:tailEnd/>
          </a:ln>
          <a:effectLst/>
        </p:spPr>
        <p:txBody>
          <a:bodyPr wrap="none">
            <a:spAutoFit/>
          </a:bodyPr>
          <a:lstStyle/>
          <a:p>
            <a:pPr marL="342900" indent="-342900" algn="ctr">
              <a:buFontTx/>
              <a:buAutoNum type="arabicPeriod"/>
            </a:pPr>
            <a:r>
              <a:rPr lang="en-US" dirty="0"/>
              <a:t>Definitions </a:t>
            </a:r>
          </a:p>
          <a:p>
            <a:pPr marL="342900" indent="-342900" algn="ctr"/>
            <a:r>
              <a:rPr lang="en-US" dirty="0"/>
              <a:t>and scope</a:t>
            </a:r>
          </a:p>
        </p:txBody>
      </p:sp>
      <p:sp>
        <p:nvSpPr>
          <p:cNvPr id="9230" name="Text Box 14"/>
          <p:cNvSpPr txBox="1">
            <a:spLocks noChangeArrowheads="1"/>
          </p:cNvSpPr>
          <p:nvPr/>
        </p:nvSpPr>
        <p:spPr bwMode="auto">
          <a:xfrm>
            <a:off x="5745163" y="2368550"/>
            <a:ext cx="1779587" cy="915988"/>
          </a:xfrm>
          <a:prstGeom prst="rect">
            <a:avLst/>
          </a:prstGeom>
          <a:noFill/>
          <a:ln w="9525">
            <a:noFill/>
            <a:miter lim="800000"/>
            <a:headEnd/>
            <a:tailEnd/>
          </a:ln>
          <a:effectLst/>
        </p:spPr>
        <p:txBody>
          <a:bodyPr>
            <a:spAutoFit/>
          </a:bodyPr>
          <a:lstStyle/>
          <a:p>
            <a:pPr algn="ctr"/>
            <a:r>
              <a:rPr lang="en-US" dirty="0"/>
              <a:t>2. Classification and sampling</a:t>
            </a:r>
          </a:p>
        </p:txBody>
      </p:sp>
      <p:sp>
        <p:nvSpPr>
          <p:cNvPr id="9231" name="Text Box 15"/>
          <p:cNvSpPr txBox="1">
            <a:spLocks noChangeArrowheads="1"/>
          </p:cNvSpPr>
          <p:nvPr/>
        </p:nvSpPr>
        <p:spPr bwMode="auto">
          <a:xfrm>
            <a:off x="6067425" y="4005263"/>
            <a:ext cx="1136650" cy="641350"/>
          </a:xfrm>
          <a:prstGeom prst="rect">
            <a:avLst/>
          </a:prstGeom>
          <a:noFill/>
          <a:ln w="9525">
            <a:noFill/>
            <a:miter lim="800000"/>
            <a:headEnd/>
            <a:tailEnd/>
          </a:ln>
          <a:effectLst/>
        </p:spPr>
        <p:txBody>
          <a:bodyPr wrap="none">
            <a:spAutoFit/>
          </a:bodyPr>
          <a:lstStyle/>
          <a:p>
            <a:pPr algn="ctr"/>
            <a:r>
              <a:rPr lang="en-US"/>
              <a:t>3. Data </a:t>
            </a:r>
          </a:p>
          <a:p>
            <a:pPr algn="ctr"/>
            <a:r>
              <a:rPr lang="en-US"/>
              <a:t>collection</a:t>
            </a:r>
          </a:p>
        </p:txBody>
      </p:sp>
      <p:sp>
        <p:nvSpPr>
          <p:cNvPr id="9232" name="Text Box 16"/>
          <p:cNvSpPr txBox="1">
            <a:spLocks noChangeArrowheads="1"/>
          </p:cNvSpPr>
          <p:nvPr/>
        </p:nvSpPr>
        <p:spPr bwMode="auto">
          <a:xfrm>
            <a:off x="3706813" y="4941888"/>
            <a:ext cx="2017712" cy="641350"/>
          </a:xfrm>
          <a:prstGeom prst="rect">
            <a:avLst/>
          </a:prstGeom>
          <a:noFill/>
          <a:ln w="9525">
            <a:noFill/>
            <a:miter lim="800000"/>
            <a:headEnd/>
            <a:tailEnd/>
          </a:ln>
          <a:effectLst/>
        </p:spPr>
        <p:txBody>
          <a:bodyPr>
            <a:spAutoFit/>
          </a:bodyPr>
          <a:lstStyle/>
          <a:p>
            <a:pPr algn="ctr"/>
            <a:r>
              <a:rPr lang="en-US"/>
              <a:t>4. Analysis of results</a:t>
            </a:r>
          </a:p>
        </p:txBody>
      </p:sp>
      <p:sp>
        <p:nvSpPr>
          <p:cNvPr id="9233" name="Text Box 17"/>
          <p:cNvSpPr txBox="1">
            <a:spLocks noChangeArrowheads="1"/>
          </p:cNvSpPr>
          <p:nvPr/>
        </p:nvSpPr>
        <p:spPr bwMode="auto">
          <a:xfrm>
            <a:off x="1985963" y="4149725"/>
            <a:ext cx="2081212" cy="641350"/>
          </a:xfrm>
          <a:prstGeom prst="rect">
            <a:avLst/>
          </a:prstGeom>
          <a:noFill/>
          <a:ln w="9525">
            <a:noFill/>
            <a:miter lim="800000"/>
            <a:headEnd/>
            <a:tailEnd/>
          </a:ln>
          <a:effectLst/>
        </p:spPr>
        <p:txBody>
          <a:bodyPr>
            <a:spAutoFit/>
          </a:bodyPr>
          <a:lstStyle/>
          <a:p>
            <a:pPr algn="ctr"/>
            <a:r>
              <a:rPr lang="en-US"/>
              <a:t>5. Questionnaire design</a:t>
            </a:r>
          </a:p>
        </p:txBody>
      </p:sp>
      <p:sp>
        <p:nvSpPr>
          <p:cNvPr id="9234" name="Text Box 18"/>
          <p:cNvSpPr txBox="1">
            <a:spLocks noChangeArrowheads="1"/>
          </p:cNvSpPr>
          <p:nvPr/>
        </p:nvSpPr>
        <p:spPr bwMode="auto">
          <a:xfrm>
            <a:off x="2395538" y="2714620"/>
            <a:ext cx="1390650" cy="641350"/>
          </a:xfrm>
          <a:prstGeom prst="rect">
            <a:avLst/>
          </a:prstGeom>
          <a:noFill/>
          <a:ln w="9525">
            <a:noFill/>
            <a:miter lim="800000"/>
            <a:headEnd/>
            <a:tailEnd/>
          </a:ln>
          <a:effectLst/>
        </p:spPr>
        <p:txBody>
          <a:bodyPr wrap="none">
            <a:spAutoFit/>
          </a:bodyPr>
          <a:lstStyle/>
          <a:p>
            <a:pPr algn="ctr"/>
            <a:r>
              <a:rPr lang="en-US" dirty="0"/>
              <a:t>6. Economy</a:t>
            </a:r>
          </a:p>
          <a:p>
            <a:pPr algn="ctr"/>
            <a:r>
              <a:rPr lang="en-US" dirty="0"/>
              <a:t>sectors</a:t>
            </a:r>
          </a:p>
        </p:txBody>
      </p:sp>
      <p:sp>
        <p:nvSpPr>
          <p:cNvPr id="9235" name="Text Box 19"/>
          <p:cNvSpPr txBox="1">
            <a:spLocks noChangeArrowheads="1"/>
          </p:cNvSpPr>
          <p:nvPr/>
        </p:nvSpPr>
        <p:spPr bwMode="auto">
          <a:xfrm>
            <a:off x="376238" y="6473825"/>
            <a:ext cx="3913187" cy="274638"/>
          </a:xfrm>
          <a:prstGeom prst="rect">
            <a:avLst/>
          </a:prstGeom>
          <a:noFill/>
          <a:ln w="9525">
            <a:noFill/>
            <a:miter lim="800000"/>
            <a:headEnd/>
            <a:tailEnd/>
          </a:ln>
          <a:effectLst/>
        </p:spPr>
        <p:txBody>
          <a:bodyPr wrap="none">
            <a:spAutoFit/>
          </a:bodyPr>
          <a:lstStyle/>
          <a:p>
            <a:r>
              <a:rPr lang="en-US" sz="1200" i="1" dirty="0"/>
              <a:t>Source : Oslo Manual, Interviews, AMPartners Analysis</a:t>
            </a:r>
          </a:p>
        </p:txBody>
      </p:sp>
      <p:sp>
        <p:nvSpPr>
          <p:cNvPr id="22" name="Slide Number Placeholder 21"/>
          <p:cNvSpPr>
            <a:spLocks noGrp="1"/>
          </p:cNvSpPr>
          <p:nvPr>
            <p:ph type="sldNum" sz="quarter" idx="12"/>
          </p:nvPr>
        </p:nvSpPr>
        <p:spPr/>
        <p:txBody>
          <a:bodyPr/>
          <a:lstStyle/>
          <a:p>
            <a:fld id="{0DCB9EF9-F072-4F9E-9A3D-18A23E5BECA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1444</TotalTime>
  <Words>2247</Words>
  <Application>Microsoft Office PowerPoint</Application>
  <PresentationFormat>On-screen Show (4:3)</PresentationFormat>
  <Paragraphs>516</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Urban</vt:lpstr>
      <vt:lpstr>Innovation Readiness Survey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Macrovision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Philippe</dc:creator>
  <cp:lastModifiedBy>Vardan</cp:lastModifiedBy>
  <cp:revision>104</cp:revision>
  <dcterms:created xsi:type="dcterms:W3CDTF">2011-01-24T06:34:27Z</dcterms:created>
  <dcterms:modified xsi:type="dcterms:W3CDTF">2015-05-15T07:23:21Z</dcterms:modified>
</cp:coreProperties>
</file>