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6"/>
  </p:notesMasterIdLst>
  <p:sldIdLst>
    <p:sldId id="256" r:id="rId2"/>
    <p:sldId id="286" r:id="rId3"/>
    <p:sldId id="287" r:id="rId4"/>
    <p:sldId id="261" r:id="rId5"/>
    <p:sldId id="259" r:id="rId6"/>
    <p:sldId id="260" r:id="rId7"/>
    <p:sldId id="262" r:id="rId8"/>
    <p:sldId id="284" r:id="rId9"/>
    <p:sldId id="263" r:id="rId10"/>
    <p:sldId id="264" r:id="rId11"/>
    <p:sldId id="265" r:id="rId12"/>
    <p:sldId id="266" r:id="rId13"/>
    <p:sldId id="267" r:id="rId14"/>
    <p:sldId id="268" r:id="rId15"/>
    <p:sldId id="269" r:id="rId16"/>
    <p:sldId id="270" r:id="rId17"/>
    <p:sldId id="271" r:id="rId18"/>
    <p:sldId id="285"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ru-RU"/>
    </a:defPPr>
    <a:lvl1pPr algn="l" rtl="0" fontAlgn="base">
      <a:spcBef>
        <a:spcPct val="20000"/>
      </a:spcBef>
      <a:spcAft>
        <a:spcPct val="0"/>
      </a:spcAft>
      <a:buClr>
        <a:schemeClr val="bg2"/>
      </a:buClr>
      <a:buSzPct val="75000"/>
      <a:buFont typeface="Wingdings" pitchFamily="2" charset="2"/>
      <a:buChar char="n"/>
      <a:defRPr sz="2800" kern="1200">
        <a:solidFill>
          <a:schemeClr val="tx1"/>
        </a:solidFill>
        <a:latin typeface="Arial" charset="0"/>
        <a:ea typeface="+mn-ea"/>
        <a:cs typeface="Arial" charset="0"/>
      </a:defRPr>
    </a:lvl1pPr>
    <a:lvl2pPr marL="457200" algn="l" rtl="0" fontAlgn="base">
      <a:spcBef>
        <a:spcPct val="20000"/>
      </a:spcBef>
      <a:spcAft>
        <a:spcPct val="0"/>
      </a:spcAft>
      <a:buClr>
        <a:schemeClr val="bg2"/>
      </a:buClr>
      <a:buSzPct val="75000"/>
      <a:buFont typeface="Wingdings" pitchFamily="2" charset="2"/>
      <a:buChar char="n"/>
      <a:defRPr sz="2800" kern="1200">
        <a:solidFill>
          <a:schemeClr val="tx1"/>
        </a:solidFill>
        <a:latin typeface="Arial" charset="0"/>
        <a:ea typeface="+mn-ea"/>
        <a:cs typeface="Arial" charset="0"/>
      </a:defRPr>
    </a:lvl2pPr>
    <a:lvl3pPr marL="914400" algn="l" rtl="0" fontAlgn="base">
      <a:spcBef>
        <a:spcPct val="20000"/>
      </a:spcBef>
      <a:spcAft>
        <a:spcPct val="0"/>
      </a:spcAft>
      <a:buClr>
        <a:schemeClr val="bg2"/>
      </a:buClr>
      <a:buSzPct val="75000"/>
      <a:buFont typeface="Wingdings" pitchFamily="2" charset="2"/>
      <a:buChar char="n"/>
      <a:defRPr sz="2800" kern="1200">
        <a:solidFill>
          <a:schemeClr val="tx1"/>
        </a:solidFill>
        <a:latin typeface="Arial" charset="0"/>
        <a:ea typeface="+mn-ea"/>
        <a:cs typeface="Arial" charset="0"/>
      </a:defRPr>
    </a:lvl3pPr>
    <a:lvl4pPr marL="1371600" algn="l" rtl="0" fontAlgn="base">
      <a:spcBef>
        <a:spcPct val="20000"/>
      </a:spcBef>
      <a:spcAft>
        <a:spcPct val="0"/>
      </a:spcAft>
      <a:buClr>
        <a:schemeClr val="bg2"/>
      </a:buClr>
      <a:buSzPct val="75000"/>
      <a:buFont typeface="Wingdings" pitchFamily="2" charset="2"/>
      <a:buChar char="n"/>
      <a:defRPr sz="2800" kern="1200">
        <a:solidFill>
          <a:schemeClr val="tx1"/>
        </a:solidFill>
        <a:latin typeface="Arial" charset="0"/>
        <a:ea typeface="+mn-ea"/>
        <a:cs typeface="Arial" charset="0"/>
      </a:defRPr>
    </a:lvl4pPr>
    <a:lvl5pPr marL="1828800" algn="l" rtl="0" fontAlgn="base">
      <a:spcBef>
        <a:spcPct val="20000"/>
      </a:spcBef>
      <a:spcAft>
        <a:spcPct val="0"/>
      </a:spcAft>
      <a:buClr>
        <a:schemeClr val="bg2"/>
      </a:buClr>
      <a:buSzPct val="75000"/>
      <a:buFont typeface="Wingdings" pitchFamily="2" charset="2"/>
      <a:buChar char="n"/>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666699"/>
    <a:srgbClr val="008000"/>
    <a:srgbClr val="FF3300"/>
    <a:srgbClr val="FFFF99"/>
    <a:srgbClr val="3333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4" autoAdjust="0"/>
  </p:normalViewPr>
  <p:slideViewPr>
    <p:cSldViewPr>
      <p:cViewPr>
        <p:scale>
          <a:sx n="85" d="100"/>
          <a:sy n="85" d="100"/>
        </p:scale>
        <p:origin x="-9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4283D-E966-4129-8ED9-A7187F6BF10B}" type="datetimeFigureOut">
              <a:rPr lang="en-US" smtClean="0"/>
              <a:pPr/>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BA887-56AA-40FE-A216-B52F6A2675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8BA887-56AA-40FE-A216-B52F6A26757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spcBef>
                  <a:spcPct val="0"/>
                </a:spcBef>
                <a:buClrTx/>
                <a:buSzTx/>
                <a:buFontTx/>
                <a:buNone/>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grpSp>
      </p:grpSp>
      <p:sp>
        <p:nvSpPr>
          <p:cNvPr id="7989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Click to edit Master title style</a:t>
            </a:r>
          </a:p>
        </p:txBody>
      </p:sp>
      <p:sp>
        <p:nvSpPr>
          <p:cNvPr id="7989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p>
        </p:txBody>
      </p:sp>
      <p:sp>
        <p:nvSpPr>
          <p:cNvPr id="19" name="Rectangle 17"/>
          <p:cNvSpPr>
            <a:spLocks noGrp="1" noChangeArrowheads="1"/>
          </p:cNvSpPr>
          <p:nvPr>
            <p:ph type="ftr" sz="quarter" idx="11"/>
          </p:nvPr>
        </p:nvSpPr>
        <p:spPr/>
        <p:txBody>
          <a:bodyPr/>
          <a:lstStyle>
            <a:lvl1pPr>
              <a:defRPr smtClean="0"/>
            </a:lvl1pPr>
          </a:lstStyle>
          <a:p>
            <a:pPr>
              <a:defRPr/>
            </a:pPr>
            <a:endParaRPr lang="ru-RU"/>
          </a:p>
        </p:txBody>
      </p:sp>
      <p:sp>
        <p:nvSpPr>
          <p:cNvPr id="20" name="Rectangle 18"/>
          <p:cNvSpPr>
            <a:spLocks noGrp="1" noChangeArrowheads="1"/>
          </p:cNvSpPr>
          <p:nvPr>
            <p:ph type="sldNum" sz="quarter" idx="12"/>
          </p:nvPr>
        </p:nvSpPr>
        <p:spPr/>
        <p:txBody>
          <a:bodyPr/>
          <a:lstStyle>
            <a:lvl1pPr>
              <a:defRPr smtClean="0"/>
            </a:lvl1pPr>
          </a:lstStyle>
          <a:p>
            <a:pPr>
              <a:defRPr/>
            </a:pPr>
            <a:fld id="{B0ECA575-1663-4A4B-A6D0-B9460F9DCEA2}" type="slidenum">
              <a:rPr lang="ru-RU"/>
              <a:pPr>
                <a:defRPr/>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6068218D-1B4F-40D1-8579-35BB9C01FB8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0DDBB72-461E-4BAD-A951-3796154587CE}"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F15C2E6-A1BF-4FD3-BCC6-ACB012D168C8}"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A6263CA-25AD-44AB-A3C6-434481E7BC0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052441B-6707-4B70-92B6-19DCE8E69DC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61B799E3-812C-4ACE-A0CF-8CDFD906635B}"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3A731A67-FA2A-49E9-9C29-800A9B1182E5}"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98D3400-7BC4-4767-88D9-EDB52A2BB021}"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5BAC32D-F18C-4D20-A64E-D171F9B28EEF}"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2C0020B-9F4B-4C5F-A246-A2466DE782D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smtClean="0"/>
            </a:lvl1pPr>
          </a:lstStyle>
          <a:p>
            <a:pPr>
              <a:defRPr/>
            </a:pPr>
            <a:endParaRPr lang="ru-RU"/>
          </a:p>
        </p:txBody>
      </p:sp>
      <p:sp>
        <p:nvSpPr>
          <p:cNvPr id="7885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smtClean="0">
                <a:latin typeface="Arial Black" pitchFamily="34" charset="0"/>
              </a:defRPr>
            </a:lvl1pPr>
          </a:lstStyle>
          <a:p>
            <a:pPr>
              <a:defRPr/>
            </a:pPr>
            <a:fld id="{FF973F24-195C-4978-A42B-1D3F4787AF7E}"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788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spcBef>
                  <a:spcPct val="0"/>
                </a:spcBef>
                <a:buClrTx/>
                <a:buSzTx/>
                <a:buFontTx/>
                <a:buNone/>
                <a:defRPr/>
              </a:pPr>
              <a:endParaRPr lang="en-US" sz="2400">
                <a:latin typeface="Times New Roman" pitchFamily="18" charset="0"/>
              </a:endParaRPr>
            </a:p>
          </p:txBody>
        </p:sp>
        <p:sp>
          <p:nvSpPr>
            <p:cNvPr id="788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7885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1800">
                <a:solidFill>
                  <a:schemeClr val="hlink"/>
                </a:solidFill>
              </a:endParaRPr>
            </a:p>
          </p:txBody>
        </p:sp>
        <p:sp>
          <p:nvSpPr>
            <p:cNvPr id="7885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1800">
                <a:solidFill>
                  <a:schemeClr val="hlink"/>
                </a:solidFill>
              </a:endParaRPr>
            </a:p>
          </p:txBody>
        </p:sp>
        <p:sp>
          <p:nvSpPr>
            <p:cNvPr id="7885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1800">
                <a:solidFill>
                  <a:schemeClr val="accent2"/>
                </a:solidFill>
              </a:endParaRPr>
            </a:p>
          </p:txBody>
        </p:sp>
        <p:sp>
          <p:nvSpPr>
            <p:cNvPr id="7885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spcBef>
                  <a:spcPct val="0"/>
                </a:spcBef>
                <a:buClrTx/>
                <a:buSzTx/>
                <a:buFontTx/>
                <a:buNone/>
                <a:defRPr/>
              </a:pPr>
              <a:endParaRPr lang="en-US" sz="1800">
                <a:solidFill>
                  <a:schemeClr val="hlink"/>
                </a:solidFill>
              </a:endParaRPr>
            </a:p>
          </p:txBody>
        </p:sp>
        <p:sp>
          <p:nvSpPr>
            <p:cNvPr id="7885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spcBef>
                  <a:spcPct val="0"/>
                </a:spcBef>
                <a:buClrTx/>
                <a:buSzTx/>
                <a:buFontTx/>
                <a:buNone/>
                <a:defRPr/>
              </a:pPr>
              <a:endParaRPr lang="en-US" sz="2400">
                <a:latin typeface="Times New Roman" pitchFamily="18" charset="0"/>
              </a:endParaRPr>
            </a:p>
          </p:txBody>
        </p:sp>
        <p:sp>
          <p:nvSpPr>
            <p:cNvPr id="7886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1800">
                <a:solidFill>
                  <a:schemeClr val="accent2"/>
                </a:solidFill>
              </a:endParaRPr>
            </a:p>
          </p:txBody>
        </p:sp>
        <p:sp>
          <p:nvSpPr>
            <p:cNvPr id="7886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spcBef>
                  <a:spcPct val="0"/>
                </a:spcBef>
                <a:buClrTx/>
                <a:buSzTx/>
                <a:buFontTx/>
                <a:buNone/>
                <a:defRPr/>
              </a:pPr>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788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smtClean="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ipe dir="r"/>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800" b="1" cap="small" dirty="0" smtClean="0">
                <a:effectLst>
                  <a:outerShdw blurRad="38100" dist="38100" dir="2700000" algn="tl">
                    <a:srgbClr val="000000">
                      <a:alpha val="43137"/>
                    </a:srgbClr>
                  </a:outerShdw>
                </a:effectLst>
                <a:latin typeface="Arial" pitchFamily="34" charset="0"/>
                <a:cs typeface="Arial" pitchFamily="34" charset="0"/>
              </a:rPr>
              <a:t>Assessment of the Domestic Perception of Armenian Pharmaceutical Products</a:t>
            </a:r>
            <a:endParaRPr lang="ru-RU" sz="2800" b="1" cap="small"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6" name="Subtitle 5"/>
          <p:cNvSpPr>
            <a:spLocks noGrp="1"/>
          </p:cNvSpPr>
          <p:nvPr>
            <p:ph type="subTitle" idx="1"/>
          </p:nvPr>
        </p:nvSpPr>
        <p:spPr/>
        <p: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Presentation</a:t>
            </a:r>
          </a:p>
          <a:p>
            <a:r>
              <a:rPr lang="en-US" sz="1400" dirty="0" smtClean="0">
                <a:effectLst>
                  <a:outerShdw blurRad="38100" dist="38100" dir="2700000" algn="tl">
                    <a:srgbClr val="000000">
                      <a:alpha val="43137"/>
                    </a:srgbClr>
                  </a:outerShdw>
                </a:effectLst>
                <a:latin typeface="Arial" pitchFamily="34" charset="0"/>
                <a:cs typeface="Arial" pitchFamily="34" charset="0"/>
              </a:rPr>
              <a:t>September 2008</a:t>
            </a:r>
            <a:endParaRPr lang="en-US" sz="1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4944"/>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Consumers’ profile</a:t>
            </a:r>
            <a:endParaRPr lang="en-US" sz="2200" dirty="0">
              <a:latin typeface="Arial" pitchFamily="34" charset="0"/>
              <a:cs typeface="Arial" pitchFamily="34" charset="0"/>
            </a:endParaRPr>
          </a:p>
        </p:txBody>
      </p:sp>
      <p:sp>
        <p:nvSpPr>
          <p:cNvPr id="16" name="Text Placeholder 15"/>
          <p:cNvSpPr>
            <a:spLocks noGrp="1"/>
          </p:cNvSpPr>
          <p:nvPr>
            <p:ph type="body" idx="1"/>
          </p:nvPr>
        </p:nvSpPr>
        <p:spPr>
          <a:xfrm>
            <a:off x="457200" y="1749783"/>
            <a:ext cx="4562856" cy="639762"/>
          </a:xfrm>
        </p:spPr>
        <p:txBody>
          <a:bodyPr anchor="ctr"/>
          <a:lstStyle/>
          <a:p>
            <a:pPr lvl="0" algn="ctr" eaLnBrk="1" hangingPunct="1">
              <a:buClr>
                <a:srgbClr val="00007D"/>
              </a:buClr>
              <a:defRPr/>
            </a:pPr>
            <a:r>
              <a:rPr lang="en-US" sz="1600" dirty="0" smtClean="0">
                <a:solidFill>
                  <a:srgbClr val="333399"/>
                </a:solidFill>
                <a:latin typeface="Arial" pitchFamily="34" charset="0"/>
                <a:cs typeface="Arial" pitchFamily="34" charset="0"/>
              </a:rPr>
              <a:t>Consumers’</a:t>
            </a:r>
          </a:p>
          <a:p>
            <a:pPr lvl="0" algn="ctr" eaLnBrk="1" hangingPunct="1">
              <a:buClr>
                <a:srgbClr val="00007D"/>
              </a:buClr>
              <a:defRPr/>
            </a:pPr>
            <a:r>
              <a:rPr lang="en-US" sz="1600" dirty="0" smtClean="0">
                <a:solidFill>
                  <a:srgbClr val="333399"/>
                </a:solidFill>
                <a:latin typeface="Arial" pitchFamily="34" charset="0"/>
                <a:cs typeface="Arial" pitchFamily="34" charset="0"/>
              </a:rPr>
              <a:t>PROFESSIONS</a:t>
            </a:r>
          </a:p>
        </p:txBody>
      </p:sp>
      <p:sp>
        <p:nvSpPr>
          <p:cNvPr id="17" name="Text Placeholder 16"/>
          <p:cNvSpPr>
            <a:spLocks noGrp="1"/>
          </p:cNvSpPr>
          <p:nvPr>
            <p:ph type="body" sz="quarter" idx="3"/>
          </p:nvPr>
        </p:nvSpPr>
        <p:spPr>
          <a:xfrm>
            <a:off x="5486400" y="1729340"/>
            <a:ext cx="3072384" cy="639762"/>
          </a:xfrm>
        </p:spPr>
        <p:txBody>
          <a:bodyPr anchor="ctr"/>
          <a:lstStyle/>
          <a:p>
            <a:pPr lvl="0" algn="ctr" eaLnBrk="1" hangingPunct="1">
              <a:buClr>
                <a:srgbClr val="00007D"/>
              </a:buClr>
              <a:defRPr/>
            </a:pPr>
            <a:r>
              <a:rPr lang="en-US" sz="1600" dirty="0" smtClean="0">
                <a:solidFill>
                  <a:srgbClr val="333399"/>
                </a:solidFill>
                <a:latin typeface="Arial" pitchFamily="34" charset="0"/>
                <a:cs typeface="Arial" pitchFamily="34" charset="0"/>
              </a:rPr>
              <a:t>Consumers’ </a:t>
            </a:r>
          </a:p>
          <a:p>
            <a:pPr lvl="0" algn="ctr" eaLnBrk="1" hangingPunct="1">
              <a:buClr>
                <a:srgbClr val="00007D"/>
              </a:buClr>
              <a:defRPr/>
            </a:pPr>
            <a:r>
              <a:rPr lang="en-US" sz="1600" dirty="0" smtClean="0">
                <a:solidFill>
                  <a:srgbClr val="333399"/>
                </a:solidFill>
                <a:latin typeface="Arial" pitchFamily="34" charset="0"/>
                <a:cs typeface="Arial" pitchFamily="34" charset="0"/>
              </a:rPr>
              <a:t>ENGAGEMENT</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199" y="2500306"/>
            <a:ext cx="4728995" cy="3357586"/>
          </a:xfrm>
          <a:prstGeom prst="rect">
            <a:avLst/>
          </a:prstGeom>
          <a:noFill/>
          <a:ln w="9525">
            <a:noFill/>
            <a:miter lim="800000"/>
            <a:headEnd/>
            <a:tailEnd/>
          </a:ln>
          <a:effectLst/>
        </p:spPr>
      </p:pic>
      <p:pic>
        <p:nvPicPr>
          <p:cNvPr id="2052" name="Picture 4"/>
          <p:cNvPicPr>
            <a:picLocks noGrp="1" noChangeAspect="1" noChangeArrowheads="1"/>
          </p:cNvPicPr>
          <p:nvPr>
            <p:ph sz="quarter" idx="4"/>
          </p:nvPr>
        </p:nvPicPr>
        <p:blipFill>
          <a:blip r:embed="rId3" cstate="print"/>
          <a:srcRect/>
          <a:stretch>
            <a:fillRect/>
          </a:stretch>
        </p:blipFill>
        <p:spPr bwMode="auto">
          <a:xfrm>
            <a:off x="5357818" y="3041769"/>
            <a:ext cx="3303330" cy="287760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Consumers’ profile</a:t>
            </a:r>
            <a:endParaRPr lang="en-US" sz="2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552700"/>
            <a:ext cx="82296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r>
              <a:rPr lang="en-US" sz="1400" b="1" dirty="0" smtClean="0">
                <a:latin typeface="Arial" pitchFamily="34" charset="0"/>
                <a:cs typeface="Arial" pitchFamily="34" charset="0"/>
              </a:rPr>
              <a:t>74 assessed clinics, including 41 (55%) state entities and 33 (45%) private entities</a:t>
            </a:r>
          </a:p>
          <a:p>
            <a:pPr lvl="0" algn="ctr">
              <a:buClr>
                <a:srgbClr val="00007D"/>
              </a:buClr>
              <a:buNone/>
            </a:pPr>
            <a:r>
              <a:rPr lang="en-US" sz="1100" dirty="0" smtClean="0">
                <a:solidFill>
                  <a:srgbClr val="000000"/>
                </a:solidFill>
                <a:latin typeface="Arial" pitchFamily="34" charset="0"/>
                <a:cs typeface="Arial" pitchFamily="34" charset="0"/>
              </a:rPr>
              <a:t>------------------------------------------------------------------------------------------------------------------------------------------------------------------------</a:t>
            </a:r>
          </a:p>
          <a:p>
            <a:pPr lvl="0" algn="ctr">
              <a:buClr>
                <a:srgbClr val="00007D"/>
              </a:buClr>
              <a:buNone/>
            </a:pPr>
            <a:endParaRPr lang="en-US" sz="900" b="1" dirty="0" smtClean="0">
              <a:solidFill>
                <a:srgbClr val="FF0000"/>
              </a:solidFill>
              <a:latin typeface="Arial" pitchFamily="34" charset="0"/>
              <a:cs typeface="Arial" pitchFamily="34" charset="0"/>
            </a:endParaRPr>
          </a:p>
          <a:p>
            <a:pPr lvl="0">
              <a:buClr>
                <a:srgbClr val="00007D"/>
              </a:buClr>
              <a:buNone/>
            </a:pPr>
            <a:r>
              <a:rPr lang="en-US" sz="1600" b="1" u="sng" dirty="0" smtClean="0">
                <a:solidFill>
                  <a:srgbClr val="000000"/>
                </a:solidFill>
                <a:latin typeface="Arial" pitchFamily="34" charset="0"/>
                <a:cs typeface="Arial" pitchFamily="34" charset="0"/>
              </a:rPr>
              <a:t>Ways of pharmaceuticals’ procurement</a:t>
            </a:r>
          </a:p>
          <a:p>
            <a:pPr>
              <a:buClr>
                <a:srgbClr val="00007D"/>
              </a:buClr>
            </a:pPr>
            <a:r>
              <a:rPr lang="en-US" sz="1600" dirty="0" smtClean="0">
                <a:solidFill>
                  <a:srgbClr val="000000"/>
                </a:solidFill>
                <a:latin typeface="Arial" pitchFamily="34" charset="0"/>
                <a:cs typeface="Arial" pitchFamily="34" charset="0"/>
              </a:rPr>
              <a:t>43% of </a:t>
            </a:r>
            <a:r>
              <a:rPr lang="en-US" sz="1600" dirty="0" smtClean="0">
                <a:latin typeface="Arial" pitchFamily="34" charset="0"/>
                <a:cs typeface="Arial" pitchFamily="34" charset="0"/>
              </a:rPr>
              <a:t>clinics procure the major </a:t>
            </a:r>
            <a:r>
              <a:rPr lang="en-US" sz="1600" dirty="0" smtClean="0">
                <a:solidFill>
                  <a:srgbClr val="000000"/>
                </a:solidFill>
                <a:latin typeface="Arial" pitchFamily="34" charset="0"/>
                <a:cs typeface="Arial" pitchFamily="34" charset="0"/>
              </a:rPr>
              <a:t>part of pharmaceuticals through the system of </a:t>
            </a:r>
            <a:r>
              <a:rPr lang="en-US" sz="1600" u="sng" dirty="0" smtClean="0">
                <a:solidFill>
                  <a:srgbClr val="000000"/>
                </a:solidFill>
                <a:latin typeface="Arial" pitchFamily="34" charset="0"/>
                <a:cs typeface="Arial" pitchFamily="34" charset="0"/>
              </a:rPr>
              <a:t>government purchases</a:t>
            </a:r>
            <a:r>
              <a:rPr lang="en-US" sz="1600" dirty="0" smtClean="0">
                <a:solidFill>
                  <a:srgbClr val="000000"/>
                </a:solidFill>
                <a:latin typeface="Arial" pitchFamily="34" charset="0"/>
                <a:cs typeface="Arial" pitchFamily="34" charset="0"/>
              </a:rPr>
              <a:t>. </a:t>
            </a:r>
          </a:p>
          <a:p>
            <a:pPr>
              <a:buClr>
                <a:srgbClr val="00007D"/>
              </a:buClr>
            </a:pPr>
            <a:r>
              <a:rPr lang="en-US" sz="1600" dirty="0" smtClean="0">
                <a:solidFill>
                  <a:srgbClr val="000000"/>
                </a:solidFill>
                <a:latin typeface="Arial" pitchFamily="34" charset="0"/>
                <a:cs typeface="Arial" pitchFamily="34" charset="0"/>
              </a:rPr>
              <a:t>50% of </a:t>
            </a:r>
            <a:r>
              <a:rPr lang="en-US" sz="1600" dirty="0" smtClean="0">
                <a:latin typeface="Arial" pitchFamily="34" charset="0"/>
                <a:cs typeface="Arial" pitchFamily="34" charset="0"/>
              </a:rPr>
              <a:t>clinics procure all pharmaceuticals </a:t>
            </a:r>
            <a:r>
              <a:rPr lang="en-US" sz="1600" dirty="0" smtClean="0">
                <a:solidFill>
                  <a:srgbClr val="000000"/>
                </a:solidFill>
                <a:latin typeface="Arial" pitchFamily="34" charset="0"/>
                <a:cs typeface="Arial" pitchFamily="34" charset="0"/>
              </a:rPr>
              <a:t>through </a:t>
            </a:r>
            <a:r>
              <a:rPr lang="en-US" sz="1600" u="sng" dirty="0" smtClean="0">
                <a:solidFill>
                  <a:srgbClr val="000000"/>
                </a:solidFill>
                <a:latin typeface="Arial" pitchFamily="34" charset="0"/>
                <a:cs typeface="Arial" pitchFamily="34" charset="0"/>
              </a:rPr>
              <a:t>direct purchases</a:t>
            </a:r>
            <a:r>
              <a:rPr lang="en-US" sz="1600" dirty="0" smtClean="0">
                <a:solidFill>
                  <a:srgbClr val="000000"/>
                </a:solidFill>
                <a:latin typeface="Arial" pitchFamily="34" charset="0"/>
                <a:cs typeface="Arial" pitchFamily="34" charset="0"/>
              </a:rPr>
              <a:t>. These are </a:t>
            </a:r>
            <a:r>
              <a:rPr lang="en-US" sz="1600" u="sng" dirty="0" smtClean="0">
                <a:solidFill>
                  <a:srgbClr val="000000"/>
                </a:solidFill>
                <a:latin typeface="Arial" pitchFamily="34" charset="0"/>
                <a:cs typeface="Arial" pitchFamily="34" charset="0"/>
              </a:rPr>
              <a:t>private entities</a:t>
            </a:r>
            <a:r>
              <a:rPr lang="en-US" sz="1600" dirty="0" smtClean="0">
                <a:solidFill>
                  <a:srgbClr val="000000"/>
                </a:solidFill>
                <a:latin typeface="Arial" pitchFamily="34" charset="0"/>
                <a:cs typeface="Arial" pitchFamily="34" charset="0"/>
              </a:rPr>
              <a:t>. </a:t>
            </a:r>
          </a:p>
          <a:p>
            <a:pPr lvl="0">
              <a:buClr>
                <a:srgbClr val="00007D"/>
              </a:buClr>
              <a:buNone/>
            </a:pPr>
            <a:endParaRPr lang="en-US" sz="1600" b="1" dirty="0" smtClean="0">
              <a:solidFill>
                <a:srgbClr val="000000"/>
              </a:solidFill>
              <a:latin typeface="Arial" pitchFamily="34" charset="0"/>
              <a:cs typeface="Arial" pitchFamily="34" charset="0"/>
            </a:endParaRPr>
          </a:p>
          <a:p>
            <a:pPr>
              <a:buClr>
                <a:srgbClr val="00007D"/>
              </a:buClr>
              <a:buNone/>
            </a:pPr>
            <a:r>
              <a:rPr lang="en-US" sz="1600" b="1" u="sng" dirty="0" smtClean="0">
                <a:solidFill>
                  <a:srgbClr val="000000"/>
                </a:solidFill>
                <a:latin typeface="Arial" pitchFamily="34" charset="0"/>
                <a:cs typeface="Arial" pitchFamily="34" charset="0"/>
              </a:rPr>
              <a:t>Sources of pharmaceuticals’ procurement</a:t>
            </a:r>
          </a:p>
          <a:p>
            <a:pPr>
              <a:buClr>
                <a:srgbClr val="00007D"/>
              </a:buClr>
            </a:pPr>
            <a:r>
              <a:rPr lang="en-US" sz="1600" dirty="0" smtClean="0">
                <a:solidFill>
                  <a:srgbClr val="000000"/>
                </a:solidFill>
                <a:latin typeface="Arial" pitchFamily="34" charset="0"/>
                <a:cs typeface="Arial" pitchFamily="34" charset="0"/>
              </a:rPr>
              <a:t>73% of clinics procure the major part of pharmaceuticals from </a:t>
            </a:r>
            <a:r>
              <a:rPr lang="en-US" sz="1600" u="sng" dirty="0" smtClean="0">
                <a:solidFill>
                  <a:srgbClr val="000000"/>
                </a:solidFill>
                <a:latin typeface="Arial" pitchFamily="34" charset="0"/>
                <a:cs typeface="Arial" pitchFamily="34" charset="0"/>
              </a:rPr>
              <a:t>importers</a:t>
            </a:r>
            <a:r>
              <a:rPr lang="en-US" sz="1600" dirty="0" smtClean="0">
                <a:solidFill>
                  <a:srgbClr val="000000"/>
                </a:solidFill>
                <a:latin typeface="Arial" pitchFamily="34" charset="0"/>
                <a:cs typeface="Arial" pitchFamily="34" charset="0"/>
              </a:rPr>
              <a:t>. </a:t>
            </a:r>
          </a:p>
          <a:p>
            <a:pPr lvl="0">
              <a:buClr>
                <a:srgbClr val="00007D"/>
              </a:buClr>
            </a:pPr>
            <a:r>
              <a:rPr lang="en-US" sz="1600" dirty="0" smtClean="0">
                <a:solidFill>
                  <a:srgbClr val="000000"/>
                </a:solidFill>
                <a:latin typeface="Arial" pitchFamily="34" charset="0"/>
                <a:cs typeface="Arial" pitchFamily="34" charset="0"/>
              </a:rPr>
              <a:t>82% of clinics do not procure pharmaceuticals from </a:t>
            </a:r>
            <a:r>
              <a:rPr lang="en-US" sz="1600" u="sng" dirty="0" smtClean="0">
                <a:solidFill>
                  <a:srgbClr val="000000"/>
                </a:solidFill>
                <a:latin typeface="Arial" pitchFamily="34" charset="0"/>
                <a:cs typeface="Arial" pitchFamily="34" charset="0"/>
              </a:rPr>
              <a:t>producers</a:t>
            </a:r>
            <a:r>
              <a:rPr lang="en-US" sz="1600" dirty="0" smtClean="0">
                <a:solidFill>
                  <a:srgbClr val="000000"/>
                </a:solidFill>
                <a:latin typeface="Arial" pitchFamily="34" charset="0"/>
                <a:cs typeface="Arial" pitchFamily="34" charset="0"/>
              </a:rPr>
              <a:t>.</a:t>
            </a:r>
          </a:p>
          <a:p>
            <a:pPr lvl="0">
              <a:buClr>
                <a:srgbClr val="00007D"/>
              </a:buClr>
            </a:pPr>
            <a:r>
              <a:rPr lang="en-US" sz="1600" dirty="0" smtClean="0">
                <a:solidFill>
                  <a:srgbClr val="000000"/>
                </a:solidFill>
                <a:latin typeface="Arial" pitchFamily="34" charset="0"/>
                <a:cs typeface="Arial" pitchFamily="34" charset="0"/>
              </a:rPr>
              <a:t>99% of clinics </a:t>
            </a:r>
            <a:r>
              <a:rPr lang="en-US" sz="1600" u="sng" dirty="0" smtClean="0">
                <a:solidFill>
                  <a:srgbClr val="000000"/>
                </a:solidFill>
                <a:latin typeface="Arial" pitchFamily="34" charset="0"/>
                <a:cs typeface="Arial" pitchFamily="34" charset="0"/>
              </a:rPr>
              <a:t>do not import</a:t>
            </a:r>
            <a:r>
              <a:rPr lang="en-US" sz="1600" dirty="0" smtClean="0">
                <a:solidFill>
                  <a:srgbClr val="000000"/>
                </a:solidFill>
                <a:latin typeface="Arial" pitchFamily="34" charset="0"/>
                <a:cs typeface="Arial" pitchFamily="34" charset="0"/>
              </a:rPr>
              <a:t> pharmaceuticals.</a:t>
            </a:r>
          </a:p>
          <a:p>
            <a:pPr>
              <a:buClr>
                <a:srgbClr val="00007D"/>
              </a:buClr>
            </a:pPr>
            <a:r>
              <a:rPr lang="en-US" sz="1600" dirty="0" smtClean="0">
                <a:solidFill>
                  <a:srgbClr val="000000"/>
                </a:solidFill>
                <a:latin typeface="Arial" pitchFamily="34" charset="0"/>
                <a:cs typeface="Arial" pitchFamily="34" charset="0"/>
              </a:rPr>
              <a:t>85% of clinics do not procure pharmaceuticals from </a:t>
            </a:r>
            <a:r>
              <a:rPr lang="en-US" sz="1600" u="sng" dirty="0" smtClean="0">
                <a:solidFill>
                  <a:srgbClr val="000000"/>
                </a:solidFill>
                <a:latin typeface="Arial" pitchFamily="34" charset="0"/>
                <a:cs typeface="Arial" pitchFamily="34" charset="0"/>
              </a:rPr>
              <a:t>pharmacies</a:t>
            </a:r>
            <a:r>
              <a:rPr lang="en-US" sz="1600" dirty="0" smtClean="0">
                <a:solidFill>
                  <a:srgbClr val="000000"/>
                </a:solidFill>
                <a:latin typeface="Arial" pitchFamily="34" charset="0"/>
                <a:cs typeface="Arial" pitchFamily="34" charset="0"/>
              </a:rPr>
              <a:t>.</a:t>
            </a:r>
          </a:p>
          <a:p>
            <a:pPr lvl="1">
              <a:buNone/>
            </a:pPr>
            <a:endParaRPr lang="en-US" sz="1600" dirty="0" smtClean="0">
              <a:latin typeface="Arial" pitchFamily="34" charset="0"/>
              <a:cs typeface="Arial" pitchFamily="34" charset="0"/>
            </a:endParaRPr>
          </a:p>
        </p:txBody>
      </p:sp>
      <p:sp>
        <p:nvSpPr>
          <p:cNvPr id="4" name="Title 1"/>
          <p:cNvSpPr>
            <a:spLocks noGrp="1"/>
          </p:cNvSpPr>
          <p:nvPr>
            <p:ph type="title"/>
          </p:nvPr>
        </p:nvSpPr>
        <p:spPr>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b="1" cap="small"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The profile of clinics and their representatives</a:t>
            </a:r>
            <a:endParaRPr lang="en-US" sz="22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3054"/>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The profile of clinics and their representatives</a:t>
            </a:r>
            <a:endParaRPr lang="en-US" sz="2200" b="1" cap="small" dirty="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 Placeholder 5"/>
          <p:cNvSpPr>
            <a:spLocks noGrp="1"/>
          </p:cNvSpPr>
          <p:nvPr>
            <p:ph type="body" idx="1"/>
          </p:nvPr>
        </p:nvSpPr>
        <p:spPr>
          <a:xfrm>
            <a:off x="457200" y="1643049"/>
            <a:ext cx="4040188" cy="357191"/>
          </a:xfrm>
        </p:spPr>
        <p:txBody>
          <a:bodyPr anchor="ctr"/>
          <a:lstStyle/>
          <a:p>
            <a:r>
              <a:rPr lang="en-US" sz="1400" dirty="0" smtClean="0">
                <a:latin typeface="Arial" pitchFamily="34" charset="0"/>
                <a:cs typeface="Arial" pitchFamily="34" charset="0"/>
              </a:rPr>
              <a:t>2. Procurers of pharmaceuticals at clinics</a:t>
            </a:r>
            <a:endParaRPr lang="en-US" sz="1400" dirty="0">
              <a:latin typeface="Arial" pitchFamily="34" charset="0"/>
              <a:cs typeface="Arial" pitchFamily="34"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199" y="2035457"/>
            <a:ext cx="8252917" cy="43225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bwMode="auto">
          <a:xfrm>
            <a:off x="457200" y="1643049"/>
            <a:ext cx="4040188" cy="3571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None/>
              <a:defRPr/>
            </a:pP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3. </a:t>
            </a:r>
            <a:r>
              <a:rPr lang="en-US" sz="1400" b="1" kern="0" dirty="0" smtClean="0">
                <a:latin typeface="Arial" pitchFamily="34" charset="0"/>
                <a:cs typeface="Arial" pitchFamily="34" charset="0"/>
              </a:rPr>
              <a:t>Physicians</a:t>
            </a:r>
            <a:endParaRPr kumimoji="0" lang="en-US" sz="1400" b="1"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9" name="Title 1"/>
          <p:cNvSpPr txBox="1">
            <a:spLocks noGrp="1"/>
          </p:cNvSpPr>
          <p:nvPr>
            <p:ph type="title"/>
          </p:nvPr>
        </p:nvSpPr>
        <p:spPr bwMode="auto">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2200" b="1" i="0" u="none" strike="noStrike" kern="0" cap="small"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cs typeface="Arial" pitchFamily="34" charset="0"/>
              </a:rPr>
              <a:t> The profile of clinics and their representatives</a:t>
            </a:r>
            <a:endParaRPr kumimoji="0" lang="en-US" sz="2200" b="1" i="0" u="none" strike="noStrike" kern="0" cap="small" spc="0" normalizeH="0" baseline="0" noProof="0" dirty="0">
              <a:ln>
                <a:noFill/>
              </a:ln>
              <a:solidFill>
                <a:srgbClr val="333399"/>
              </a:solidFill>
              <a:effectLst>
                <a:outerShdw blurRad="38100" dist="38100" dir="2700000" algn="tl">
                  <a:srgbClr val="000000">
                    <a:alpha val="43137"/>
                  </a:srgbClr>
                </a:outerShdw>
              </a:effectLst>
              <a:uLnTx/>
              <a:uFillTx/>
              <a:latin typeface="Arial" pitchFamily="34" charset="0"/>
              <a:cs typeface="Arial" pitchFamily="34"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 y="2015923"/>
            <a:ext cx="8244000" cy="41934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3054"/>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The profile of pharmacies</a:t>
            </a:r>
            <a:endParaRPr lang="en-US" sz="2200" dirty="0">
              <a:latin typeface="Arial" pitchFamily="34" charset="0"/>
              <a:cs typeface="Arial" pitchFamily="34" charset="0"/>
            </a:endParaRPr>
          </a:p>
        </p:txBody>
      </p:sp>
      <p:sp>
        <p:nvSpPr>
          <p:cNvPr id="10" name="Text Placeholder 9"/>
          <p:cNvSpPr>
            <a:spLocks noGrp="1"/>
          </p:cNvSpPr>
          <p:nvPr>
            <p:ph type="body" idx="1"/>
          </p:nvPr>
        </p:nvSpPr>
        <p:spPr>
          <a:xfrm>
            <a:off x="457199" y="1613171"/>
            <a:ext cx="8218449" cy="416350"/>
          </a:xfrm>
        </p:spPr>
        <p:txBody>
          <a:bodyPr anchor="ctr"/>
          <a:lstStyle/>
          <a:p>
            <a:r>
              <a:rPr lang="en-US" sz="1400" dirty="0" smtClean="0">
                <a:latin typeface="Arial" pitchFamily="34" charset="0"/>
                <a:cs typeface="Arial" pitchFamily="34" charset="0"/>
              </a:rPr>
              <a:t>85 assessed pharmacies. 9.4% of them are included in pharmacy networks</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199" y="2071678"/>
            <a:ext cx="8126554" cy="435771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61531"/>
            <a:ext cx="4040188" cy="338709"/>
          </a:xfrm>
        </p:spPr>
        <p:txBody>
          <a:bodyPr anchor="ctr"/>
          <a:lstStyle/>
          <a:p>
            <a:pPr lvl="0">
              <a:buClr>
                <a:srgbClr val="00007D"/>
              </a:buClr>
            </a:pPr>
            <a:r>
              <a:rPr lang="en-US" sz="1400" dirty="0" smtClean="0">
                <a:solidFill>
                  <a:srgbClr val="000000"/>
                </a:solidFill>
                <a:latin typeface="Arial" pitchFamily="34" charset="0"/>
                <a:cs typeface="Arial" pitchFamily="34" charset="0"/>
              </a:rPr>
              <a:t>4. </a:t>
            </a:r>
            <a:r>
              <a:rPr lang="en-US" sz="1400" dirty="0" smtClean="0">
                <a:latin typeface="Arial" pitchFamily="34" charset="0"/>
                <a:cs typeface="Arial" pitchFamily="34" charset="0"/>
              </a:rPr>
              <a:t>Pharmacy managers</a:t>
            </a:r>
            <a:endParaRPr lang="en-US" sz="1400" dirty="0">
              <a:solidFill>
                <a:srgbClr val="000000"/>
              </a:solidFill>
              <a:latin typeface="Arial" pitchFamily="34" charset="0"/>
              <a:cs typeface="Arial" pitchFamily="34" charset="0"/>
            </a:endParaRPr>
          </a:p>
        </p:txBody>
      </p:sp>
      <p:sp>
        <p:nvSpPr>
          <p:cNvPr id="7"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The profile of pharmacies</a:t>
            </a:r>
            <a:endParaRPr lang="en-US" sz="2200" dirty="0">
              <a:latin typeface="Arial" pitchFamily="34" charset="0"/>
              <a:cs typeface="Arial" pitchFamily="34"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 y="2059353"/>
            <a:ext cx="8258204" cy="41147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457200" y="1613170"/>
            <a:ext cx="4040188" cy="393689"/>
          </a:xfrm>
        </p:spPr>
        <p:txBody>
          <a:bodyPr anchor="ctr"/>
          <a:lstStyle/>
          <a:p>
            <a:pPr lvl="0">
              <a:buClr>
                <a:srgbClr val="00007D"/>
              </a:buClr>
            </a:pPr>
            <a:r>
              <a:rPr lang="en-US" sz="1400" dirty="0" smtClean="0">
                <a:solidFill>
                  <a:srgbClr val="000000"/>
                </a:solidFill>
                <a:latin typeface="Arial" pitchFamily="34" charset="0"/>
                <a:cs typeface="Arial" pitchFamily="34" charset="0"/>
              </a:rPr>
              <a:t>5. Pharmacists</a:t>
            </a:r>
            <a:endParaRPr lang="en-US" sz="1400" dirty="0">
              <a:solidFill>
                <a:srgbClr val="000000"/>
              </a:solidFill>
              <a:latin typeface="Arial" pitchFamily="34" charset="0"/>
              <a:cs typeface="Arial" pitchFamily="34" charset="0"/>
            </a:endParaRPr>
          </a:p>
        </p:txBody>
      </p:sp>
      <p:sp>
        <p:nvSpPr>
          <p:cNvPr id="9"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The profile of pharmacies</a:t>
            </a:r>
            <a:endParaRPr lang="en-US" sz="2200" dirty="0">
              <a:latin typeface="Arial" pitchFamily="34" charset="0"/>
              <a:cs typeface="Arial" pitchFamily="34"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199" y="2051073"/>
            <a:ext cx="8208000" cy="3021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txBox="1">
            <a:spLocks/>
          </p:cNvSpPr>
          <p:nvPr/>
        </p:nvSpPr>
        <p:spPr>
          <a:xfrm>
            <a:off x="722313" y="4406900"/>
            <a:ext cx="7772400" cy="1362075"/>
          </a:xfrm>
          <a:prstGeom prst="rect">
            <a:avLst/>
          </a:prstGeom>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lvl="0" eaLnBrk="0" hangingPunct="0">
              <a:spcBef>
                <a:spcPct val="0"/>
              </a:spcBef>
              <a:buClrTx/>
              <a:buSzTx/>
              <a:buNone/>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Respondents’ </a:t>
            </a:r>
          </a:p>
          <a:p>
            <a:pPr lvl="0" eaLnBrk="0" hangingPunct="0">
              <a:spcBef>
                <a:spcPct val="0"/>
              </a:spcBef>
              <a:buClrTx/>
              <a:buSzTx/>
              <a:buNone/>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Awareness</a:t>
            </a:r>
            <a:endParaRPr lang="en-US" sz="3200" b="1" cap="small" dirty="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Placeholder 9"/>
          <p:cNvSpPr txBox="1">
            <a:spLocks/>
          </p:cNvSpPr>
          <p:nvPr/>
        </p:nvSpPr>
        <p:spPr>
          <a:xfrm>
            <a:off x="722313" y="2906713"/>
            <a:ext cx="7772400" cy="1500187"/>
          </a:xfrm>
          <a:prstGeom prst="rect">
            <a:avLst/>
          </a:prstGeom>
        </p:spPr>
        <p:txBody>
          <a:bodyPr anchor="b"/>
          <a:lstStyle/>
          <a:p>
            <a:pPr>
              <a:buNone/>
            </a:pPr>
            <a:r>
              <a:rPr lang="en-US" sz="2000" b="1" dirty="0" smtClean="0">
                <a:latin typeface="Arial" pitchFamily="34" charset="0"/>
                <a:cs typeface="Arial" pitchFamily="34" charset="0"/>
              </a:rPr>
              <a:t>Chapter 2</a:t>
            </a:r>
            <a:endParaRPr lang="en-US" sz="2000" b="1" dirty="0">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Pharmaceutical Production</a:t>
            </a:r>
            <a:endParaRPr lang="en-US" sz="2200" b="1" dirty="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ontent Placeholder 7"/>
          <p:cNvSpPr>
            <a:spLocks noGrp="1"/>
          </p:cNvSpPr>
          <p:nvPr>
            <p:ph sz="half" idx="2"/>
          </p:nvPr>
        </p:nvSpPr>
        <p:spPr>
          <a:xfrm>
            <a:off x="457200" y="2051824"/>
            <a:ext cx="4040188" cy="4091820"/>
          </a:xfrm>
        </p:spPr>
        <p:txBody>
          <a:bodyPr/>
          <a:lstStyle/>
          <a:p>
            <a:r>
              <a:rPr lang="en-US" sz="1600" b="1" dirty="0" smtClean="0">
                <a:latin typeface="Arial" pitchFamily="34" charset="0"/>
                <a:cs typeface="Arial" pitchFamily="34" charset="0"/>
              </a:rPr>
              <a:t>23% of consumers know at least 1 Armenian pharmaceutical. Meantime, 77% of consumers could not name any pharmaceutical.</a:t>
            </a:r>
          </a:p>
          <a:p>
            <a:pPr>
              <a:buNone/>
            </a:pP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So-called “aware” consumers named 173 types of products.</a:t>
            </a:r>
          </a:p>
          <a:p>
            <a:pPr>
              <a:buNone/>
            </a:pP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Among consumers those types of pharmaceuticals, which are mostly available in any house are most popularity is taken by. These are mainly pharmaceuticals normally used without physician’s prescription or for the first medical aid</a:t>
            </a:r>
            <a:endParaRPr lang="en-US" sz="1600" b="1" dirty="0">
              <a:latin typeface="Arial" pitchFamily="34" charset="0"/>
              <a:cs typeface="Arial" pitchFamily="34" charset="0"/>
            </a:endParaRPr>
          </a:p>
        </p:txBody>
      </p:sp>
      <p:sp>
        <p:nvSpPr>
          <p:cNvPr id="14" name="Text Placeholder 2"/>
          <p:cNvSpPr>
            <a:spLocks noGrp="1"/>
          </p:cNvSpPr>
          <p:nvPr>
            <p:ph type="body" sz="quarter" idx="3"/>
          </p:nvPr>
        </p:nvSpPr>
        <p:spPr>
          <a:xfrm>
            <a:off x="428597" y="1643049"/>
            <a:ext cx="8258204" cy="357191"/>
          </a:xfrm>
        </p:spPr>
        <p:txBody>
          <a:bodyPr anchor="ctr"/>
          <a:lstStyle/>
          <a:p>
            <a:pPr lvl="0" algn="ctr">
              <a:buClr>
                <a:srgbClr val="00007D"/>
              </a:buClr>
            </a:pPr>
            <a:r>
              <a:rPr lang="en-US" sz="1800" dirty="0" smtClean="0">
                <a:solidFill>
                  <a:srgbClr val="000000"/>
                </a:solidFill>
                <a:latin typeface="Arial" pitchFamily="34" charset="0"/>
                <a:cs typeface="Arial" pitchFamily="34" charset="0"/>
              </a:rPr>
              <a:t>1. Consumers</a:t>
            </a:r>
            <a:endParaRPr lang="en-US" sz="1800" dirty="0">
              <a:solidFill>
                <a:srgbClr val="000000"/>
              </a:solidFill>
              <a:latin typeface="Arial" pitchFamily="34" charset="0"/>
              <a:cs typeface="Arial" pitchFamily="34" charset="0"/>
            </a:endParaRPr>
          </a:p>
        </p:txBody>
      </p:sp>
      <p:pic>
        <p:nvPicPr>
          <p:cNvPr id="4098" name="Picture 2"/>
          <p:cNvPicPr>
            <a:picLocks noGrp="1" noChangeAspect="1" noChangeArrowheads="1"/>
          </p:cNvPicPr>
          <p:nvPr>
            <p:ph sz="quarter" idx="4"/>
          </p:nvPr>
        </p:nvPicPr>
        <p:blipFill>
          <a:blip r:embed="rId3" cstate="print"/>
          <a:srcRect/>
          <a:stretch>
            <a:fillRect/>
          </a:stretch>
        </p:blipFill>
        <p:spPr bwMode="auto">
          <a:xfrm>
            <a:off x="4764012" y="2049376"/>
            <a:ext cx="3917225" cy="43344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3571876"/>
            <a:ext cx="8207298" cy="2295524"/>
          </a:xfrm>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Introduction</a:t>
            </a:r>
          </a:p>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Chapter 1 </a:t>
            </a:r>
            <a:r>
              <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 Consumer Profile</a:t>
            </a:r>
          </a:p>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Chapter 2 </a:t>
            </a:r>
            <a:r>
              <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 Respondents’ Awareness</a:t>
            </a:r>
          </a:p>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Chapter 3 </a:t>
            </a:r>
            <a:r>
              <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 Respondents’ Perception</a:t>
            </a:r>
          </a:p>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Chapter 4 </a:t>
            </a:r>
            <a:r>
              <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ru-RU"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Respondents’ Behavior</a:t>
            </a:r>
            <a:endPar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a:p>
            <a:pPr>
              <a:buNone/>
            </a:pPr>
            <a:r>
              <a:rPr lang="en-US" sz="20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Chapter 5 </a:t>
            </a:r>
            <a:r>
              <a:rPr lang="en-US" sz="2000" b="1"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 Conclusions and Recommendations</a:t>
            </a:r>
          </a:p>
          <a:p>
            <a:pPr>
              <a:buNone/>
            </a:pPr>
            <a:endParaRPr lang="en-US" sz="2000" dirty="0">
              <a:latin typeface="Arial AM" pitchFamily="34" charset="0"/>
            </a:endParaRPr>
          </a:p>
        </p:txBody>
      </p:sp>
      <p:sp>
        <p:nvSpPr>
          <p:cNvPr id="7" name="Rectangle 2"/>
          <p:cNvSpPr>
            <a:spLocks noGrp="1" noChangeArrowheads="1"/>
          </p:cNvSpPr>
          <p:nvPr>
            <p:ph type="title"/>
          </p:nvPr>
        </p:nvSpPr>
        <p:spPr>
          <a:xfrm>
            <a:off x="457200" y="2128838"/>
            <a:ext cx="8229600" cy="1371600"/>
          </a:xfrm>
          <a:solidFill>
            <a:schemeClr val="bg1"/>
          </a:solidFill>
        </p:spPr>
        <p:txBody>
          <a:bodyPr anchor="b"/>
          <a:lstStyle/>
          <a:p>
            <a:pPr eaLnBrk="1" hangingPunct="1">
              <a:defRPr/>
            </a:pPr>
            <a:r>
              <a:rPr lang="en-US" sz="2000" b="1" cap="small" dirty="0" smtClean="0">
                <a:latin typeface="Arial" pitchFamily="34" charset="0"/>
                <a:cs typeface="Arial" pitchFamily="34" charset="0"/>
              </a:rPr>
              <a:t>Content</a:t>
            </a:r>
            <a:endParaRPr lang="ru-RU" sz="2000" b="1" cap="small" dirty="0" smtClean="0">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085667"/>
            <a:ext cx="4040188" cy="3951288"/>
          </a:xfrm>
        </p:spPr>
        <p:txBody>
          <a:bodyPr/>
          <a:lstStyle/>
          <a:p>
            <a:pPr lvl="0">
              <a:buClr>
                <a:srgbClr val="00007D"/>
              </a:buClr>
            </a:pPr>
            <a:r>
              <a:rPr lang="en-US" sz="1600" b="1" dirty="0" smtClean="0">
                <a:solidFill>
                  <a:srgbClr val="000000"/>
                </a:solidFill>
                <a:latin typeface="Arial" pitchFamily="34" charset="0"/>
                <a:cs typeface="Arial" pitchFamily="34" charset="0"/>
              </a:rPr>
              <a:t>96% of physicians are aware of at least 1 Armenian pharmaceutical.</a:t>
            </a:r>
          </a:p>
          <a:p>
            <a:pPr lvl="0">
              <a:buClr>
                <a:srgbClr val="00007D"/>
              </a:buClr>
              <a:buNone/>
            </a:pPr>
            <a:endParaRPr lang="en-US" sz="1600" b="1" dirty="0" smtClean="0">
              <a:solidFill>
                <a:srgbClr val="000000"/>
              </a:solidFill>
              <a:latin typeface="Arial" pitchFamily="34" charset="0"/>
              <a:cs typeface="Arial" pitchFamily="34" charset="0"/>
            </a:endParaRPr>
          </a:p>
          <a:p>
            <a:pPr>
              <a:buClr>
                <a:srgbClr val="00007D"/>
              </a:buClr>
            </a:pPr>
            <a:r>
              <a:rPr lang="en-US" sz="1600" b="1" dirty="0" smtClean="0">
                <a:solidFill>
                  <a:srgbClr val="000000"/>
                </a:solidFill>
                <a:latin typeface="Arial" pitchFamily="34" charset="0"/>
                <a:cs typeface="Arial" pitchFamily="34" charset="0"/>
              </a:rPr>
              <a:t>1 physician knows names of 4.6 pharmaceuticals on average.</a:t>
            </a:r>
          </a:p>
          <a:p>
            <a:pPr>
              <a:buClr>
                <a:srgbClr val="00007D"/>
              </a:buClr>
            </a:pPr>
            <a:endParaRPr lang="en-US" sz="1600" b="1" dirty="0" smtClean="0">
              <a:solidFill>
                <a:srgbClr val="000000"/>
              </a:solidFill>
              <a:latin typeface="Arial" pitchFamily="34" charset="0"/>
              <a:cs typeface="Arial" pitchFamily="34" charset="0"/>
            </a:endParaRPr>
          </a:p>
          <a:p>
            <a:pPr>
              <a:buClr>
                <a:srgbClr val="00007D"/>
              </a:buClr>
            </a:pPr>
            <a:r>
              <a:rPr lang="en-US" sz="1600" b="1" dirty="0" smtClean="0">
                <a:solidFill>
                  <a:srgbClr val="000000"/>
                </a:solidFill>
                <a:latin typeface="Arial" pitchFamily="34" charset="0"/>
                <a:cs typeface="Arial" pitchFamily="34" charset="0"/>
              </a:rPr>
              <a:t>Dentists are not usually aware of Armenian pharmaceuticals.</a:t>
            </a:r>
          </a:p>
          <a:p>
            <a:pPr>
              <a:buClr>
                <a:srgbClr val="00007D"/>
              </a:buClr>
            </a:pPr>
            <a:endParaRPr lang="en-US" sz="1600" b="1" dirty="0" smtClean="0">
              <a:solidFill>
                <a:srgbClr val="000000"/>
              </a:solidFill>
              <a:latin typeface="Arial" pitchFamily="34" charset="0"/>
              <a:cs typeface="Arial" pitchFamily="34" charset="0"/>
            </a:endParaRPr>
          </a:p>
          <a:p>
            <a:pPr lvl="0">
              <a:buClr>
                <a:srgbClr val="00007D"/>
              </a:buClr>
            </a:pPr>
            <a:r>
              <a:rPr lang="en-US" sz="1600" b="1" dirty="0" smtClean="0">
                <a:solidFill>
                  <a:srgbClr val="000000"/>
                </a:solidFill>
                <a:latin typeface="Arial" pitchFamily="34" charset="0"/>
                <a:cs typeface="Arial" pitchFamily="34" charset="0"/>
              </a:rPr>
              <a:t>Pharmaceuticals familiar to physicians are produced…</a:t>
            </a:r>
          </a:p>
          <a:p>
            <a:pPr lvl="0">
              <a:buClr>
                <a:srgbClr val="00007D"/>
              </a:buClr>
              <a:buNone/>
            </a:pPr>
            <a:r>
              <a:rPr lang="en-US" sz="1600" b="1" dirty="0" smtClean="0">
                <a:solidFill>
                  <a:srgbClr val="000000"/>
                </a:solidFill>
                <a:latin typeface="Arial" pitchFamily="34" charset="0"/>
                <a:cs typeface="Arial" pitchFamily="34" charset="0"/>
              </a:rPr>
              <a:t>	- 24% - by Liqvor;</a:t>
            </a:r>
          </a:p>
          <a:p>
            <a:pPr lvl="0">
              <a:buClr>
                <a:srgbClr val="00007D"/>
              </a:buClr>
              <a:buNone/>
            </a:pPr>
            <a:r>
              <a:rPr lang="en-US" sz="1600" b="1" dirty="0" smtClean="0">
                <a:solidFill>
                  <a:srgbClr val="000000"/>
                </a:solidFill>
                <a:latin typeface="Arial" pitchFamily="34" charset="0"/>
                <a:cs typeface="Arial" pitchFamily="34" charset="0"/>
              </a:rPr>
              <a:t>	- 19% - by Arpimed;</a:t>
            </a:r>
          </a:p>
          <a:p>
            <a:pPr lvl="0">
              <a:buClr>
                <a:srgbClr val="00007D"/>
              </a:buClr>
              <a:buNone/>
            </a:pPr>
            <a:r>
              <a:rPr lang="en-US" sz="1600" b="1" dirty="0" smtClean="0">
                <a:solidFill>
                  <a:srgbClr val="000000"/>
                </a:solidFill>
                <a:latin typeface="Arial" pitchFamily="34" charset="0"/>
                <a:cs typeface="Arial" pitchFamily="34" charset="0"/>
              </a:rPr>
              <a:t>	- 10% - by Yerevan CPF.</a:t>
            </a:r>
            <a:endParaRPr lang="en-US" sz="1600" dirty="0">
              <a:latin typeface="Arial" pitchFamily="34" charset="0"/>
              <a:cs typeface="Arial" pitchFamily="34" charset="0"/>
            </a:endParaRPr>
          </a:p>
        </p:txBody>
      </p:sp>
      <p:sp>
        <p:nvSpPr>
          <p:cNvPr id="5" name="Text Placeholder 4"/>
          <p:cNvSpPr>
            <a:spLocks noGrp="1"/>
          </p:cNvSpPr>
          <p:nvPr>
            <p:ph type="body" sz="quarter" idx="3"/>
          </p:nvPr>
        </p:nvSpPr>
        <p:spPr>
          <a:xfrm>
            <a:off x="428597" y="1650379"/>
            <a:ext cx="8258204" cy="421299"/>
          </a:xfrm>
        </p:spPr>
        <p:txBody>
          <a:bodyPr anchor="ctr"/>
          <a:lstStyle/>
          <a:p>
            <a:pPr lvl="0" algn="ctr">
              <a:buClr>
                <a:srgbClr val="00007D"/>
              </a:buClr>
            </a:pPr>
            <a:r>
              <a:rPr lang="en-US" sz="1800" dirty="0" smtClean="0">
                <a:latin typeface="Arial" pitchFamily="34" charset="0"/>
                <a:cs typeface="Arial" pitchFamily="34" charset="0"/>
              </a:rPr>
              <a:t>3. Physicians</a:t>
            </a:r>
            <a:endParaRPr lang="en-US" sz="1800" dirty="0">
              <a:solidFill>
                <a:srgbClr val="000000"/>
              </a:solidFill>
              <a:latin typeface="Arial" pitchFamily="34" charset="0"/>
              <a:cs typeface="Arial" pitchFamily="34" charset="0"/>
            </a:endParaRPr>
          </a:p>
        </p:txBody>
      </p:sp>
      <p:sp>
        <p:nvSpPr>
          <p:cNvPr id="7"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Pharmaceutical Production</a:t>
            </a:r>
            <a:endParaRPr lang="en-US" sz="2200" dirty="0">
              <a:latin typeface="Arial" pitchFamily="34" charset="0"/>
              <a:cs typeface="Arial" pitchFamily="34" charset="0"/>
            </a:endParaRPr>
          </a:p>
        </p:txBody>
      </p:sp>
      <p:pic>
        <p:nvPicPr>
          <p:cNvPr id="5122" name="Picture 2"/>
          <p:cNvPicPr>
            <a:picLocks noGrp="1" noChangeAspect="1" noChangeArrowheads="1"/>
          </p:cNvPicPr>
          <p:nvPr>
            <p:ph sz="quarter" idx="4"/>
          </p:nvPr>
        </p:nvPicPr>
        <p:blipFill>
          <a:blip r:embed="rId2" cstate="print"/>
          <a:srcRect/>
          <a:stretch>
            <a:fillRect/>
          </a:stretch>
        </p:blipFill>
        <p:spPr bwMode="auto">
          <a:xfrm>
            <a:off x="4786316" y="2046471"/>
            <a:ext cx="3914639" cy="43200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085667"/>
            <a:ext cx="4040188" cy="4073660"/>
          </a:xfrm>
        </p:spPr>
        <p:txBody>
          <a:bodyPr/>
          <a:lstStyle/>
          <a:p>
            <a:pPr lvl="0">
              <a:buClr>
                <a:srgbClr val="00007D"/>
              </a:buClr>
            </a:pPr>
            <a:r>
              <a:rPr lang="en-US" sz="1600" b="1" dirty="0" smtClean="0">
                <a:solidFill>
                  <a:srgbClr val="000000"/>
                </a:solidFill>
                <a:latin typeface="Arial" pitchFamily="34" charset="0"/>
                <a:cs typeface="Arial" pitchFamily="34" charset="0"/>
              </a:rPr>
              <a:t>All pharmacists know more than 10 Armenian pharmaceuticals. </a:t>
            </a:r>
          </a:p>
          <a:p>
            <a:pPr lvl="0">
              <a:buClr>
                <a:srgbClr val="00007D"/>
              </a:buClr>
              <a:buNone/>
            </a:pPr>
            <a:endParaRPr lang="en-US" sz="1600" b="1" dirty="0" smtClean="0">
              <a:solidFill>
                <a:srgbClr val="000000"/>
              </a:solidFill>
              <a:latin typeface="Arial" pitchFamily="34" charset="0"/>
              <a:cs typeface="Arial" pitchFamily="34" charset="0"/>
            </a:endParaRPr>
          </a:p>
          <a:p>
            <a:pPr>
              <a:buClr>
                <a:srgbClr val="00007D"/>
              </a:buClr>
            </a:pPr>
            <a:r>
              <a:rPr lang="en-US" sz="1600" b="1" dirty="0" smtClean="0">
                <a:solidFill>
                  <a:srgbClr val="000000"/>
                </a:solidFill>
                <a:latin typeface="Arial" pitchFamily="34" charset="0"/>
                <a:cs typeface="Arial" pitchFamily="34" charset="0"/>
              </a:rPr>
              <a:t>The awareness high level of pharmacists is conditioned by their professional responsibilities. They have to know names of pharmaceuticals that they sell everyday.  </a:t>
            </a:r>
          </a:p>
          <a:p>
            <a:pPr lvl="0">
              <a:buClr>
                <a:srgbClr val="00007D"/>
              </a:buClr>
            </a:pPr>
            <a:endParaRPr lang="en-US" sz="1600" b="1" dirty="0" smtClean="0">
              <a:solidFill>
                <a:srgbClr val="000000"/>
              </a:solidFill>
              <a:latin typeface="Arial" pitchFamily="34" charset="0"/>
              <a:cs typeface="Arial" pitchFamily="34" charset="0"/>
            </a:endParaRPr>
          </a:p>
          <a:p>
            <a:pPr>
              <a:buClr>
                <a:srgbClr val="00007D"/>
              </a:buClr>
            </a:pPr>
            <a:r>
              <a:rPr lang="en-US" sz="1600" b="1" dirty="0" smtClean="0">
                <a:solidFill>
                  <a:srgbClr val="000000"/>
                </a:solidFill>
                <a:latin typeface="Arial" pitchFamily="34" charset="0"/>
                <a:cs typeface="Arial" pitchFamily="34" charset="0"/>
              </a:rPr>
              <a:t>Pharmaceuticals familiar to physicians are produced…</a:t>
            </a:r>
          </a:p>
          <a:p>
            <a:pPr lvl="0">
              <a:buClr>
                <a:srgbClr val="00007D"/>
              </a:buClr>
              <a:buNone/>
            </a:pPr>
            <a:r>
              <a:rPr lang="en-US" sz="1600" b="1" dirty="0" smtClean="0">
                <a:solidFill>
                  <a:srgbClr val="000000"/>
                </a:solidFill>
                <a:latin typeface="Arial" pitchFamily="34" charset="0"/>
                <a:cs typeface="Arial" pitchFamily="34" charset="0"/>
              </a:rPr>
              <a:t>	- 39% - by Arpimed;</a:t>
            </a:r>
          </a:p>
          <a:p>
            <a:pPr lvl="0">
              <a:buClr>
                <a:srgbClr val="00007D"/>
              </a:buClr>
              <a:buNone/>
            </a:pPr>
            <a:r>
              <a:rPr lang="en-US" sz="1600" b="1" dirty="0" smtClean="0">
                <a:solidFill>
                  <a:srgbClr val="000000"/>
                </a:solidFill>
                <a:latin typeface="Arial" pitchFamily="34" charset="0"/>
                <a:cs typeface="Arial" pitchFamily="34" charset="0"/>
              </a:rPr>
              <a:t>	- 19% - by Esculap;</a:t>
            </a:r>
          </a:p>
          <a:p>
            <a:pPr lvl="0">
              <a:buClr>
                <a:srgbClr val="00007D"/>
              </a:buClr>
              <a:buNone/>
            </a:pPr>
            <a:r>
              <a:rPr lang="en-US" sz="1600" b="1" dirty="0" smtClean="0">
                <a:solidFill>
                  <a:srgbClr val="000000"/>
                </a:solidFill>
                <a:latin typeface="Arial" pitchFamily="34" charset="0"/>
                <a:cs typeface="Arial" pitchFamily="34" charset="0"/>
              </a:rPr>
              <a:t>	- 16% - by Liqvor.</a:t>
            </a:r>
            <a:endParaRPr lang="en-US" sz="1600" dirty="0" smtClean="0">
              <a:solidFill>
                <a:srgbClr val="000000"/>
              </a:solidFill>
              <a:latin typeface="Arial" pitchFamily="34" charset="0"/>
              <a:cs typeface="Arial" pitchFamily="34" charset="0"/>
            </a:endParaRPr>
          </a:p>
          <a:p>
            <a:endParaRPr lang="en-US" sz="1600" dirty="0">
              <a:latin typeface="Arial" pitchFamily="34" charset="0"/>
              <a:cs typeface="Arial" pitchFamily="34" charset="0"/>
            </a:endParaRPr>
          </a:p>
        </p:txBody>
      </p:sp>
      <p:sp>
        <p:nvSpPr>
          <p:cNvPr id="5" name="Text Placeholder 4"/>
          <p:cNvSpPr>
            <a:spLocks noGrp="1"/>
          </p:cNvSpPr>
          <p:nvPr>
            <p:ph type="body" sz="quarter" idx="3"/>
          </p:nvPr>
        </p:nvSpPr>
        <p:spPr>
          <a:xfrm>
            <a:off x="446049" y="1661531"/>
            <a:ext cx="8240751" cy="410147"/>
          </a:xfrm>
        </p:spPr>
        <p:txBody>
          <a:bodyPr anchor="ctr"/>
          <a:lstStyle/>
          <a:p>
            <a:pPr lvl="0" algn="ctr">
              <a:buClr>
                <a:srgbClr val="00007D"/>
              </a:buClr>
            </a:pPr>
            <a:r>
              <a:rPr lang="en-US" sz="1800" dirty="0" smtClean="0">
                <a:solidFill>
                  <a:srgbClr val="000000"/>
                </a:solidFill>
                <a:latin typeface="Arial" pitchFamily="34" charset="0"/>
                <a:cs typeface="Arial" pitchFamily="34" charset="0"/>
              </a:rPr>
              <a:t>5. </a:t>
            </a:r>
            <a:r>
              <a:rPr lang="en-US" sz="1800" dirty="0" smtClean="0">
                <a:latin typeface="Arial" pitchFamily="34" charset="0"/>
                <a:cs typeface="Arial" pitchFamily="34" charset="0"/>
              </a:rPr>
              <a:t>Pharmacists </a:t>
            </a:r>
            <a:endParaRPr lang="en-US" sz="1800" dirty="0">
              <a:solidFill>
                <a:srgbClr val="000000"/>
              </a:solidFill>
              <a:latin typeface="Arial" pitchFamily="34" charset="0"/>
              <a:cs typeface="Arial" pitchFamily="34" charset="0"/>
            </a:endParaRPr>
          </a:p>
        </p:txBody>
      </p:sp>
      <p:sp>
        <p:nvSpPr>
          <p:cNvPr id="7"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Pharmaceutical Production</a:t>
            </a:r>
            <a:endParaRPr lang="en-US" sz="2200" dirty="0">
              <a:latin typeface="Arial" pitchFamily="34" charset="0"/>
              <a:cs typeface="Arial" pitchFamily="34" charset="0"/>
            </a:endParaRPr>
          </a:p>
        </p:txBody>
      </p:sp>
      <p:pic>
        <p:nvPicPr>
          <p:cNvPr id="6146" name="Picture 2"/>
          <p:cNvPicPr>
            <a:picLocks noGrp="1" noChangeAspect="1" noChangeArrowheads="1"/>
          </p:cNvPicPr>
          <p:nvPr>
            <p:ph sz="quarter" idx="4"/>
          </p:nvPr>
        </p:nvPicPr>
        <p:blipFill>
          <a:blip r:embed="rId2" cstate="print"/>
          <a:srcRect/>
          <a:stretch>
            <a:fillRect/>
          </a:stretch>
        </p:blipFill>
        <p:spPr bwMode="auto">
          <a:xfrm>
            <a:off x="4764012" y="2109663"/>
            <a:ext cx="3914639" cy="432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Sources of information - </a:t>
            </a:r>
            <a:r>
              <a:rPr lang="en-US" sz="20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pharmaceutical production</a:t>
            </a:r>
            <a:endParaRPr lang="en-US" sz="2200" b="1" dirty="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5571" y="1884839"/>
            <a:ext cx="7643866" cy="46539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199" y="1643049"/>
            <a:ext cx="8218449" cy="428629"/>
          </a:xfrm>
        </p:spPr>
        <p:txBody>
          <a:bodyPr anchor="ctr"/>
          <a:lstStyle/>
          <a:p>
            <a:pPr lvl="0" algn="ctr">
              <a:buClr>
                <a:srgbClr val="00007D"/>
              </a:buClr>
            </a:pPr>
            <a:r>
              <a:rPr lang="en-US" sz="1600" dirty="0" smtClean="0">
                <a:solidFill>
                  <a:srgbClr val="000000"/>
                </a:solidFill>
                <a:latin typeface="Arial" pitchFamily="34" charset="0"/>
                <a:cs typeface="Arial" pitchFamily="34" charset="0"/>
              </a:rPr>
              <a:t>1. Consumers</a:t>
            </a:r>
            <a:endParaRPr lang="en-US" sz="1600" dirty="0">
              <a:solidFill>
                <a:srgbClr val="000000"/>
              </a:solidFill>
              <a:latin typeface="Arial" pitchFamily="34" charset="0"/>
              <a:cs typeface="Arial" pitchFamily="34" charset="0"/>
            </a:endParaRPr>
          </a:p>
        </p:txBody>
      </p:sp>
      <p:sp>
        <p:nvSpPr>
          <p:cNvPr id="6" name="Content Placeholder 5"/>
          <p:cNvSpPr>
            <a:spLocks noGrp="1"/>
          </p:cNvSpPr>
          <p:nvPr>
            <p:ph sz="half" idx="2"/>
          </p:nvPr>
        </p:nvSpPr>
        <p:spPr>
          <a:xfrm>
            <a:off x="457199" y="2029911"/>
            <a:ext cx="4400553" cy="4111645"/>
          </a:xfrm>
        </p:spPr>
        <p:txBody>
          <a:bodyPr/>
          <a:lstStyle/>
          <a:p>
            <a:r>
              <a:rPr lang="en-US" sz="1500" b="1" dirty="0" smtClean="0">
                <a:latin typeface="Arial" pitchFamily="34" charset="0"/>
                <a:cs typeface="Arial" pitchFamily="34" charset="0"/>
              </a:rPr>
              <a:t>Only 11 out of 384 respondents were able to recall any Armenian producer of pharmaceuticals </a:t>
            </a:r>
            <a:r>
              <a:rPr lang="en-US" sz="1500" b="1" u="sng" dirty="0" smtClean="0">
                <a:latin typeface="Arial" pitchFamily="34" charset="0"/>
                <a:cs typeface="Arial" pitchFamily="34" charset="0"/>
              </a:rPr>
              <a:t>without an aid</a:t>
            </a:r>
            <a:r>
              <a:rPr lang="en-US" sz="1500" b="1" dirty="0" smtClean="0">
                <a:latin typeface="Arial" pitchFamily="34" charset="0"/>
                <a:cs typeface="Arial" pitchFamily="34" charset="0"/>
              </a:rPr>
              <a:t>. </a:t>
            </a:r>
          </a:p>
          <a:p>
            <a:endParaRPr lang="en-US" sz="1500" b="1" dirty="0" smtClean="0">
              <a:latin typeface="Arial" pitchFamily="34" charset="0"/>
              <a:cs typeface="Arial" pitchFamily="34" charset="0"/>
            </a:endParaRPr>
          </a:p>
          <a:p>
            <a:r>
              <a:rPr lang="en-US" sz="1500" b="1" dirty="0" smtClean="0">
                <a:latin typeface="Arial" pitchFamily="34" charset="0"/>
                <a:cs typeface="Arial" pitchFamily="34" charset="0"/>
              </a:rPr>
              <a:t>Those 11 respondents together named only 7 Armenian producers of pharmaceuticals.</a:t>
            </a:r>
          </a:p>
          <a:p>
            <a:endParaRPr lang="en-US" sz="1500" b="1" dirty="0" smtClean="0">
              <a:latin typeface="Arial" pitchFamily="34" charset="0"/>
              <a:cs typeface="Arial" pitchFamily="34" charset="0"/>
            </a:endParaRPr>
          </a:p>
          <a:p>
            <a:r>
              <a:rPr lang="en-US" sz="1500" b="1" dirty="0" smtClean="0">
                <a:latin typeface="Arial" pitchFamily="34" charset="0"/>
                <a:cs typeface="Arial" pitchFamily="34" charset="0"/>
              </a:rPr>
              <a:t>Additional 25 consumer respondents recalled 1-2 more producers after the aid. Others know no Armenian producer of pharmaceuticals.</a:t>
            </a:r>
          </a:p>
          <a:p>
            <a:endParaRPr lang="en-US" sz="1500" b="1" dirty="0" smtClean="0">
              <a:latin typeface="Arial" pitchFamily="34" charset="0"/>
              <a:cs typeface="Arial" pitchFamily="34" charset="0"/>
            </a:endParaRPr>
          </a:p>
          <a:p>
            <a:r>
              <a:rPr lang="en-US" sz="1500" b="1" dirty="0" smtClean="0">
                <a:latin typeface="Arial" pitchFamily="34" charset="0"/>
                <a:cs typeface="Arial" pitchFamily="34" charset="0"/>
              </a:rPr>
              <a:t>Even</a:t>
            </a:r>
            <a:r>
              <a:rPr lang="fr-FR" sz="1500" b="1" dirty="0" smtClean="0">
                <a:latin typeface="Arial" pitchFamily="34" charset="0"/>
                <a:cs typeface="Arial" pitchFamily="34" charset="0"/>
              </a:rPr>
              <a:t> if </a:t>
            </a:r>
            <a:r>
              <a:rPr lang="en-US" sz="1500" b="1" dirty="0" smtClean="0">
                <a:latin typeface="Arial" pitchFamily="34" charset="0"/>
                <a:cs typeface="Arial" pitchFamily="34" charset="0"/>
              </a:rPr>
              <a:t>some</a:t>
            </a:r>
            <a:r>
              <a:rPr lang="fr-FR" sz="1500" b="1" dirty="0" smtClean="0">
                <a:latin typeface="Arial" pitchFamily="34" charset="0"/>
                <a:cs typeface="Arial" pitchFamily="34" charset="0"/>
              </a:rPr>
              <a:t> consumer </a:t>
            </a:r>
            <a:r>
              <a:rPr lang="en-US" sz="1500" b="1" dirty="0" smtClean="0">
                <a:latin typeface="Arial" pitchFamily="34" charset="0"/>
                <a:cs typeface="Arial" pitchFamily="34" charset="0"/>
              </a:rPr>
              <a:t>respondents</a:t>
            </a:r>
            <a:r>
              <a:rPr lang="fr-FR" sz="1500" b="1" dirty="0" smtClean="0">
                <a:latin typeface="Arial" pitchFamily="34" charset="0"/>
                <a:cs typeface="Arial" pitchFamily="34" charset="0"/>
              </a:rPr>
              <a:t> know </a:t>
            </a:r>
            <a:r>
              <a:rPr lang="en-US" sz="1500" b="1" dirty="0" smtClean="0">
                <a:latin typeface="Arial" pitchFamily="34" charset="0"/>
                <a:cs typeface="Arial" pitchFamily="34" charset="0"/>
              </a:rPr>
              <a:t>any</a:t>
            </a:r>
            <a:r>
              <a:rPr lang="fr-FR" sz="1500" b="1" dirty="0" smtClean="0">
                <a:latin typeface="Arial" pitchFamily="34" charset="0"/>
                <a:cs typeface="Arial" pitchFamily="34" charset="0"/>
              </a:rPr>
              <a:t> </a:t>
            </a:r>
            <a:r>
              <a:rPr lang="en-US" sz="1500" b="1" dirty="0" smtClean="0">
                <a:latin typeface="Arial" pitchFamily="34" charset="0"/>
                <a:cs typeface="Arial" pitchFamily="34" charset="0"/>
              </a:rPr>
              <a:t>producer</a:t>
            </a:r>
            <a:r>
              <a:rPr lang="fr-FR" sz="1500" b="1" dirty="0" smtClean="0">
                <a:latin typeface="Arial" pitchFamily="34" charset="0"/>
                <a:cs typeface="Arial" pitchFamily="34" charset="0"/>
              </a:rPr>
              <a:t> of </a:t>
            </a:r>
            <a:r>
              <a:rPr lang="en-US" sz="1500" b="1" dirty="0" smtClean="0">
                <a:latin typeface="Arial" pitchFamily="34" charset="0"/>
                <a:cs typeface="Arial" pitchFamily="34" charset="0"/>
              </a:rPr>
              <a:t>pharmaceuticals</a:t>
            </a:r>
            <a:r>
              <a:rPr lang="fr-FR" sz="1500" b="1" dirty="0" smtClean="0">
                <a:latin typeface="Arial" pitchFamily="34" charset="0"/>
                <a:cs typeface="Arial" pitchFamily="34" charset="0"/>
              </a:rPr>
              <a:t>, </a:t>
            </a:r>
            <a:r>
              <a:rPr lang="en-US" sz="1500" b="1" dirty="0" smtClean="0">
                <a:latin typeface="Arial" pitchFamily="34" charset="0"/>
                <a:cs typeface="Arial" pitchFamily="34" charset="0"/>
              </a:rPr>
              <a:t>they</a:t>
            </a:r>
            <a:r>
              <a:rPr lang="fr-FR" sz="1500" b="1" dirty="0" smtClean="0">
                <a:latin typeface="Arial" pitchFamily="34" charset="0"/>
                <a:cs typeface="Arial" pitchFamily="34" charset="0"/>
              </a:rPr>
              <a:t> </a:t>
            </a:r>
            <a:r>
              <a:rPr lang="en-US" sz="1500" b="1" dirty="0" smtClean="0">
                <a:latin typeface="Arial" pitchFamily="34" charset="0"/>
                <a:cs typeface="Arial" pitchFamily="34" charset="0"/>
              </a:rPr>
              <a:t>don’t</a:t>
            </a:r>
            <a:r>
              <a:rPr lang="fr-FR" sz="1500" b="1" dirty="0" smtClean="0">
                <a:latin typeface="Arial" pitchFamily="34" charset="0"/>
                <a:cs typeface="Arial" pitchFamily="34" charset="0"/>
              </a:rPr>
              <a:t> know the </a:t>
            </a:r>
            <a:r>
              <a:rPr lang="en-US" sz="1500" b="1" dirty="0" smtClean="0">
                <a:latin typeface="Arial" pitchFamily="34" charset="0"/>
                <a:cs typeface="Arial" pitchFamily="34" charset="0"/>
              </a:rPr>
              <a:t>types</a:t>
            </a:r>
            <a:r>
              <a:rPr lang="fr-FR" sz="1500" b="1" dirty="0" smtClean="0">
                <a:latin typeface="Arial" pitchFamily="34" charset="0"/>
                <a:cs typeface="Arial" pitchFamily="34" charset="0"/>
              </a:rPr>
              <a:t> of </a:t>
            </a:r>
            <a:r>
              <a:rPr lang="en-US" sz="1500" b="1" dirty="0" smtClean="0">
                <a:latin typeface="Arial" pitchFamily="34" charset="0"/>
                <a:cs typeface="Arial" pitchFamily="34" charset="0"/>
              </a:rPr>
              <a:t>pharmaceuticals</a:t>
            </a:r>
            <a:r>
              <a:rPr lang="fr-FR" sz="1500" b="1" dirty="0" smtClean="0">
                <a:latin typeface="Arial" pitchFamily="34" charset="0"/>
                <a:cs typeface="Arial" pitchFamily="34" charset="0"/>
              </a:rPr>
              <a:t> </a:t>
            </a:r>
            <a:r>
              <a:rPr lang="en-US" sz="1500" b="1" dirty="0" smtClean="0">
                <a:latin typeface="Arial" pitchFamily="34" charset="0"/>
                <a:cs typeface="Arial" pitchFamily="34" charset="0"/>
              </a:rPr>
              <a:t>they</a:t>
            </a:r>
            <a:r>
              <a:rPr lang="fr-FR" sz="1500" b="1" dirty="0" smtClean="0">
                <a:latin typeface="Arial" pitchFamily="34" charset="0"/>
                <a:cs typeface="Arial" pitchFamily="34" charset="0"/>
              </a:rPr>
              <a:t> manufacture.</a:t>
            </a:r>
            <a:endParaRPr lang="en-US" sz="1500" b="1" dirty="0" smtClean="0">
              <a:latin typeface="Arial" pitchFamily="34" charset="0"/>
              <a:cs typeface="Arial" pitchFamily="34" charset="0"/>
            </a:endParaRPr>
          </a:p>
          <a:p>
            <a:endParaRPr lang="en-US" sz="1500" b="1" dirty="0">
              <a:latin typeface="Arial" pitchFamily="34" charset="0"/>
              <a:cs typeface="Arial" pitchFamily="34" charset="0"/>
            </a:endParaRPr>
          </a:p>
        </p:txBody>
      </p:sp>
      <p:sp>
        <p:nvSpPr>
          <p:cNvPr id="9"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dirty="0">
              <a:latin typeface="Arial" pitchFamily="34" charset="0"/>
              <a:cs typeface="Arial" pitchFamily="34" charset="0"/>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000932" y="2089445"/>
            <a:ext cx="3685869" cy="43590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20747"/>
            <a:ext cx="4040188" cy="531825"/>
          </a:xfrm>
        </p:spPr>
        <p:txBody>
          <a:bodyPr anchor="ctr"/>
          <a:lstStyle/>
          <a:p>
            <a:pPr lvl="0" algn="ctr">
              <a:buClr>
                <a:srgbClr val="00007D"/>
              </a:buClr>
            </a:pPr>
            <a:r>
              <a:rPr lang="en-US" sz="1400" dirty="0" smtClean="0">
                <a:solidFill>
                  <a:srgbClr val="000000"/>
                </a:solidFill>
                <a:latin typeface="Arial" pitchFamily="34" charset="0"/>
                <a:cs typeface="Arial" pitchFamily="34" charset="0"/>
              </a:rPr>
              <a:t>2. Procurers of pharmaceuticals at clinics</a:t>
            </a:r>
          </a:p>
        </p:txBody>
      </p:sp>
      <p:sp>
        <p:nvSpPr>
          <p:cNvPr id="7" name="Text Placeholder 6"/>
          <p:cNvSpPr>
            <a:spLocks noGrp="1"/>
          </p:cNvSpPr>
          <p:nvPr>
            <p:ph type="body" sz="quarter" idx="3"/>
          </p:nvPr>
        </p:nvSpPr>
        <p:spPr>
          <a:xfrm>
            <a:off x="4645025" y="1620747"/>
            <a:ext cx="4041775" cy="531825"/>
          </a:xfrm>
        </p:spPr>
        <p:txBody>
          <a:bodyPr anchor="ctr"/>
          <a:lstStyle/>
          <a:p>
            <a:pPr lvl="0" algn="ctr">
              <a:buClr>
                <a:srgbClr val="00007D"/>
              </a:buClr>
            </a:pPr>
            <a:r>
              <a:rPr lang="en-US" sz="1400" dirty="0" smtClean="0">
                <a:solidFill>
                  <a:srgbClr val="000000"/>
                </a:solidFill>
                <a:latin typeface="Arial" pitchFamily="34" charset="0"/>
                <a:cs typeface="Arial" pitchFamily="34" charset="0"/>
              </a:rPr>
              <a:t>3. Physicians </a:t>
            </a:r>
          </a:p>
        </p:txBody>
      </p:sp>
      <p:sp>
        <p:nvSpPr>
          <p:cNvPr id="9" name="Title 1"/>
          <p:cNvSpPr>
            <a:spLocks noGrp="1"/>
          </p:cNvSpPr>
          <p:nvPr>
            <p:ph type="title"/>
          </p:nvPr>
        </p:nvSpPr>
        <p:spPr>
          <a:xfrm>
            <a:off x="457200" y="453054"/>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400" dirty="0" smtClean="0">
                <a:latin typeface="Arial" pitchFamily="34" charset="0"/>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dirty="0">
              <a:latin typeface="Arial" pitchFamily="34" charset="0"/>
              <a:cs typeface="Arial" pitchFamily="34" charset="0"/>
            </a:endParaRPr>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97365" y="2174875"/>
            <a:ext cx="3729727" cy="4248000"/>
          </a:xfrm>
          <a:prstGeom prst="rect">
            <a:avLst/>
          </a:prstGeom>
          <a:ln>
            <a:noFill/>
          </a:ln>
          <a:effectLst>
            <a:outerShdw blurRad="292100" dist="139700" dir="2700000" algn="tl" rotWithShape="0">
              <a:srgbClr val="333333">
                <a:alpha val="65000"/>
              </a:srgbClr>
            </a:outerShdw>
          </a:effectLst>
        </p:spPr>
      </p:pic>
      <p:pic>
        <p:nvPicPr>
          <p:cNvPr id="9219" name="Picture 3"/>
          <p:cNvPicPr>
            <a:picLocks noGrp="1" noChangeAspect="1" noChangeArrowheads="1"/>
          </p:cNvPicPr>
          <p:nvPr>
            <p:ph sz="quarter" idx="4"/>
          </p:nvPr>
        </p:nvPicPr>
        <p:blipFill>
          <a:blip r:embed="rId3" cstate="print"/>
          <a:srcRect/>
          <a:stretch>
            <a:fillRect/>
          </a:stretch>
        </p:blipFill>
        <p:spPr bwMode="auto">
          <a:xfrm>
            <a:off x="4927514" y="2174875"/>
            <a:ext cx="3737871" cy="424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43050"/>
            <a:ext cx="3847171" cy="397624"/>
          </a:xfrm>
        </p:spPr>
        <p:txBody>
          <a:bodyPr anchor="ctr"/>
          <a:lstStyle/>
          <a:p>
            <a:pPr lvl="0" algn="ctr">
              <a:buClr>
                <a:srgbClr val="00007D"/>
              </a:buClr>
            </a:pPr>
            <a:r>
              <a:rPr lang="en-US" sz="1400" dirty="0" smtClean="0">
                <a:solidFill>
                  <a:srgbClr val="000000"/>
                </a:solidFill>
                <a:latin typeface="Arial" pitchFamily="34" charset="0"/>
                <a:cs typeface="Arial" pitchFamily="34" charset="0"/>
              </a:rPr>
              <a:t>4. Pharmacy managers </a:t>
            </a:r>
          </a:p>
        </p:txBody>
      </p:sp>
      <p:sp>
        <p:nvSpPr>
          <p:cNvPr id="5" name="Text Placeholder 4"/>
          <p:cNvSpPr>
            <a:spLocks noGrp="1"/>
          </p:cNvSpPr>
          <p:nvPr>
            <p:ph type="body" sz="quarter" idx="3"/>
          </p:nvPr>
        </p:nvSpPr>
        <p:spPr>
          <a:xfrm>
            <a:off x="4645025" y="1643049"/>
            <a:ext cx="4041775" cy="375322"/>
          </a:xfrm>
        </p:spPr>
        <p:txBody>
          <a:bodyPr anchor="ctr"/>
          <a:lstStyle/>
          <a:p>
            <a:pPr lvl="0" algn="ctr">
              <a:buClr>
                <a:srgbClr val="00007D"/>
              </a:buClr>
            </a:pPr>
            <a:r>
              <a:rPr lang="en-US" sz="1400" dirty="0" smtClean="0">
                <a:solidFill>
                  <a:srgbClr val="000000"/>
                </a:solidFill>
                <a:latin typeface="Arial" pitchFamily="34" charset="0"/>
                <a:cs typeface="Arial" pitchFamily="34" charset="0"/>
              </a:rPr>
              <a:t>5. Pharmacists</a:t>
            </a:r>
          </a:p>
        </p:txBody>
      </p:sp>
      <p:sp>
        <p:nvSpPr>
          <p:cNvPr id="7" name="Title 1"/>
          <p:cNvSpPr>
            <a:spLocks noGrp="1"/>
          </p:cNvSpPr>
          <p:nvPr>
            <p:ph type="title"/>
          </p:nvPr>
        </p:nvSpPr>
        <p:spPr>
          <a:xfrm>
            <a:off x="457200" y="453054"/>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400" dirty="0" smtClean="0"/>
              <a:t> </a:t>
            </a: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Awareness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28595" y="2039563"/>
            <a:ext cx="4015641" cy="4246957"/>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Grp="1" noChangeAspect="1" noChangeArrowheads="1"/>
          </p:cNvPicPr>
          <p:nvPr>
            <p:ph sz="quarter" idx="4"/>
          </p:nvPr>
        </p:nvPicPr>
        <p:blipFill>
          <a:blip r:embed="rId3" cstate="print"/>
          <a:srcRect/>
          <a:stretch>
            <a:fillRect/>
          </a:stretch>
        </p:blipFill>
        <p:spPr bwMode="auto">
          <a:xfrm>
            <a:off x="4613274" y="2033693"/>
            <a:ext cx="4077240" cy="426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64205"/>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Sources of information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dirty="0"/>
          </a:p>
        </p:txBody>
      </p:sp>
      <p:sp>
        <p:nvSpPr>
          <p:cNvPr id="6" name="Text Placeholder 5"/>
          <p:cNvSpPr>
            <a:spLocks noGrp="1"/>
          </p:cNvSpPr>
          <p:nvPr>
            <p:ph type="body" idx="1"/>
          </p:nvPr>
        </p:nvSpPr>
        <p:spPr>
          <a:xfrm>
            <a:off x="457200" y="1643049"/>
            <a:ext cx="8207298" cy="357191"/>
          </a:xfrm>
        </p:spPr>
        <p:txBody>
          <a:bodyPr/>
          <a:lstStyle/>
          <a:p>
            <a:pPr marL="342900" lvl="0" indent="-342900">
              <a:buClrTx/>
              <a:buSzPct val="100000"/>
              <a:buFont typeface="+mj-lt"/>
              <a:buAutoNum type="arabicPeriod"/>
            </a:pPr>
            <a:r>
              <a:rPr lang="en-US" sz="1400" dirty="0" smtClean="0">
                <a:latin typeface="Arial" pitchFamily="34" charset="0"/>
                <a:cs typeface="Arial" pitchFamily="34" charset="0"/>
              </a:rPr>
              <a:t>3 main sources of information on Armenian pharmaceuticals producers among consumers</a:t>
            </a:r>
            <a:endParaRPr lang="en-US" sz="1300" b="0" dirty="0">
              <a:solidFill>
                <a:srgbClr val="000000"/>
              </a:solidFill>
              <a:latin typeface="Arial" pitchFamily="34" charset="0"/>
              <a:cs typeface="Arial" pitchFamily="34" charset="0"/>
            </a:endParaRPr>
          </a:p>
        </p:txBody>
      </p:sp>
      <p:sp>
        <p:nvSpPr>
          <p:cNvPr id="9" name="Content Placeholder 8"/>
          <p:cNvSpPr>
            <a:spLocks noGrp="1"/>
          </p:cNvSpPr>
          <p:nvPr>
            <p:ph sz="quarter" idx="4"/>
          </p:nvPr>
        </p:nvSpPr>
        <p:spPr>
          <a:xfrm>
            <a:off x="6429388" y="2091997"/>
            <a:ext cx="2257412" cy="3951288"/>
          </a:xfrm>
        </p:spPr>
        <p:txBody>
          <a:bodyPr/>
          <a:lstStyle/>
          <a:p>
            <a:r>
              <a:rPr lang="en-US" sz="1400" b="1" dirty="0" smtClean="0">
                <a:latin typeface="Arial" pitchFamily="34" charset="0"/>
                <a:cs typeface="Arial" pitchFamily="34" charset="0"/>
              </a:rPr>
              <a:t>Only 10% of consumers could tell the source of the information about Armenian producers of pharmaceuticals.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The link between producers and consumers in the market of pharmaceuticals is very weak, or even does not exist at all. </a:t>
            </a:r>
            <a:endParaRPr lang="en-US" sz="1400" b="1" dirty="0">
              <a:latin typeface="Arial" pitchFamily="34" charset="0"/>
              <a:cs typeface="Arial" pitchFamily="34" charset="0"/>
            </a:endParaRPr>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57200" y="2086375"/>
            <a:ext cx="5961018" cy="42715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lvl="0" algn="ctr" eaLnBrk="0" hangingPunct="0">
              <a:spcBef>
                <a:spcPct val="0"/>
              </a:spcBef>
              <a:buClrTx/>
              <a:buSzTx/>
              <a:buNone/>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Sources of information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kumimoji="0" lang="en-US" sz="2200" b="0"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ext Placeholder 5"/>
          <p:cNvSpPr txBox="1">
            <a:spLocks/>
          </p:cNvSpPr>
          <p:nvPr/>
        </p:nvSpPr>
        <p:spPr>
          <a:xfrm>
            <a:off x="457200" y="1643049"/>
            <a:ext cx="8207298" cy="500067"/>
          </a:xfrm>
          <a:prstGeom prst="rect">
            <a:avLst/>
          </a:prstGeom>
        </p:spPr>
        <p:txBody>
          <a:bodyPr/>
          <a:lstStyle/>
          <a:p>
            <a:pPr marL="342900" lvl="0" indent="-342900" eaLnBrk="0" hangingPunct="0">
              <a:buClrTx/>
              <a:buSzPct val="100000"/>
              <a:buFont typeface="+mj-lt"/>
              <a:buAutoNum type="arabicPeriod" startAt="2"/>
            </a:pPr>
            <a:r>
              <a:rPr lang="en-US" sz="1400" b="1" dirty="0" smtClean="0">
                <a:latin typeface="Arial" pitchFamily="34" charset="0"/>
                <a:cs typeface="Arial" pitchFamily="34" charset="0"/>
              </a:rPr>
              <a:t>3 main sources of information on Armenian pharmaceutical producers among p</a:t>
            </a:r>
            <a:r>
              <a:rPr lang="en-US" sz="1400" b="1" dirty="0" smtClean="0"/>
              <a:t>rocurers of pharmaceuticals at clinics</a:t>
            </a:r>
            <a:endParaRPr lang="en-US" sz="1400" b="1" dirty="0" smtClean="0">
              <a:latin typeface="Arial" pitchFamily="34" charset="0"/>
              <a:cs typeface="Arial" pitchFamily="34" charset="0"/>
            </a:endParaRPr>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 y="2118780"/>
            <a:ext cx="8258204" cy="44888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lvl="0" algn="ctr" eaLnBrk="0" hangingPunct="0">
              <a:spcBef>
                <a:spcPct val="0"/>
              </a:spcBef>
              <a:buClrTx/>
              <a:buSzTx/>
              <a:buNone/>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Sources of information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kern="0" dirty="0"/>
          </a:p>
        </p:txBody>
      </p:sp>
      <p:sp>
        <p:nvSpPr>
          <p:cNvPr id="8" name="Text Placeholder 5"/>
          <p:cNvSpPr txBox="1">
            <a:spLocks/>
          </p:cNvSpPr>
          <p:nvPr/>
        </p:nvSpPr>
        <p:spPr>
          <a:xfrm>
            <a:off x="457200" y="1643049"/>
            <a:ext cx="8207298" cy="330717"/>
          </a:xfrm>
          <a:prstGeom prst="rect">
            <a:avLst/>
          </a:prstGeom>
        </p:spPr>
        <p:txBody>
          <a:bodyPr/>
          <a:lstStyle/>
          <a:p>
            <a:pPr marL="342900" lvl="0" indent="-342900" eaLnBrk="0" hangingPunct="0">
              <a:buClrTx/>
              <a:buSzPct val="100000"/>
              <a:buFont typeface="+mj-lt"/>
              <a:buAutoNum type="arabicPeriod" startAt="3"/>
            </a:pPr>
            <a:r>
              <a:rPr lang="en-US" sz="1400" b="1" dirty="0" smtClean="0">
                <a:latin typeface="Arial" pitchFamily="34" charset="0"/>
                <a:cs typeface="Arial" pitchFamily="34" charset="0"/>
              </a:rPr>
              <a:t>3 main sources of information on Armenian pharmaceutical producers among physicians</a:t>
            </a:r>
            <a:endParaRPr lang="en-US" sz="1300" b="1" kern="0" dirty="0" smtClean="0">
              <a:solidFill>
                <a:srgbClr val="000000"/>
              </a:solidFill>
              <a:latin typeface="Arial" pitchFamily="34" charset="0"/>
              <a:cs typeface="Arial" pitchFamily="34" charset="0"/>
            </a:endParaRPr>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57199" y="2000240"/>
            <a:ext cx="8259489"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lvl="0" algn="ctr" eaLnBrk="0" hangingPunct="0">
              <a:spcBef>
                <a:spcPct val="0"/>
              </a:spcBef>
              <a:buClrTx/>
              <a:buSzTx/>
              <a:buNone/>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Sources of information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kern="0" dirty="0"/>
          </a:p>
        </p:txBody>
      </p:sp>
      <p:sp>
        <p:nvSpPr>
          <p:cNvPr id="8" name="Text Placeholder 5"/>
          <p:cNvSpPr txBox="1">
            <a:spLocks/>
          </p:cNvSpPr>
          <p:nvPr/>
        </p:nvSpPr>
        <p:spPr>
          <a:xfrm>
            <a:off x="457200" y="1643049"/>
            <a:ext cx="8207298" cy="353019"/>
          </a:xfrm>
          <a:prstGeom prst="rect">
            <a:avLst/>
          </a:prstGeom>
        </p:spPr>
        <p:txBody>
          <a:bodyPr/>
          <a:lstStyle/>
          <a:p>
            <a:pPr marL="342900" lvl="0" indent="-342900" eaLnBrk="0" hangingPunct="0">
              <a:buClrTx/>
              <a:buSzPct val="100000"/>
              <a:buFont typeface="+mj-lt"/>
              <a:buAutoNum type="arabicPeriod" startAt="4"/>
            </a:pPr>
            <a:r>
              <a:rPr lang="en-US" sz="1400" b="1" dirty="0" smtClean="0"/>
              <a:t>3 main sources of information on Armenian pharmaceutical producers among pharmacy managers</a:t>
            </a:r>
            <a:endParaRPr lang="en-US" sz="1300" b="1" kern="0" dirty="0" smtClean="0">
              <a:solidFill>
                <a:srgbClr val="000000"/>
              </a:solidFill>
              <a:latin typeface="Arial AM" pitchFamily="34" charset="0"/>
              <a:cs typeface="Arial"/>
            </a:endParaRPr>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57199" y="2143116"/>
            <a:ext cx="8258205" cy="33081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a:xfrm>
            <a:off x="722313" y="4406900"/>
            <a:ext cx="7772400" cy="1362075"/>
          </a:xfrm>
          <a:prstGeom prst="rect">
            <a:avLst/>
          </a:prstGeom>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small" spc="0" normalizeH="0" noProof="0" dirty="0" smtClean="0">
                <a:ln>
                  <a:noFill/>
                </a:ln>
                <a:solidFill>
                  <a:schemeClr val="bg2">
                    <a:lumMod val="75000"/>
                  </a:schemeClr>
                </a:solidFill>
                <a:effectLst>
                  <a:outerShdw blurRad="38100" dist="38100" dir="2700000" algn="tl">
                    <a:srgbClr val="000000">
                      <a:alpha val="43137"/>
                    </a:srgbClr>
                  </a:outerShdw>
                </a:effectLst>
                <a:uLnTx/>
                <a:uFillTx/>
                <a:latin typeface="Arial" pitchFamily="34" charset="0"/>
                <a:cs typeface="Arial" pitchFamily="34" charset="0"/>
              </a:rPr>
              <a:t>Introduction</a:t>
            </a:r>
            <a:endParaRPr kumimoji="0" lang="en-US" sz="3200" b="1" i="0" u="none" strike="noStrike" kern="0" cap="small" spc="0" normalizeH="0" noProof="0" dirty="0">
              <a:ln>
                <a:noFill/>
              </a:ln>
              <a:solidFill>
                <a:schemeClr val="bg2">
                  <a:lumMod val="75000"/>
                </a:schemeClr>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6" name="Text Placeholder 9"/>
          <p:cNvSpPr txBox="1">
            <a:spLocks/>
          </p:cNvSpPr>
          <p:nvPr/>
        </p:nvSpPr>
        <p:spPr>
          <a:xfrm>
            <a:off x="722313" y="2906713"/>
            <a:ext cx="7772400" cy="1500187"/>
          </a:xfrm>
          <a:prstGeom prst="rect">
            <a:avLst/>
          </a:prstGeom>
        </p:spPr>
        <p:txBody>
          <a:bodyPr anchor="b"/>
          <a:lstStyle/>
          <a:p>
            <a:pPr marL="342900" marR="0" lvl="0" indent="-342900" algn="l" defTabSz="914400" rtl="0" eaLnBrk="0" fontAlgn="base" latinLnBrk="0" hangingPunct="0">
              <a:lnSpc>
                <a:spcPct val="100000"/>
              </a:lnSpc>
              <a:spcBef>
                <a:spcPct val="20000"/>
              </a:spcBef>
              <a:spcAft>
                <a:spcPct val="0"/>
              </a:spcAft>
              <a:buClr>
                <a:schemeClr val="bg2"/>
              </a:buClr>
              <a:buSzPct val="75000"/>
              <a:buNone/>
              <a:tabLst/>
              <a:defRPr/>
            </a:pPr>
            <a:endParaRPr kumimoji="0" lang="en-US" sz="2000" b="1" i="0" u="none" strike="noStrike" kern="0" cap="none" spc="0" normalizeH="0" baseline="0" noProof="0" dirty="0">
              <a:ln>
                <a:noFill/>
              </a:ln>
              <a:solidFill>
                <a:schemeClr val="tx1"/>
              </a:solidFill>
              <a:effectLst/>
              <a:uLnTx/>
              <a:uFillTx/>
              <a:latin typeface="Arial AM" pitchFamily="34" charset="0"/>
              <a:ea typeface="+mn-ea"/>
              <a:cs typeface="+mn-cs"/>
            </a:endParaRPr>
          </a:p>
        </p:txBody>
      </p:sp>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lvl="0" algn="ctr" eaLnBrk="0" hangingPunct="0">
              <a:spcBef>
                <a:spcPct val="0"/>
              </a:spcBef>
              <a:buClrTx/>
              <a:buSzTx/>
              <a:buNone/>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b="1" dirty="0" smtClean="0">
                <a:latin typeface="Arial AM" pitchFamily="34" charset="0"/>
              </a:rPr>
              <a:t/>
            </a:r>
            <a:br>
              <a:rPr lang="en-US" sz="1400" b="1" dirty="0" smtClean="0">
                <a:latin typeface="Arial AM"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Sources of information - </a:t>
            </a:r>
            <a:r>
              <a:rPr lang="en-US" sz="2200" b="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Armenian Producers</a:t>
            </a:r>
            <a:endParaRPr lang="en-US" sz="2200" kern="0" dirty="0"/>
          </a:p>
        </p:txBody>
      </p:sp>
      <p:sp>
        <p:nvSpPr>
          <p:cNvPr id="8" name="Text Placeholder 5"/>
          <p:cNvSpPr txBox="1">
            <a:spLocks/>
          </p:cNvSpPr>
          <p:nvPr/>
        </p:nvSpPr>
        <p:spPr>
          <a:xfrm>
            <a:off x="457200" y="1643049"/>
            <a:ext cx="8207298" cy="357191"/>
          </a:xfrm>
          <a:prstGeom prst="rect">
            <a:avLst/>
          </a:prstGeom>
        </p:spPr>
        <p:txBody>
          <a:bodyPr/>
          <a:lstStyle/>
          <a:p>
            <a:pPr marL="342900" lvl="0" indent="-342900" eaLnBrk="0" hangingPunct="0">
              <a:buClrTx/>
              <a:buSzPct val="100000"/>
              <a:buFont typeface="+mj-lt"/>
              <a:buAutoNum type="arabicPeriod" startAt="5"/>
            </a:pPr>
            <a:r>
              <a:rPr lang="en-US" sz="1400" b="1" dirty="0" smtClean="0"/>
              <a:t>3 main sources of information on Armenian pharmaceutical producers among pharmacists</a:t>
            </a:r>
            <a:endParaRPr lang="en-US" sz="1300" b="1" kern="0" dirty="0" smtClean="0">
              <a:solidFill>
                <a:srgbClr val="000000"/>
              </a:solidFill>
              <a:latin typeface="Arial AM" pitchFamily="34" charset="0"/>
              <a:cs typeface="Arial"/>
            </a:endParaRPr>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457199" y="2071678"/>
            <a:ext cx="8245029"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txBox="1">
            <a:spLocks/>
          </p:cNvSpPr>
          <p:nvPr/>
        </p:nvSpPr>
        <p:spPr>
          <a:xfrm>
            <a:off x="722313" y="4406900"/>
            <a:ext cx="7772400" cy="1362075"/>
          </a:xfrm>
          <a:prstGeom prst="rect">
            <a:avLst/>
          </a:prstGeom>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Respondents’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Perception</a:t>
            </a:r>
          </a:p>
        </p:txBody>
      </p:sp>
      <p:sp>
        <p:nvSpPr>
          <p:cNvPr id="8" name="Text Placeholder 9"/>
          <p:cNvSpPr txBox="1">
            <a:spLocks/>
          </p:cNvSpPr>
          <p:nvPr/>
        </p:nvSpPr>
        <p:spPr>
          <a:xfrm>
            <a:off x="722313" y="2906713"/>
            <a:ext cx="7772400" cy="1500187"/>
          </a:xfrm>
          <a:prstGeom prst="rect">
            <a:avLst/>
          </a:prstGeom>
        </p:spPr>
        <p:txBody>
          <a:bodyPr anchor="b"/>
          <a:lstStyle/>
          <a:p>
            <a:pPr marL="342900" lvl="0" indent="-342900" eaLnBrk="0" hangingPunct="0">
              <a:buNone/>
              <a:defRPr/>
            </a:pPr>
            <a:r>
              <a:rPr lang="en-US" sz="2000" b="1" dirty="0" smtClean="0">
                <a:latin typeface="Arial" pitchFamily="34" charset="0"/>
                <a:cs typeface="Arial" pitchFamily="34" charset="0"/>
              </a:rPr>
              <a:t>Chapter 3</a:t>
            </a:r>
            <a:endParaRPr kumimoji="0" lang="en-US" sz="2000" b="1"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39229"/>
            <a:ext cx="8229600" cy="535259"/>
          </a:xfrm>
        </p:spPr>
        <p:txBody>
          <a:bodyPr anchor="ctr"/>
          <a:lstStyle/>
          <a:p>
            <a:pPr>
              <a:spcBef>
                <a:spcPts val="1200"/>
              </a:spcBef>
              <a:spcAft>
                <a:spcPts val="1200"/>
              </a:spcAft>
              <a:buSzPct val="100000"/>
            </a:pPr>
            <a:r>
              <a:rPr lang="en-US" sz="1400" dirty="0" smtClean="0">
                <a:latin typeface="Arial" pitchFamily="34" charset="0"/>
                <a:cs typeface="Arial" pitchFamily="34" charset="0"/>
              </a:rPr>
              <a:t>Respondents experience in use of pharmaceuticals could be considered as the most objective basis for the formation of respondents’ perception</a:t>
            </a:r>
            <a:endParaRPr lang="en-US" sz="1400" dirty="0">
              <a:latin typeface="Arial" pitchFamily="34" charset="0"/>
              <a:cs typeface="Arial" pitchFamily="34" charset="0"/>
            </a:endParaRPr>
          </a:p>
        </p:txBody>
      </p:sp>
      <p:sp>
        <p:nvSpPr>
          <p:cNvPr id="7" name="Title 1"/>
          <p:cNvSpPr txBox="1">
            <a:spLocks noGrp="1"/>
          </p:cNvSpPr>
          <p:nvPr>
            <p:ph type="title"/>
          </p:nvPr>
        </p:nvSpPr>
        <p:spPr>
          <a:xfrm>
            <a:off x="457200" y="462057"/>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defRPr/>
            </a:pP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ea typeface="+mn-ea"/>
                <a:cs typeface="Arial" pitchFamily="34" charset="0"/>
              </a:rPr>
              <a:t>Perception </a:t>
            </a:r>
            <a:br>
              <a:rPr lang="en-US" sz="2200" b="1" kern="1200" cap="small" dirty="0" smtClean="0">
                <a:solidFill>
                  <a:srgbClr val="333399"/>
                </a:solidFill>
                <a:effectLst>
                  <a:outerShdw blurRad="38100" dist="38100" dir="2700000" algn="tl">
                    <a:srgbClr val="000000">
                      <a:alpha val="43137"/>
                    </a:srgbClr>
                  </a:outerShdw>
                </a:effectLst>
                <a:latin typeface="Arial" pitchFamily="34" charset="0"/>
                <a:ea typeface="+mn-ea"/>
                <a:cs typeface="Arial" pitchFamily="34" charset="0"/>
              </a:rPr>
            </a:br>
            <a:r>
              <a:rPr lang="en-US" sz="1800" b="1" kern="1200" dirty="0" smtClean="0">
                <a:solidFill>
                  <a:srgbClr val="333399"/>
                </a:solidFill>
                <a:effectLst>
                  <a:outerShdw blurRad="38100" dist="38100" dir="2700000" algn="tl">
                    <a:srgbClr val="000000">
                      <a:alpha val="43137"/>
                    </a:srgbClr>
                  </a:outerShdw>
                </a:effectLst>
                <a:latin typeface="Arial" pitchFamily="34" charset="0"/>
                <a:ea typeface="+mn-ea"/>
                <a:cs typeface="Arial" pitchFamily="34" charset="0"/>
              </a:rPr>
              <a:t>Consumers’ experience in using Armenian pharmaceuticals</a:t>
            </a:r>
            <a:r>
              <a:rPr lang="ru-RU" sz="2400" b="1" u="sng" dirty="0" smtClean="0">
                <a:latin typeface="Arial" pitchFamily="34" charset="0"/>
                <a:cs typeface="Arial" pitchFamily="34" charset="0"/>
              </a:rPr>
              <a:t/>
            </a:r>
            <a:br>
              <a:rPr lang="ru-RU" sz="2400" b="1" u="sng" dirty="0" smtClean="0">
                <a:latin typeface="Arial" pitchFamily="34" charset="0"/>
                <a:cs typeface="Arial" pitchFamily="34" charset="0"/>
              </a:rPr>
            </a:br>
            <a:endParaRPr lang="en-US" sz="2200" b="1" kern="1200" cap="small" dirty="0">
              <a:solidFill>
                <a:srgbClr val="333399"/>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0" name="Text Placeholder 2"/>
          <p:cNvSpPr>
            <a:spLocks noGrp="1"/>
          </p:cNvSpPr>
          <p:nvPr>
            <p:ph type="body" idx="1"/>
          </p:nvPr>
        </p:nvSpPr>
        <p:spPr>
          <a:xfrm>
            <a:off x="466581" y="5713276"/>
            <a:ext cx="4027360" cy="535259"/>
          </a:xfrm>
        </p:spPr>
        <p:txBody>
          <a:bodyPr anchor="ctr"/>
          <a:lstStyle/>
          <a:p>
            <a:pPr>
              <a:spcBef>
                <a:spcPts val="1200"/>
              </a:spcBef>
              <a:spcAft>
                <a:spcPts val="1200"/>
              </a:spcAft>
              <a:buSzPct val="100000"/>
            </a:pPr>
            <a:r>
              <a:rPr lang="en-US" sz="1400" dirty="0" smtClean="0">
                <a:latin typeface="Arial" pitchFamily="34" charset="0"/>
                <a:cs typeface="Arial" pitchFamily="34" charset="0"/>
              </a:rPr>
              <a:t>Frequency of consumers’ visits to pharmacies during January-April 2008</a:t>
            </a:r>
            <a:endParaRPr lang="en-US" sz="1400" dirty="0">
              <a:latin typeface="Arial" pitchFamily="34" charset="0"/>
              <a:cs typeface="Arial" pitchFamily="34" charset="0"/>
            </a:endParaRPr>
          </a:p>
        </p:txBody>
      </p:sp>
      <p:sp>
        <p:nvSpPr>
          <p:cNvPr id="11" name="Text Placeholder 2"/>
          <p:cNvSpPr>
            <a:spLocks noGrp="1"/>
          </p:cNvSpPr>
          <p:nvPr>
            <p:ph type="body" idx="1"/>
          </p:nvPr>
        </p:nvSpPr>
        <p:spPr>
          <a:xfrm>
            <a:off x="4697107" y="5681563"/>
            <a:ext cx="3891104" cy="535259"/>
          </a:xfrm>
        </p:spPr>
        <p:txBody>
          <a:bodyPr anchor="ctr"/>
          <a:lstStyle/>
          <a:p>
            <a:pPr>
              <a:spcBef>
                <a:spcPts val="1200"/>
              </a:spcBef>
              <a:spcAft>
                <a:spcPts val="1200"/>
              </a:spcAft>
              <a:buSzPct val="100000"/>
            </a:pPr>
            <a:r>
              <a:rPr lang="en-US" sz="1400" dirty="0" smtClean="0">
                <a:latin typeface="Arial" pitchFamily="34" charset="0"/>
                <a:cs typeface="Arial" pitchFamily="34" charset="0"/>
              </a:rPr>
              <a:t>Quantity of pharmaceuticals bought per purchase</a:t>
            </a:r>
            <a:endParaRPr lang="en-US" sz="1400" dirty="0">
              <a:latin typeface="Arial" pitchFamily="34" charset="0"/>
              <a:cs typeface="Arial" pitchFamily="34" charset="0"/>
            </a:endParaRPr>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471874" y="2274841"/>
            <a:ext cx="3933514" cy="3339776"/>
          </a:xfrm>
          <a:prstGeom prst="rect">
            <a:avLst/>
          </a:prstGeom>
          <a:ln>
            <a:noFill/>
          </a:ln>
          <a:effectLst>
            <a:outerShdw blurRad="292100" dist="139700" dir="2700000" algn="tl" rotWithShape="0">
              <a:srgbClr val="333333">
                <a:alpha val="65000"/>
              </a:srgbClr>
            </a:outerShdw>
          </a:effectLst>
        </p:spPr>
      </p:pic>
      <p:pic>
        <p:nvPicPr>
          <p:cNvPr id="16387" name="Picture 3"/>
          <p:cNvPicPr>
            <a:picLocks noGrp="1" noChangeAspect="1" noChangeArrowheads="1"/>
          </p:cNvPicPr>
          <p:nvPr>
            <p:ph sz="quarter" idx="4"/>
          </p:nvPr>
        </p:nvPicPr>
        <p:blipFill>
          <a:blip r:embed="rId3" cstate="print"/>
          <a:srcRect/>
          <a:stretch>
            <a:fillRect/>
          </a:stretch>
        </p:blipFill>
        <p:spPr bwMode="auto">
          <a:xfrm>
            <a:off x="4749625" y="2276928"/>
            <a:ext cx="3927347" cy="33432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57364"/>
            <a:ext cx="8229600" cy="4429156"/>
          </a:xfrm>
          <a:blipFill>
            <a:blip r:embed="rId2" cstate="print">
              <a:duotone>
                <a:schemeClr val="accent2">
                  <a:shade val="45000"/>
                  <a:satMod val="135000"/>
                </a:schemeClr>
                <a:prstClr val="white"/>
              </a:duotone>
            </a:blip>
            <a:stretch>
              <a:fillRect/>
            </a:stretch>
          </a:blipFill>
          <a:ln>
            <a:solidFill>
              <a:schemeClr val="bg1"/>
            </a:solidFill>
          </a:ln>
          <a:effectLst>
            <a:softEdge rad="127000"/>
          </a:effectLst>
        </p:spPr>
        <p:txBody>
          <a:bodyPr/>
          <a:lstStyle/>
          <a:p>
            <a:r>
              <a:rPr lang="en-US" sz="1600" b="1" dirty="0" smtClean="0">
                <a:latin typeface="Arial" pitchFamily="34" charset="0"/>
                <a:cs typeface="Arial" pitchFamily="34" charset="0"/>
              </a:rPr>
              <a:t>36% of respondents visited pharmacies only once during last 4 months, and 29%- 2-5 times These people cannot be considered as quite experienced in buying pharmaceuticals.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This fact decreases their opportunities of getting information about Armenian pharmaceuticals. This means, it will be very difficult for unaware consumer to judge objectively about Armenian pharmaceuticals. </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53% of consumers does not know whether they have ever purchased Armenian pharmaceuticals. Another 21% declared that never purchased Armenian pharmaceuticals. This means that only 26% of consumers have real (conscious) experience o f consuming Armenian pharmaceuticals.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Consumers form their perception towards Armenian pharmaceuticals based on opinions and advice of friends, relatives, physicians, pharmacists, instead of basing on their own experience.</a:t>
            </a:r>
            <a:endParaRPr lang="en-US" sz="1600" b="1" dirty="0">
              <a:latin typeface="Arial" pitchFamily="34" charset="0"/>
              <a:cs typeface="Arial" pitchFamily="34" charset="0"/>
            </a:endParaRPr>
          </a:p>
        </p:txBody>
      </p:sp>
      <p:sp>
        <p:nvSpPr>
          <p:cNvPr id="9" name="Rectangle 2"/>
          <p:cNvSpPr>
            <a:spLocks noGrp="1" noChangeArrowheads="1"/>
          </p:cNvSpPr>
          <p:nvPr>
            <p:ph type="title"/>
          </p:nvPr>
        </p:nvSpPr>
        <p:spPr>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Perception </a:t>
            </a:r>
            <a:b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br>
            <a:r>
              <a:rPr lang="en-US"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Consumers’ experience in using Armenian pharmaceuticals</a:t>
            </a:r>
            <a:endParaRPr lang="ru-RU" sz="2200" b="1" dirty="0" smtClean="0">
              <a:solidFill>
                <a:srgbClr val="333399"/>
              </a:solidFill>
              <a:effectLst>
                <a:outerShdw blurRad="38100" dist="38100" dir="2700000" algn="tl">
                  <a:srgbClr val="000000"/>
                </a:outerShdw>
              </a:effectLst>
              <a:latin typeface="Arial AM" pitchFamily="34"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Perception </a:t>
            </a:r>
            <a:r>
              <a:rPr lang="en-US" sz="22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br>
              <a:rPr lang="en-US" sz="22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br>
            <a:r>
              <a:rPr lang="en-US"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Practices of purchasing the Armenian pharmaceuticals at clinics</a:t>
            </a:r>
            <a:endParaRPr lang="ru-RU"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457200" y="1981200"/>
            <a:ext cx="4038600" cy="4091006"/>
          </a:xfrm>
          <a:blipFill>
            <a:blip r:embed="rId2" cstate="print">
              <a:duotone>
                <a:schemeClr val="accent2">
                  <a:shade val="45000"/>
                  <a:satMod val="135000"/>
                </a:schemeClr>
                <a:prstClr val="white"/>
              </a:duotone>
            </a:blip>
            <a:stretch>
              <a:fillRect/>
            </a:stretch>
          </a:blipFill>
        </p:spPr>
        <p:txBody>
          <a:bodyPr/>
          <a:lstStyle/>
          <a:p>
            <a:pPr algn="ctr">
              <a:buNone/>
            </a:pPr>
            <a:r>
              <a:rPr lang="en-US" sz="1600" b="1" dirty="0" smtClean="0">
                <a:latin typeface="Arial" pitchFamily="34" charset="0"/>
                <a:cs typeface="Arial" pitchFamily="34" charset="0"/>
              </a:rPr>
              <a:t>2. Procurers of pharmaceuticals at clinics</a:t>
            </a:r>
            <a:endParaRPr lang="en-US" sz="1600" b="1" u="sng" dirty="0" smtClean="0">
              <a:latin typeface="Arial" pitchFamily="34" charset="0"/>
              <a:cs typeface="Arial" pitchFamily="34" charset="0"/>
            </a:endParaRPr>
          </a:p>
          <a:p>
            <a:pPr algn="ctr">
              <a:buNone/>
            </a:pPr>
            <a:endParaRPr lang="en-US" sz="1500" b="1" u="sng" dirty="0" smtClean="0">
              <a:latin typeface="Arial" pitchFamily="34" charset="0"/>
              <a:cs typeface="Arial" pitchFamily="34" charset="0"/>
            </a:endParaRPr>
          </a:p>
          <a:p>
            <a:r>
              <a:rPr lang="en-US" sz="1500" b="1" dirty="0" smtClean="0">
                <a:latin typeface="Arial" pitchFamily="34" charset="0"/>
                <a:ea typeface="Batang"/>
                <a:cs typeface="Arial" pitchFamily="34" charset="0"/>
              </a:rPr>
              <a:t>84% of Procurers at clinics declared their purchases of Armenian pharmaceuticals for the needs of their entity. </a:t>
            </a:r>
          </a:p>
          <a:p>
            <a:endParaRPr lang="en-US" sz="1500" b="1" dirty="0" smtClean="0">
              <a:latin typeface="Arial" pitchFamily="34" charset="0"/>
              <a:cs typeface="Arial" pitchFamily="34" charset="0"/>
            </a:endParaRPr>
          </a:p>
          <a:p>
            <a:r>
              <a:rPr lang="en-US" sz="1500" b="1" dirty="0" smtClean="0">
                <a:latin typeface="Arial" pitchFamily="34" charset="0"/>
                <a:ea typeface="Batang"/>
                <a:cs typeface="Arial" pitchFamily="34" charset="0"/>
              </a:rPr>
              <a:t>The majority of procured Armenian pharmaceuticals are products of Liqvor, PharmaTech, and Arpimed. </a:t>
            </a:r>
          </a:p>
          <a:p>
            <a:endParaRPr lang="en-US" sz="1500" b="1" dirty="0" smtClean="0">
              <a:latin typeface="Arial" pitchFamily="34" charset="0"/>
              <a:ea typeface="Batang"/>
              <a:cs typeface="Arial" pitchFamily="34" charset="0"/>
            </a:endParaRPr>
          </a:p>
          <a:p>
            <a:r>
              <a:rPr lang="en-US" sz="1500" b="1" dirty="0" smtClean="0">
                <a:latin typeface="Arial" pitchFamily="34" charset="0"/>
                <a:ea typeface="Batang"/>
                <a:cs typeface="Arial" pitchFamily="34" charset="0"/>
              </a:rPr>
              <a:t>Dental clinics comprise the majority of entities that are not purchasing Armenian pharmaceuticals, at all. </a:t>
            </a:r>
          </a:p>
        </p:txBody>
      </p:sp>
      <p:sp>
        <p:nvSpPr>
          <p:cNvPr id="7" name="Content Placeholder 6"/>
          <p:cNvSpPr>
            <a:spLocks noGrp="1"/>
          </p:cNvSpPr>
          <p:nvPr>
            <p:ph sz="half" idx="2"/>
          </p:nvPr>
        </p:nvSpPr>
        <p:spPr>
          <a:xfrm>
            <a:off x="4648200" y="1981200"/>
            <a:ext cx="4038600" cy="4091006"/>
          </a:xfrm>
          <a:blipFill>
            <a:blip r:embed="rId3" cstate="print">
              <a:duotone>
                <a:schemeClr val="accent2">
                  <a:shade val="45000"/>
                  <a:satMod val="135000"/>
                </a:schemeClr>
                <a:prstClr val="white"/>
              </a:duotone>
            </a:blip>
            <a:stretch>
              <a:fillRect/>
            </a:stretch>
          </a:blipFill>
        </p:spPr>
        <p:txBody>
          <a:bodyPr/>
          <a:lstStyle/>
          <a:p>
            <a:pPr lvl="0" algn="ctr">
              <a:buClr>
                <a:srgbClr val="00007D"/>
              </a:buClr>
              <a:buNone/>
            </a:pPr>
            <a:r>
              <a:rPr lang="en-US" sz="1600" b="1" dirty="0" smtClean="0">
                <a:latin typeface="Arial" pitchFamily="34" charset="0"/>
                <a:cs typeface="Arial" pitchFamily="34" charset="0"/>
              </a:rPr>
              <a:t>3. Physicians</a:t>
            </a:r>
            <a:endParaRPr lang="en-US" sz="1600" b="1" u="sng" dirty="0" smtClean="0">
              <a:solidFill>
                <a:srgbClr val="000000"/>
              </a:solidFill>
              <a:latin typeface="Arial" pitchFamily="34" charset="0"/>
              <a:cs typeface="Arial" pitchFamily="34" charset="0"/>
            </a:endParaRPr>
          </a:p>
          <a:p>
            <a:pPr lvl="0" algn="ctr">
              <a:buClr>
                <a:srgbClr val="00007D"/>
              </a:buClr>
              <a:buNone/>
            </a:pPr>
            <a:endParaRPr lang="en-US" sz="1500" b="1" u="sng" dirty="0" smtClean="0">
              <a:solidFill>
                <a:srgbClr val="000000"/>
              </a:solidFill>
              <a:latin typeface="Arial" pitchFamily="34" charset="0"/>
              <a:cs typeface="Arial" pitchFamily="34" charset="0"/>
            </a:endParaRPr>
          </a:p>
          <a:p>
            <a:pPr>
              <a:buClr>
                <a:srgbClr val="00007D"/>
              </a:buClr>
            </a:pPr>
            <a:r>
              <a:rPr lang="en-US" sz="1500" b="1" dirty="0" smtClean="0">
                <a:solidFill>
                  <a:srgbClr val="000000"/>
                </a:solidFill>
                <a:latin typeface="Arial" pitchFamily="34" charset="0"/>
                <a:cs typeface="Arial" pitchFamily="34" charset="0"/>
              </a:rPr>
              <a:t>84% of physicians declared, that they use or prescribe Armenian pharmaceuticals in their practice.</a:t>
            </a:r>
            <a:endParaRPr lang="en-US" sz="1500" b="1" dirty="0" smtClean="0">
              <a:latin typeface="Arial" pitchFamily="34" charset="0"/>
              <a:ea typeface="Batang"/>
              <a:cs typeface="Arial" pitchFamily="34" charset="0"/>
            </a:endParaRPr>
          </a:p>
          <a:p>
            <a:pPr>
              <a:buClr>
                <a:srgbClr val="00007D"/>
              </a:buClr>
            </a:pPr>
            <a:endParaRPr lang="en-US" sz="1500" b="1" dirty="0" smtClean="0">
              <a:solidFill>
                <a:srgbClr val="000000"/>
              </a:solidFill>
              <a:latin typeface="Arial" pitchFamily="34" charset="0"/>
              <a:cs typeface="Arial" pitchFamily="34" charset="0"/>
            </a:endParaRPr>
          </a:p>
          <a:p>
            <a:pPr>
              <a:buClr>
                <a:srgbClr val="00007D"/>
              </a:buClr>
            </a:pPr>
            <a:r>
              <a:rPr lang="en-US" sz="1500" b="1" dirty="0" smtClean="0">
                <a:solidFill>
                  <a:srgbClr val="000000"/>
                </a:solidFill>
                <a:latin typeface="Arial" pitchFamily="34" charset="0"/>
                <a:cs typeface="Arial" pitchFamily="34" charset="0"/>
              </a:rPr>
              <a:t>The most demanded pharmaceuticals are infusion solutions, antibiotics, </a:t>
            </a:r>
            <a:r>
              <a:rPr lang="en-US" sz="1500" b="1" dirty="0" err="1" smtClean="0">
                <a:solidFill>
                  <a:srgbClr val="000000"/>
                </a:solidFill>
                <a:latin typeface="Arial" pitchFamily="34" charset="0"/>
                <a:cs typeface="Arial" pitchFamily="34" charset="0"/>
              </a:rPr>
              <a:t>lidokayin</a:t>
            </a:r>
            <a:r>
              <a:rPr lang="en-US" sz="1500" b="1" dirty="0" smtClean="0">
                <a:solidFill>
                  <a:srgbClr val="000000"/>
                </a:solidFill>
                <a:latin typeface="Arial" pitchFamily="34" charset="0"/>
                <a:cs typeface="Arial" pitchFamily="34" charset="0"/>
              </a:rPr>
              <a:t>, and vitamin complexes. </a:t>
            </a:r>
          </a:p>
          <a:p>
            <a:pPr lvl="0">
              <a:buClr>
                <a:srgbClr val="00007D"/>
              </a:buClr>
            </a:pPr>
            <a:endParaRPr lang="en-US" sz="1500" b="1" dirty="0" smtClean="0">
              <a:solidFill>
                <a:srgbClr val="000000"/>
              </a:solidFill>
              <a:latin typeface="Arial" pitchFamily="34" charset="0"/>
              <a:cs typeface="Arial" pitchFamily="34" charset="0"/>
            </a:endParaRPr>
          </a:p>
          <a:p>
            <a:pPr>
              <a:buClr>
                <a:srgbClr val="00007D"/>
              </a:buClr>
            </a:pPr>
            <a:r>
              <a:rPr lang="en-US" sz="1500" b="1" dirty="0" smtClean="0">
                <a:solidFill>
                  <a:srgbClr val="000000"/>
                </a:solidFill>
                <a:latin typeface="Arial" pitchFamily="34" charset="0"/>
                <a:cs typeface="Arial" pitchFamily="34" charset="0"/>
              </a:rPr>
              <a:t>The number of physicians that do not trust to Armenian pharmaceuticals prevails, although in many cases there is no reason for that distrust. </a:t>
            </a:r>
            <a:endParaRPr lang="en-US" sz="15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bwMode="auto">
          <a:xfrm>
            <a:off x="457517" y="5785102"/>
            <a:ext cx="404018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None/>
            </a:pPr>
            <a:r>
              <a:rPr lang="en-US" sz="1200" b="1" dirty="0" smtClean="0">
                <a:latin typeface="Arial" pitchFamily="34" charset="0"/>
                <a:cs typeface="Arial" pitchFamily="34" charset="0"/>
              </a:rPr>
              <a:t>Top 5 Armenian pharmaceuticals purchased by </a:t>
            </a:r>
            <a:r>
              <a:rPr lang="en-US" sz="1200" b="1" cap="all" dirty="0" smtClean="0">
                <a:latin typeface="Arial" pitchFamily="34" charset="0"/>
                <a:cs typeface="Arial" pitchFamily="34" charset="0"/>
              </a:rPr>
              <a:t>pharmacy managers</a:t>
            </a:r>
            <a:r>
              <a:rPr lang="en-US" sz="1200" b="1" dirty="0" smtClean="0">
                <a:latin typeface="Arial" pitchFamily="34" charset="0"/>
                <a:cs typeface="Arial" pitchFamily="34" charset="0"/>
              </a:rPr>
              <a:t> for selling at the pharmacy </a:t>
            </a:r>
            <a:r>
              <a:rPr lang="ru-RU" sz="1100" b="1" dirty="0" smtClean="0">
                <a:latin typeface="Arial" pitchFamily="34" charset="0"/>
                <a:ea typeface="Batang"/>
                <a:cs typeface="Arial" pitchFamily="34" charset="0"/>
              </a:rPr>
              <a:t> </a:t>
            </a:r>
            <a:endParaRPr kumimoji="0" lang="en-US" sz="1100" b="1"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8" name="Text Placeholder 2"/>
          <p:cNvSpPr txBox="1">
            <a:spLocks/>
          </p:cNvSpPr>
          <p:nvPr/>
        </p:nvSpPr>
        <p:spPr bwMode="auto">
          <a:xfrm>
            <a:off x="4664065" y="5770771"/>
            <a:ext cx="404018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None/>
            </a:pPr>
            <a:r>
              <a:rPr lang="en-US" sz="1200" b="1" dirty="0" smtClean="0">
                <a:latin typeface="Arial" pitchFamily="34" charset="0"/>
                <a:cs typeface="Arial" pitchFamily="34" charset="0"/>
              </a:rPr>
              <a:t>Top 5 Armenian pharmaceuticals sold by </a:t>
            </a:r>
            <a:r>
              <a:rPr lang="en-US" sz="1200" b="1" cap="all" dirty="0" smtClean="0">
                <a:latin typeface="Arial" pitchFamily="34" charset="0"/>
                <a:cs typeface="Arial" pitchFamily="34" charset="0"/>
              </a:rPr>
              <a:t>pharmacists</a:t>
            </a:r>
            <a:endParaRPr kumimoji="0" lang="en-US" sz="1200" b="1" i="0" u="none" strike="noStrike" kern="0" cap="all" spc="0" normalizeH="0" noProof="0" dirty="0">
              <a:ln>
                <a:noFill/>
              </a:ln>
              <a:solidFill>
                <a:schemeClr val="tx1"/>
              </a:solidFill>
              <a:effectLst/>
              <a:uLnTx/>
              <a:uFillTx/>
              <a:latin typeface="Arial" pitchFamily="34" charset="0"/>
              <a:cs typeface="Arial" pitchFamily="34" charset="0"/>
            </a:endParaRPr>
          </a:p>
        </p:txBody>
      </p:sp>
      <p:sp>
        <p:nvSpPr>
          <p:cNvPr id="9" name="Title 1"/>
          <p:cNvSpPr txBox="1">
            <a:spLocks noGrp="1"/>
          </p:cNvSpPr>
          <p:nvPr>
            <p:ph type="title"/>
          </p:nvPr>
        </p:nvSpPr>
        <p:spPr>
          <a:xfrm>
            <a:off x="457200" y="464205"/>
            <a:ext cx="8229600" cy="1143000"/>
          </a:xfrm>
          <a:prstGeom prst="rect">
            <a:avLst/>
          </a:prstGeo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lvl="0" algn="ctr">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Perception </a:t>
            </a:r>
            <a:r>
              <a:rPr lang="en-US" sz="22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br>
              <a:rPr lang="en-US" sz="22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br>
            <a:r>
              <a:rPr lang="en-US"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Practices of purchasing the Armenian pharmaceuticals at pharmacies</a:t>
            </a:r>
            <a:endParaRPr lang="en-US" sz="1800" b="1" kern="1200" dirty="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 Placeholder 2"/>
          <p:cNvSpPr>
            <a:spLocks noGrp="1"/>
          </p:cNvSpPr>
          <p:nvPr>
            <p:ph type="body" idx="1"/>
          </p:nvPr>
        </p:nvSpPr>
        <p:spPr>
          <a:xfrm>
            <a:off x="450898" y="1714489"/>
            <a:ext cx="8218449" cy="1000132"/>
          </a:xfrm>
        </p:spPr>
        <p:txBody>
          <a:bodyPr anchor="t"/>
          <a:lstStyle/>
          <a:p>
            <a:pPr>
              <a:buSzPct val="100000"/>
              <a:buFont typeface="Wingdings" pitchFamily="2" charset="2"/>
              <a:buChar char="q"/>
            </a:pPr>
            <a:r>
              <a:rPr lang="en-US" sz="1400" dirty="0" smtClean="0">
                <a:solidFill>
                  <a:srgbClr val="000000"/>
                </a:solidFill>
                <a:latin typeface="Arial" pitchFamily="34" charset="0"/>
                <a:cs typeface="Arial" pitchFamily="34" charset="0"/>
              </a:rPr>
              <a:t>   </a:t>
            </a:r>
            <a:r>
              <a:rPr lang="en-US" sz="1400" dirty="0" smtClean="0">
                <a:latin typeface="Arial" pitchFamily="34" charset="0"/>
                <a:cs typeface="Arial" pitchFamily="34" charset="0"/>
              </a:rPr>
              <a:t>There is no pharmacy in Armenia that did not or currently does not sell Armenian pharmaceuticals</a:t>
            </a:r>
          </a:p>
          <a:p>
            <a:pPr>
              <a:buSzPct val="100000"/>
              <a:buFont typeface="Wingdings" pitchFamily="2" charset="2"/>
              <a:buChar char="q"/>
            </a:pPr>
            <a:r>
              <a:rPr lang="en-US" sz="1400" dirty="0" smtClean="0">
                <a:solidFill>
                  <a:srgbClr val="000000"/>
                </a:solidFill>
                <a:latin typeface="Arial" pitchFamily="34" charset="0"/>
                <a:cs typeface="Arial" pitchFamily="34" charset="0"/>
              </a:rPr>
              <a:t>   </a:t>
            </a:r>
            <a:r>
              <a:rPr lang="en-US" sz="1400" dirty="0" smtClean="0">
                <a:latin typeface="Arial" pitchFamily="34" charset="0"/>
                <a:cs typeface="Arial" pitchFamily="34" charset="0"/>
              </a:rPr>
              <a:t>In case of pharmacies one may notice the approach applied by commercial entities: </a:t>
            </a:r>
            <a:r>
              <a:rPr lang="en-US" sz="1400" i="1" dirty="0" smtClean="0">
                <a:latin typeface="Arial" pitchFamily="34" charset="0"/>
                <a:cs typeface="Arial" pitchFamily="34" charset="0"/>
              </a:rPr>
              <a:t>“the larger the nomenclature and opportunities for choice, the more clients and attendance”</a:t>
            </a:r>
            <a:endParaRPr lang="en-US" sz="1400" dirty="0">
              <a:latin typeface="Arial" pitchFamily="34" charset="0"/>
              <a:cs typeface="Arial" pitchFamily="34" charset="0"/>
            </a:endParaRPr>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533526" y="2835095"/>
            <a:ext cx="3682593" cy="2864238"/>
          </a:xfrm>
          <a:prstGeom prst="rect">
            <a:avLst/>
          </a:prstGeom>
          <a:ln>
            <a:noFill/>
          </a:ln>
          <a:effectLst>
            <a:outerShdw blurRad="292100" dist="139700" dir="2700000" algn="tl" rotWithShape="0">
              <a:srgbClr val="333333">
                <a:alpha val="65000"/>
              </a:srgbClr>
            </a:outerShdw>
          </a:effectLst>
        </p:spPr>
      </p:pic>
      <p:pic>
        <p:nvPicPr>
          <p:cNvPr id="17411" name="Picture 3"/>
          <p:cNvPicPr>
            <a:picLocks noGrp="1" noChangeAspect="1" noChangeArrowheads="1"/>
          </p:cNvPicPr>
          <p:nvPr>
            <p:ph sz="quarter" idx="4"/>
          </p:nvPr>
        </p:nvPicPr>
        <p:blipFill>
          <a:blip r:embed="rId3" cstate="print"/>
          <a:srcRect/>
          <a:stretch>
            <a:fillRect/>
          </a:stretch>
        </p:blipFill>
        <p:spPr bwMode="auto">
          <a:xfrm>
            <a:off x="4544264" y="2819757"/>
            <a:ext cx="4126536" cy="28795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594623"/>
            <a:ext cx="8218449" cy="405617"/>
          </a:xfrm>
        </p:spPr>
        <p:txBody>
          <a:bodyPr anchor="ctr"/>
          <a:lstStyle/>
          <a:p>
            <a:pPr lvl="0" algn="ctr">
              <a:buClr>
                <a:srgbClr val="00007D"/>
              </a:buClr>
            </a:pPr>
            <a:r>
              <a:rPr lang="en-US" sz="1600" dirty="0" smtClean="0">
                <a:solidFill>
                  <a:srgbClr val="000000"/>
                </a:solidFill>
                <a:latin typeface="Arial" pitchFamily="34" charset="0"/>
                <a:cs typeface="Arial" pitchFamily="34" charset="0"/>
              </a:rPr>
              <a:t>1. Consumers</a:t>
            </a:r>
          </a:p>
        </p:txBody>
      </p:sp>
      <p:sp>
        <p:nvSpPr>
          <p:cNvPr id="4" name="Content Placeholder 3"/>
          <p:cNvSpPr>
            <a:spLocks noGrp="1"/>
          </p:cNvSpPr>
          <p:nvPr>
            <p:ph sz="half" idx="2"/>
          </p:nvPr>
        </p:nvSpPr>
        <p:spPr>
          <a:xfrm>
            <a:off x="457200" y="1936818"/>
            <a:ext cx="8196146" cy="1690813"/>
          </a:xfrm>
        </p:spPr>
        <p:txBody>
          <a:bodyPr/>
          <a:lstStyle/>
          <a:p>
            <a:r>
              <a:rPr lang="en-US" sz="1400" b="1" dirty="0" smtClean="0">
                <a:latin typeface="Arial" pitchFamily="34" charset="0"/>
                <a:cs typeface="Arial" pitchFamily="34" charset="0"/>
              </a:rPr>
              <a:t>Low level of their awareness does not allow consumers make sound/justified inferences.</a:t>
            </a:r>
          </a:p>
          <a:p>
            <a:r>
              <a:rPr lang="en-US" sz="1400" b="1" dirty="0" smtClean="0">
                <a:latin typeface="Arial" pitchFamily="34" charset="0"/>
                <a:cs typeface="Arial" pitchFamily="34" charset="0"/>
              </a:rPr>
              <a:t>Consumers that have formed preferences usually prefer imported pharmaceuticals</a:t>
            </a:r>
          </a:p>
          <a:p>
            <a:r>
              <a:rPr lang="en-US" sz="1400" b="1" dirty="0" smtClean="0">
                <a:latin typeface="Arial" pitchFamily="34" charset="0"/>
                <a:cs typeface="Arial" pitchFamily="34" charset="0"/>
              </a:rPr>
              <a:t>Consumers who usually prefer imported pharmaceuticals justify their choice with following main reasons:</a:t>
            </a:r>
          </a:p>
          <a:p>
            <a:pPr lvl="1"/>
            <a:r>
              <a:rPr lang="en-US" sz="1200" i="1" dirty="0" smtClean="0">
                <a:latin typeface="Arial" pitchFamily="34" charset="0"/>
                <a:cs typeface="Arial" pitchFamily="34" charset="0"/>
              </a:rPr>
              <a:t>Imported pharmaceuticals are more trustful and of higher quality;</a:t>
            </a:r>
            <a:endParaRPr lang="en-US" sz="1200" b="1" dirty="0" smtClean="0">
              <a:latin typeface="Arial" pitchFamily="34" charset="0"/>
              <a:cs typeface="Arial" pitchFamily="34" charset="0"/>
            </a:endParaRPr>
          </a:p>
          <a:p>
            <a:pPr lvl="1"/>
            <a:r>
              <a:rPr lang="en-US" sz="1200" i="1" dirty="0" smtClean="0">
                <a:latin typeface="Arial" pitchFamily="34" charset="0"/>
                <a:cs typeface="Arial" pitchFamily="34" charset="0"/>
              </a:rPr>
              <a:t>Imported pharmaceuticals are more efficient;</a:t>
            </a:r>
            <a:endParaRPr lang="en-US" sz="1200" b="1" dirty="0" smtClean="0">
              <a:latin typeface="Arial" pitchFamily="34" charset="0"/>
              <a:cs typeface="Arial" pitchFamily="34" charset="0"/>
            </a:endParaRPr>
          </a:p>
          <a:p>
            <a:pPr lvl="1"/>
            <a:r>
              <a:rPr lang="en-US" sz="1200" i="1" dirty="0" smtClean="0">
                <a:latin typeface="Arial" pitchFamily="34" charset="0"/>
                <a:cs typeface="Arial" pitchFamily="34" charset="0"/>
              </a:rPr>
              <a:t>Reliability of imported pharmaceuticals is proven by the experience.</a:t>
            </a:r>
            <a:r>
              <a:rPr lang="en-US" sz="1200" b="1" dirty="0" smtClean="0">
                <a:latin typeface="Arial" pitchFamily="34" charset="0"/>
                <a:cs typeface="Arial" pitchFamily="34" charset="0"/>
              </a:rPr>
              <a:t> </a:t>
            </a:r>
          </a:p>
        </p:txBody>
      </p:sp>
      <p:sp>
        <p:nvSpPr>
          <p:cNvPr id="7" name="Rectangle 2"/>
          <p:cNvSpPr>
            <a:spLocks noGrp="1" noChangeArrowheads="1"/>
          </p:cNvSpPr>
          <p:nvPr>
            <p:ph type="title"/>
          </p:nvPr>
        </p:nvSpPr>
        <p:spPr>
          <a:xfrm>
            <a:off x="457200" y="453054"/>
            <a:ext cx="8229600" cy="1143000"/>
          </a:xfr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Perception </a:t>
            </a:r>
            <a:r>
              <a:rPr lang="en-US" sz="2200" b="1" dirty="0" smtClean="0">
                <a:solidFill>
                  <a:srgbClr val="333399"/>
                </a:solidFill>
                <a:effectLst>
                  <a:outerShdw blurRad="38100" dist="38100" dir="2700000" algn="tl">
                    <a:srgbClr val="000000"/>
                  </a:outerShdw>
                </a:effectLst>
                <a:latin typeface="Arial" pitchFamily="34" charset="0"/>
                <a:cs typeface="Arial" pitchFamily="34" charset="0"/>
              </a:rPr>
              <a:t>/ </a:t>
            </a:r>
            <a:r>
              <a:rPr lang="en-US"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The importance of pharmaceuticals’ origin</a:t>
            </a:r>
            <a:endParaRPr lang="ru-RU" sz="1800" b="1" kern="1200"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658593" y="3630489"/>
            <a:ext cx="7844603" cy="27274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199" y="1594623"/>
            <a:ext cx="8218449" cy="405617"/>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
                <a:srgbClr val="00007D"/>
              </a:buClr>
              <a:buSzPct val="75000"/>
              <a:buNone/>
              <a:tabLst/>
              <a:defRPr/>
            </a:pPr>
            <a:r>
              <a:rPr lang="en-US" sz="1800" b="1" kern="0" dirty="0" smtClean="0">
                <a:solidFill>
                  <a:srgbClr val="000000"/>
                </a:solidFill>
                <a:latin typeface="Arial" pitchFamily="34" charset="0"/>
                <a:cs typeface="Arial" pitchFamily="34" charset="0"/>
              </a:rPr>
              <a:t>2/3</a:t>
            </a:r>
            <a:r>
              <a:rPr kumimoji="0" lang="en-US" sz="1800" b="1" i="0" u="none" strike="noStrike" kern="0" cap="none" spc="0" normalizeH="0" baseline="0" noProof="0" dirty="0" smtClean="0">
                <a:ln>
                  <a:noFill/>
                </a:ln>
                <a:solidFill>
                  <a:srgbClr val="000000"/>
                </a:solidFill>
                <a:effectLst/>
                <a:uLnTx/>
                <a:uFillTx/>
                <a:latin typeface="Arial" pitchFamily="34" charset="0"/>
                <a:cs typeface="Arial" pitchFamily="34" charset="0"/>
              </a:rPr>
              <a:t>. Representatives of clinics</a:t>
            </a:r>
          </a:p>
        </p:txBody>
      </p:sp>
      <p:sp>
        <p:nvSpPr>
          <p:cNvPr id="8" name="Content Placeholder 3"/>
          <p:cNvSpPr txBox="1">
            <a:spLocks/>
          </p:cNvSpPr>
          <p:nvPr/>
        </p:nvSpPr>
        <p:spPr>
          <a:xfrm>
            <a:off x="457200" y="2000242"/>
            <a:ext cx="8196146" cy="1428758"/>
          </a:xfrm>
          <a:prstGeom prst="rect">
            <a:avLst/>
          </a:prstGeom>
        </p:spPr>
        <p:txBody>
          <a:bodyPr/>
          <a:lstStyle/>
          <a:p>
            <a:pPr marL="342900" indent="-342900" eaLnBrk="0" hangingPunct="0"/>
            <a:r>
              <a:rPr lang="en-US" sz="1400" b="1" kern="0" dirty="0" smtClean="0">
                <a:latin typeface="Arial" pitchFamily="34" charset="0"/>
                <a:cs typeface="Arial" pitchFamily="34" charset="0"/>
              </a:rPr>
              <a:t>Those representatives of clinics who prefer imported pharmaceuticals (31%) tell that:</a:t>
            </a:r>
            <a:endPar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742950" lvl="1" indent="-285750" eaLnBrk="0" hangingPunct="0">
              <a:buClr>
                <a:schemeClr val="accent2"/>
              </a:buClr>
              <a:buSzPct val="80000"/>
              <a:buFont typeface="Wingdings" pitchFamily="2" charset="2"/>
              <a:buChar char="¨"/>
            </a:pPr>
            <a:r>
              <a:rPr lang="en-US" sz="1200" i="1" kern="0" dirty="0" smtClean="0">
                <a:latin typeface="Arial" pitchFamily="34" charset="0"/>
                <a:cs typeface="Arial" pitchFamily="34" charset="0"/>
              </a:rPr>
              <a:t>Imported pharmaceuticals are of much better quality and are more efficient than Armenian pharmaceuticals</a:t>
            </a:r>
            <a:endParaRPr lang="en-US" sz="1200" kern="0" dirty="0" smtClean="0">
              <a:latin typeface="Arial" pitchFamily="34" charset="0"/>
              <a:cs typeface="Arial" pitchFamily="34" charset="0"/>
            </a:endParaRPr>
          </a:p>
          <a:p>
            <a:pPr marL="342900" indent="-342900" eaLnBrk="0" hangingPunct="0"/>
            <a:r>
              <a:rPr lang="en-US" sz="1400" b="1" kern="0" dirty="0" smtClean="0">
                <a:latin typeface="Arial" pitchFamily="34" charset="0"/>
                <a:cs typeface="Arial" pitchFamily="34" charset="0"/>
              </a:rPr>
              <a:t>Their devotion towards imported pharmaceuticals the representatives of clinics justify by the following reason:</a:t>
            </a:r>
          </a:p>
          <a:p>
            <a:pPr marL="742950" lvl="1" indent="-285750" eaLnBrk="0" hangingPunct="0">
              <a:buClr>
                <a:schemeClr val="accent2"/>
              </a:buClr>
              <a:buSzPct val="80000"/>
              <a:buFont typeface="Wingdings" pitchFamily="2" charset="2"/>
              <a:buChar char="¨"/>
            </a:pPr>
            <a:r>
              <a:rPr lang="en-US" sz="1200" i="1" kern="0" dirty="0" smtClean="0">
                <a:latin typeface="Arial" pitchFamily="34" charset="0"/>
                <a:cs typeface="Arial" pitchFamily="34" charset="0"/>
              </a:rPr>
              <a:t>They have no right to make experiments on patients’ health and prescribe inefficient Armenian pharmaceuticals, providing the availability of high quality imported pharmaceuticals</a:t>
            </a:r>
            <a:endParaRPr lang="en-US" sz="1200" kern="0" dirty="0" smtClean="0">
              <a:latin typeface="Arial" pitchFamily="34" charset="0"/>
              <a:cs typeface="Arial" pitchFamily="34" charset="0"/>
            </a:endParaRPr>
          </a:p>
          <a:p>
            <a:pPr marL="742950" lvl="1" indent="-285750" eaLnBrk="0" hangingPunct="0">
              <a:buClr>
                <a:schemeClr val="accent2"/>
              </a:buClr>
              <a:buSzPct val="80000"/>
              <a:buNone/>
            </a:pPr>
            <a:endParaRPr kumimoji="0" lang="en-US" sz="11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
        <p:nvSpPr>
          <p:cNvPr id="9" name="Rectangle 2"/>
          <p:cNvSpPr txBox="1">
            <a:spLocks noChangeArrowheads="1"/>
          </p:cNvSpPr>
          <p:nvPr/>
        </p:nvSpPr>
        <p:spPr>
          <a:xfrm>
            <a:off x="457200" y="453054"/>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 PERCEPTION - Importance of the origin</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033553" y="3422381"/>
            <a:ext cx="7286675" cy="30024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57199" y="1594623"/>
            <a:ext cx="8218449" cy="405617"/>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
                <a:srgbClr val="00007D"/>
              </a:buClr>
              <a:buSzPct val="75000"/>
              <a:buNone/>
              <a:tabLst/>
              <a:defRPr/>
            </a:pPr>
            <a:r>
              <a:rPr lang="en-US" sz="1800" b="1" kern="0" dirty="0" smtClean="0">
                <a:solidFill>
                  <a:srgbClr val="000000"/>
                </a:solidFill>
                <a:latin typeface="Arial" pitchFamily="34" charset="0"/>
                <a:cs typeface="Arial" pitchFamily="34" charset="0"/>
              </a:rPr>
              <a:t>4/5</a:t>
            </a:r>
            <a:r>
              <a:rPr kumimoji="0" lang="en-US" sz="1800" b="1" i="0" u="none" strike="noStrike" kern="0" cap="none" spc="0" normalizeH="0" baseline="0" noProof="0" dirty="0" smtClean="0">
                <a:ln>
                  <a:noFill/>
                </a:ln>
                <a:solidFill>
                  <a:srgbClr val="000000"/>
                </a:solidFill>
                <a:effectLst/>
                <a:uLnTx/>
                <a:uFillTx/>
                <a:latin typeface="Arial" pitchFamily="34" charset="0"/>
                <a:cs typeface="Arial" pitchFamily="34" charset="0"/>
              </a:rPr>
              <a:t>. Pharmacists</a:t>
            </a:r>
          </a:p>
        </p:txBody>
      </p:sp>
      <p:sp>
        <p:nvSpPr>
          <p:cNvPr id="3" name="Content Placeholder 3"/>
          <p:cNvSpPr txBox="1">
            <a:spLocks/>
          </p:cNvSpPr>
          <p:nvPr/>
        </p:nvSpPr>
        <p:spPr>
          <a:xfrm>
            <a:off x="457200" y="2000242"/>
            <a:ext cx="8196146" cy="1428758"/>
          </a:xfrm>
          <a:prstGeom prst="rect">
            <a:avLst/>
          </a:prstGeom>
        </p:spPr>
        <p:txBody>
          <a:bodyPr/>
          <a:lstStyle/>
          <a:p>
            <a:pPr marL="342900" indent="-342900" eaLnBrk="0" hangingPunct="0"/>
            <a:r>
              <a:rPr lang="en-US" sz="1200" b="1" kern="0" dirty="0" smtClean="0">
                <a:latin typeface="Arial" pitchFamily="34" charset="0"/>
                <a:cs typeface="Arial" pitchFamily="34" charset="0"/>
              </a:rPr>
              <a:t>Pharmacists are evaluating the importance of the origin of pharmaceuticals from not only professional viewpoint, but also from the commercial aspect.</a:t>
            </a:r>
          </a:p>
          <a:p>
            <a:pPr marL="342900" indent="-342900" eaLnBrk="0" hangingPunct="0"/>
            <a:r>
              <a:rPr lang="en-US" sz="1200" b="1" kern="0" dirty="0" smtClean="0">
                <a:latin typeface="Arial" pitchFamily="34" charset="0"/>
                <a:cs typeface="Arial" pitchFamily="34" charset="0"/>
              </a:rPr>
              <a:t>For the 54% of pharmacists the origin of pharmaceuticals does not matter. They prefer such factors as liquidity,  demand and sales volumes of pharmaceuticals.</a:t>
            </a:r>
          </a:p>
          <a:p>
            <a:pPr marL="342900" indent="-342900" eaLnBrk="0" hangingPunct="0"/>
            <a:r>
              <a:rPr lang="en-US" sz="1200" b="1" kern="0" dirty="0" smtClean="0">
                <a:latin typeface="Arial" pitchFamily="34" charset="0"/>
                <a:cs typeface="Arial" pitchFamily="34" charset="0"/>
              </a:rPr>
              <a:t>5% of pharmacists prefer Armenian pharmaceuticals due to patriotic feelings. These pharmacists would like to promote Armenian product and assist the Armenian producer, since their development will contribute the development of the Armenian economy. </a:t>
            </a:r>
            <a:endParaRPr kumimoji="0" lang="en-US" sz="11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 name="Rectangle 2"/>
          <p:cNvSpPr txBox="1">
            <a:spLocks noChangeArrowheads="1"/>
          </p:cNvSpPr>
          <p:nvPr/>
        </p:nvSpPr>
        <p:spPr>
          <a:xfrm>
            <a:off x="457200" y="453054"/>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a:spcBef>
                <a:spcPct val="0"/>
              </a:spcBef>
              <a:buClrTx/>
              <a:buSzTx/>
              <a:buNone/>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lvl="0" algn="ctr">
              <a:spcBef>
                <a:spcPct val="0"/>
              </a:spcBef>
              <a:buClrTx/>
              <a:buSzTx/>
              <a:buNone/>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 PERCEPTION - Importance of the origin</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1102545" y="3489287"/>
            <a:ext cx="7088045" cy="30135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64205"/>
            <a:ext cx="8229600" cy="1143000"/>
          </a:xfr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dirty="0" smtClean="0">
                <a:latin typeface="Arial AM" pitchFamily="34" charset="0"/>
              </a:rPr>
              <a:t/>
            </a:r>
            <a:br>
              <a:rPr lang="en-US" sz="1400" dirty="0" smtClean="0">
                <a:latin typeface="Arial AM"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PERCEPTION - quality, price, packaging, availability</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Placeholder 7"/>
          <p:cNvSpPr>
            <a:spLocks noGrp="1"/>
          </p:cNvSpPr>
          <p:nvPr>
            <p:ph type="body" idx="1"/>
          </p:nvPr>
        </p:nvSpPr>
        <p:spPr>
          <a:xfrm>
            <a:off x="457200" y="1616928"/>
            <a:ext cx="4040188" cy="256478"/>
          </a:xfrm>
        </p:spPr>
        <p:txBody>
          <a:bodyPr anchor="ctr"/>
          <a:lstStyle/>
          <a:p>
            <a:r>
              <a:rPr lang="en-US" sz="1200" dirty="0" smtClean="0">
                <a:latin typeface="Arial" pitchFamily="34" charset="0"/>
                <a:cs typeface="Arial" pitchFamily="34" charset="0"/>
              </a:rPr>
              <a:t>Ranking tool</a:t>
            </a:r>
            <a:endParaRPr lang="en-US" sz="1200" dirty="0">
              <a:latin typeface="Arial" pitchFamily="34" charset="0"/>
              <a:cs typeface="Arial" pitchFamily="34" charset="0"/>
            </a:endParaRPr>
          </a:p>
        </p:txBody>
      </p:sp>
      <p:sp>
        <p:nvSpPr>
          <p:cNvPr id="12" name="Text Placeholder 7"/>
          <p:cNvSpPr>
            <a:spLocks noGrp="1"/>
          </p:cNvSpPr>
          <p:nvPr>
            <p:ph type="body" sz="quarter" idx="3"/>
          </p:nvPr>
        </p:nvSpPr>
        <p:spPr>
          <a:xfrm>
            <a:off x="462049" y="3442590"/>
            <a:ext cx="5257808" cy="278781"/>
          </a:xfrm>
        </p:spPr>
        <p:txBody>
          <a:bodyPr anchor="ctr"/>
          <a:lstStyle/>
          <a:p>
            <a:r>
              <a:rPr lang="en-US" sz="1200" dirty="0" smtClean="0">
                <a:latin typeface="Arial" pitchFamily="34" charset="0"/>
                <a:cs typeface="Arial" pitchFamily="34" charset="0"/>
              </a:rPr>
              <a:t>Share of non-relies (those who could not estimate/rank) </a:t>
            </a:r>
            <a:endParaRPr lang="en-US" sz="1200" dirty="0">
              <a:latin typeface="Arial" pitchFamily="34" charset="0"/>
              <a:cs typeface="Arial" pitchFamily="34"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199" y="1859488"/>
            <a:ext cx="8241937" cy="1530483"/>
          </a:xfrm>
          <a:prstGeom prst="rect">
            <a:avLst/>
          </a:prstGeom>
          <a:ln>
            <a:noFill/>
          </a:ln>
          <a:effectLst>
            <a:outerShdw blurRad="292100" dist="139700" dir="2700000" algn="tl" rotWithShape="0">
              <a:srgbClr val="333333">
                <a:alpha val="65000"/>
              </a:srgbClr>
            </a:outerShdw>
          </a:effectLst>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1080602" y="3692449"/>
            <a:ext cx="7161570" cy="28271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gradFill flip="none" rotWithShape="1">
            <a:gsLst>
              <a:gs pos="0">
                <a:schemeClr val="accent6">
                  <a:lumMod val="50000"/>
                </a:schemeClr>
              </a:gs>
              <a:gs pos="50000">
                <a:srgbClr val="666699">
                  <a:tint val="44500"/>
                  <a:satMod val="160000"/>
                </a:srgbClr>
              </a:gs>
              <a:gs pos="100000">
                <a:srgbClr val="666699">
                  <a:tint val="23500"/>
                  <a:satMod val="160000"/>
                </a:srgbClr>
              </a:gs>
            </a:gsLst>
            <a:path path="circle">
              <a:fillToRect l="100000" b="100000"/>
            </a:path>
            <a:tileRect t="-100000" r="-100000"/>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Assessment Implementation</a:t>
            </a:r>
            <a:endParaRPr lang="ru-RU"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4101" name="Rectangle 3"/>
          <p:cNvSpPr>
            <a:spLocks noGrp="1" noChangeArrowheads="1"/>
          </p:cNvSpPr>
          <p:nvPr>
            <p:ph type="body" idx="1"/>
          </p:nvPr>
        </p:nvSpPr>
        <p:spPr/>
        <p:txBody>
          <a:bodyPr/>
          <a:lstStyle/>
          <a:p>
            <a:pPr eaLnBrk="1" hangingPunct="1"/>
            <a:r>
              <a:rPr lang="en-US" sz="1800" b="1" u="sng" dirty="0" smtClean="0">
                <a:solidFill>
                  <a:srgbClr val="666699"/>
                </a:solidFill>
                <a:latin typeface="Arial" pitchFamily="34" charset="0"/>
                <a:cs typeface="Arial" pitchFamily="34" charset="0"/>
              </a:rPr>
              <a:t>Initiated by</a:t>
            </a:r>
            <a:r>
              <a:rPr lang="en-US" sz="2100" b="1" dirty="0" smtClean="0">
                <a:solidFill>
                  <a:srgbClr val="FF3300"/>
                </a:solidFill>
                <a:latin typeface="Arial" pitchFamily="34" charset="0"/>
                <a:cs typeface="Arial" pitchFamily="34" charset="0"/>
              </a:rPr>
              <a:t>	</a:t>
            </a:r>
          </a:p>
          <a:p>
            <a:pPr eaLnBrk="1" hangingPunct="1">
              <a:buFont typeface="Wingdings" pitchFamily="2" charset="2"/>
              <a:buNone/>
            </a:pPr>
            <a:r>
              <a:rPr lang="en-US" sz="2400" b="1" dirty="0" smtClean="0">
                <a:solidFill>
                  <a:srgbClr val="FF3300"/>
                </a:solidFill>
                <a:latin typeface="Arial" pitchFamily="34" charset="0"/>
                <a:cs typeface="Arial" pitchFamily="34" charset="0"/>
              </a:rPr>
              <a:t>USAID CAPS Project</a:t>
            </a:r>
          </a:p>
          <a:p>
            <a:pPr eaLnBrk="1" hangingPunct="1">
              <a:buFont typeface="Wingdings" pitchFamily="2" charset="2"/>
              <a:buNone/>
            </a:pPr>
            <a:endParaRPr lang="en-US" b="1" dirty="0" smtClean="0">
              <a:solidFill>
                <a:srgbClr val="FF3300"/>
              </a:solidFill>
              <a:latin typeface="Arial" pitchFamily="34" charset="0"/>
              <a:cs typeface="Arial" pitchFamily="34" charset="0"/>
            </a:endParaRPr>
          </a:p>
          <a:p>
            <a:pPr eaLnBrk="1" hangingPunct="1"/>
            <a:r>
              <a:rPr lang="en-US" sz="1800" b="1" u="sng" dirty="0" smtClean="0">
                <a:solidFill>
                  <a:srgbClr val="666699"/>
                </a:solidFill>
                <a:latin typeface="Arial" pitchFamily="34" charset="0"/>
                <a:cs typeface="Arial" pitchFamily="34" charset="0"/>
              </a:rPr>
              <a:t>Implemented by</a:t>
            </a:r>
            <a:r>
              <a:rPr lang="en-US" sz="1800" b="1" u="sng" dirty="0" smtClean="0">
                <a:solidFill>
                  <a:srgbClr val="0000FF"/>
                </a:solidFill>
                <a:latin typeface="Arial" pitchFamily="34" charset="0"/>
                <a:cs typeface="Arial" pitchFamily="34" charset="0"/>
              </a:rPr>
              <a:t> </a:t>
            </a:r>
            <a:r>
              <a:rPr lang="en-US" sz="2100" b="1" dirty="0" smtClean="0">
                <a:solidFill>
                  <a:srgbClr val="0000FF"/>
                </a:solidFill>
                <a:latin typeface="Arial" pitchFamily="34" charset="0"/>
                <a:cs typeface="Arial" pitchFamily="34" charset="0"/>
              </a:rPr>
              <a:t>	</a:t>
            </a:r>
          </a:p>
          <a:p>
            <a:pPr eaLnBrk="1" hangingPunct="1">
              <a:buFont typeface="Wingdings" pitchFamily="2" charset="2"/>
              <a:buNone/>
            </a:pPr>
            <a:r>
              <a:rPr lang="en-US" sz="2400" b="1" dirty="0" smtClean="0">
                <a:solidFill>
                  <a:srgbClr val="0000FF"/>
                </a:solidFill>
                <a:latin typeface="Arial" pitchFamily="34" charset="0"/>
                <a:cs typeface="Arial" pitchFamily="34" charset="0"/>
              </a:rPr>
              <a:t>AM PARTNERS Consulting Company</a:t>
            </a:r>
          </a:p>
          <a:p>
            <a:pPr eaLnBrk="1" hangingPunct="1">
              <a:buFont typeface="Wingdings" pitchFamily="2" charset="2"/>
              <a:buNone/>
            </a:pPr>
            <a:endParaRPr lang="en-US" b="1" dirty="0" smtClean="0">
              <a:solidFill>
                <a:srgbClr val="FF3300"/>
              </a:solidFill>
              <a:latin typeface="Arial" pitchFamily="34" charset="0"/>
              <a:cs typeface="Arial" pitchFamily="34" charset="0"/>
            </a:endParaRPr>
          </a:p>
          <a:p>
            <a:pPr eaLnBrk="1" hangingPunct="1"/>
            <a:r>
              <a:rPr lang="en-US" sz="1800" b="1" u="sng" dirty="0" smtClean="0">
                <a:solidFill>
                  <a:srgbClr val="666699"/>
                </a:solidFill>
                <a:latin typeface="Arial" pitchFamily="34" charset="0"/>
                <a:cs typeface="Arial" pitchFamily="34" charset="0"/>
              </a:rPr>
              <a:t>Period</a:t>
            </a:r>
            <a:r>
              <a:rPr lang="en-US" sz="2100" b="1" dirty="0" smtClean="0">
                <a:solidFill>
                  <a:srgbClr val="008000"/>
                </a:solidFill>
                <a:latin typeface="Arial" pitchFamily="34" charset="0"/>
                <a:cs typeface="Arial" pitchFamily="34" charset="0"/>
              </a:rPr>
              <a:t>		</a:t>
            </a:r>
          </a:p>
          <a:p>
            <a:pPr eaLnBrk="1" hangingPunct="1">
              <a:buFont typeface="Wingdings" pitchFamily="2" charset="2"/>
              <a:buNone/>
            </a:pPr>
            <a:r>
              <a:rPr lang="en-US" sz="2400" b="1" dirty="0" smtClean="0">
                <a:solidFill>
                  <a:srgbClr val="008000"/>
                </a:solidFill>
                <a:latin typeface="Arial" pitchFamily="34" charset="0"/>
                <a:cs typeface="Arial" pitchFamily="34" charset="0"/>
              </a:rPr>
              <a:t>April-July 2008</a:t>
            </a:r>
          </a:p>
          <a:p>
            <a:pPr eaLnBrk="1" hangingPunct="1"/>
            <a:endParaRPr lang="ru-RU" sz="2400" b="1" dirty="0" smtClean="0">
              <a:solidFill>
                <a:srgbClr val="008000"/>
              </a:solidFill>
              <a:latin typeface="Arial" pitchFamily="34" charset="0"/>
              <a:cs typeface="Arial" pitchFamily="34" charset="0"/>
            </a:endParaRPr>
          </a:p>
        </p:txBody>
      </p:sp>
      <p:pic>
        <p:nvPicPr>
          <p:cNvPr id="4102" name="Picture 4"/>
          <p:cNvPicPr>
            <a:picLocks noChangeAspect="1" noChangeArrowheads="1"/>
          </p:cNvPicPr>
          <p:nvPr/>
        </p:nvPicPr>
        <p:blipFill>
          <a:blip r:embed="rId2" cstate="print"/>
          <a:srcRect/>
          <a:stretch>
            <a:fillRect/>
          </a:stretch>
        </p:blipFill>
        <p:spPr bwMode="auto">
          <a:xfrm>
            <a:off x="4567238" y="2392363"/>
            <a:ext cx="1817687" cy="576262"/>
          </a:xfrm>
          <a:prstGeom prst="rect">
            <a:avLst/>
          </a:prstGeom>
          <a:noFill/>
          <a:ln w="9525">
            <a:noFill/>
            <a:miter lim="800000"/>
            <a:headEnd/>
            <a:tailEnd/>
          </a:ln>
        </p:spPr>
      </p:pic>
      <p:pic>
        <p:nvPicPr>
          <p:cNvPr id="4103" name="Picture 5"/>
          <p:cNvPicPr>
            <a:picLocks noChangeAspect="1" noChangeArrowheads="1"/>
          </p:cNvPicPr>
          <p:nvPr/>
        </p:nvPicPr>
        <p:blipFill>
          <a:blip r:embed="rId3" cstate="print"/>
          <a:srcRect/>
          <a:stretch>
            <a:fillRect/>
          </a:stretch>
        </p:blipFill>
        <p:spPr bwMode="auto">
          <a:xfrm>
            <a:off x="7221538" y="2376488"/>
            <a:ext cx="1343025" cy="576262"/>
          </a:xfrm>
          <a:prstGeom prst="rect">
            <a:avLst/>
          </a:prstGeom>
          <a:noFill/>
          <a:ln w="9525">
            <a:noFill/>
            <a:miter lim="800000"/>
            <a:headEnd/>
            <a:tailEnd/>
          </a:ln>
        </p:spPr>
      </p:pic>
      <p:pic>
        <p:nvPicPr>
          <p:cNvPr id="4104" name="Picture 6" descr="Logo"/>
          <p:cNvPicPr>
            <a:picLocks noChangeAspect="1" noChangeArrowheads="1"/>
          </p:cNvPicPr>
          <p:nvPr/>
        </p:nvPicPr>
        <p:blipFill>
          <a:blip r:embed="rId4" cstate="print"/>
          <a:srcRect/>
          <a:stretch>
            <a:fillRect/>
          </a:stretch>
        </p:blipFill>
        <p:spPr bwMode="auto">
          <a:xfrm>
            <a:off x="7153275" y="3298825"/>
            <a:ext cx="1587500" cy="9366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609599"/>
            <a:ext cx="8218449" cy="319204"/>
          </a:xfrm>
        </p:spPr>
        <p:txBody>
          <a:bodyPr anchor="ctr"/>
          <a:lstStyle/>
          <a:p>
            <a:pPr algn="ctr"/>
            <a:r>
              <a:rPr lang="en-US" sz="1600" dirty="0" smtClean="0">
                <a:latin typeface="Arial" pitchFamily="34" charset="0"/>
                <a:cs typeface="Arial" pitchFamily="34" charset="0"/>
              </a:rPr>
              <a:t>1. Consumers</a:t>
            </a:r>
            <a:endParaRPr lang="en-US" sz="1600" dirty="0">
              <a:latin typeface="Arial" pitchFamily="34" charset="0"/>
              <a:cs typeface="Arial" pitchFamily="34" charset="0"/>
            </a:endParaRPr>
          </a:p>
        </p:txBody>
      </p:sp>
      <p:sp>
        <p:nvSpPr>
          <p:cNvPr id="4" name="Content Placeholder 3"/>
          <p:cNvSpPr>
            <a:spLocks noGrp="1"/>
          </p:cNvSpPr>
          <p:nvPr>
            <p:ph sz="half" idx="2"/>
          </p:nvPr>
        </p:nvSpPr>
        <p:spPr>
          <a:xfrm>
            <a:off x="457200" y="1928802"/>
            <a:ext cx="4040188" cy="4429156"/>
          </a:xfrm>
        </p:spPr>
        <p:txBody>
          <a:bodyPr/>
          <a:lstStyle/>
          <a:p>
            <a:pPr>
              <a:buNone/>
            </a:pPr>
            <a:r>
              <a:rPr lang="en-US" sz="1600" b="1" dirty="0" smtClean="0">
                <a:latin typeface="Arial" pitchFamily="34" charset="0"/>
                <a:cs typeface="Arial" pitchFamily="34" charset="0"/>
              </a:rPr>
              <a:t>	Consumers who were able to make comparative ranking:</a:t>
            </a:r>
          </a:p>
          <a:p>
            <a:endParaRPr lang="en-US" sz="1400" b="1" dirty="0" smtClean="0">
              <a:latin typeface="Arial" pitchFamily="34" charset="0"/>
              <a:cs typeface="Arial" pitchFamily="34" charset="0"/>
            </a:endParaRPr>
          </a:p>
          <a:p>
            <a:r>
              <a:rPr lang="en-US" sz="1400" i="1" dirty="0" smtClean="0">
                <a:latin typeface="Arial" pitchFamily="34" charset="0"/>
                <a:cs typeface="Arial" pitchFamily="34" charset="0"/>
              </a:rPr>
              <a:t>36% of respondents relied on their own experience;</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24% of respondents made ranking based on advice of their friends and relatives;</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17% of respondents made ranking based the impression received from various medical and promotional TV programs</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11% of respondents made ranking based advice of physicians and pharmacists</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Other respondents were not able clearly note the bases of their ranking</a:t>
            </a:r>
            <a:endParaRPr lang="en-US" sz="1400" i="1" dirty="0">
              <a:latin typeface="Arial" pitchFamily="34" charset="0"/>
              <a:cs typeface="Arial" pitchFamily="34" charset="0"/>
            </a:endParaRPr>
          </a:p>
        </p:txBody>
      </p:sp>
      <p:sp>
        <p:nvSpPr>
          <p:cNvPr id="7" name="Rectangle 2"/>
          <p:cNvSpPr>
            <a:spLocks noGrp="1" noChangeArrowheads="1"/>
          </p:cNvSpPr>
          <p:nvPr>
            <p:ph type="title"/>
          </p:nvPr>
        </p:nvSpPr>
        <p:spPr>
          <a:xfrm>
            <a:off x="457200" y="464205"/>
            <a:ext cx="8229600" cy="1143000"/>
          </a:xfr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dirty="0" smtClean="0">
                <a:solidFill>
                  <a:srgbClr val="333399"/>
                </a:solidFill>
                <a:effectLst>
                  <a:outerShdw blurRad="38100" dist="38100" dir="2700000" algn="tl">
                    <a:srgbClr val="000000"/>
                  </a:outerShdw>
                </a:effectLst>
                <a:latin typeface="Arial" pitchFamily="34" charset="0"/>
                <a:cs typeface="Arial" pitchFamily="34" charset="0"/>
              </a:rPr>
              <a:t> </a:t>
            </a: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PERCEPTION - quality, price, packaging, availability</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6146" name="Picture 2"/>
          <p:cNvPicPr>
            <a:picLocks noGrp="1" noChangeAspect="1" noChangeArrowheads="1"/>
          </p:cNvPicPr>
          <p:nvPr>
            <p:ph sz="quarter" idx="4"/>
          </p:nvPr>
        </p:nvPicPr>
        <p:blipFill>
          <a:blip r:embed="rId2" cstate="print"/>
          <a:srcRect/>
          <a:stretch>
            <a:fillRect/>
          </a:stretch>
        </p:blipFill>
        <p:spPr bwMode="auto">
          <a:xfrm>
            <a:off x="4662945" y="2285993"/>
            <a:ext cx="3960000" cy="3658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61529"/>
            <a:ext cx="4040188" cy="477055"/>
          </a:xfrm>
        </p:spPr>
        <p:txBody>
          <a:bodyPr anchor="ctr"/>
          <a:lstStyle/>
          <a:p>
            <a:pPr lvl="0" algn="ctr">
              <a:buClr>
                <a:srgbClr val="00007D"/>
              </a:buClr>
            </a:pPr>
            <a:r>
              <a:rPr lang="en-US" sz="1600" dirty="0" smtClean="0">
                <a:solidFill>
                  <a:srgbClr val="000000"/>
                </a:solidFill>
                <a:latin typeface="Arial" pitchFamily="34" charset="0"/>
                <a:cs typeface="Arial" pitchFamily="34" charset="0"/>
              </a:rPr>
              <a:t>2. Procurers at clinics</a:t>
            </a:r>
            <a:endParaRPr lang="en-US" sz="1600" dirty="0">
              <a:solidFill>
                <a:srgbClr val="000000"/>
              </a:solidFill>
              <a:latin typeface="Arial" pitchFamily="34" charset="0"/>
              <a:cs typeface="Arial" pitchFamily="34" charset="0"/>
            </a:endParaRPr>
          </a:p>
        </p:txBody>
      </p:sp>
      <p:sp>
        <p:nvSpPr>
          <p:cNvPr id="7" name="Rectangle 2"/>
          <p:cNvSpPr>
            <a:spLocks noGrp="1" noChangeArrowheads="1"/>
          </p:cNvSpPr>
          <p:nvPr>
            <p:ph type="title"/>
          </p:nvPr>
        </p:nvSpPr>
        <p:spPr>
          <a:xfrm>
            <a:off x="457200" y="464205"/>
            <a:ext cx="8229600" cy="1143000"/>
          </a:xfr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AM" pitchFamily="34" charset="0"/>
              </a:rPr>
              <a:t/>
            </a:r>
            <a:br>
              <a:rPr lang="en-US" sz="1400" b="1" dirty="0" smtClean="0">
                <a:latin typeface="Arial AM" pitchFamily="34" charset="0"/>
              </a:rPr>
            </a:br>
            <a:r>
              <a:rPr lang="en-US" sz="1400" dirty="0" smtClean="0">
                <a:latin typeface="Arial AM" pitchFamily="34" charset="0"/>
              </a:rPr>
              <a:t/>
            </a:r>
            <a:br>
              <a:rPr lang="en-US" sz="1400" dirty="0" smtClean="0">
                <a:latin typeface="Arial AM"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PERCEPTION - quality, price, packaging, availability</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Placeholder 2"/>
          <p:cNvSpPr>
            <a:spLocks noGrp="1"/>
          </p:cNvSpPr>
          <p:nvPr>
            <p:ph type="body" sz="quarter" idx="3"/>
          </p:nvPr>
        </p:nvSpPr>
        <p:spPr>
          <a:xfrm>
            <a:off x="4645025" y="1661529"/>
            <a:ext cx="4041775" cy="479504"/>
          </a:xfrm>
        </p:spPr>
        <p:txBody>
          <a:bodyPr anchor="ctr"/>
          <a:lstStyle/>
          <a:p>
            <a:pPr lvl="0" algn="ctr">
              <a:buClr>
                <a:srgbClr val="00007D"/>
              </a:buClr>
            </a:pPr>
            <a:r>
              <a:rPr lang="en-US" sz="1600" dirty="0" smtClean="0">
                <a:solidFill>
                  <a:srgbClr val="000000"/>
                </a:solidFill>
                <a:latin typeface="Arial" pitchFamily="34" charset="0"/>
                <a:cs typeface="Arial" pitchFamily="34" charset="0"/>
              </a:rPr>
              <a:t>3. Physicians</a:t>
            </a:r>
            <a:endParaRPr lang="en-US" sz="1600" dirty="0">
              <a:solidFill>
                <a:srgbClr val="000000"/>
              </a:solidFill>
              <a:latin typeface="Arial" pitchFamily="34" charset="0"/>
              <a:cs typeface="Arial" pitchFamily="34" charset="0"/>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71660" y="2176569"/>
            <a:ext cx="3952806" cy="3393117"/>
          </a:xfrm>
          <a:prstGeom prst="rect">
            <a:avLst/>
          </a:prstGeom>
          <a:ln>
            <a:noFill/>
          </a:ln>
          <a:effectLst>
            <a:outerShdw blurRad="292100" dist="139700" dir="2700000" algn="tl" rotWithShape="0">
              <a:srgbClr val="333333">
                <a:alpha val="65000"/>
              </a:srgbClr>
            </a:outerShdw>
          </a:effectLst>
        </p:spPr>
      </p:pic>
      <p:pic>
        <p:nvPicPr>
          <p:cNvPr id="7171" name="Picture 3"/>
          <p:cNvPicPr>
            <a:picLocks noGrp="1" noChangeAspect="1" noChangeArrowheads="1"/>
          </p:cNvPicPr>
          <p:nvPr>
            <p:ph sz="quarter" idx="4"/>
          </p:nvPr>
        </p:nvPicPr>
        <p:blipFill>
          <a:blip r:embed="rId3" cstate="print"/>
          <a:srcRect/>
          <a:stretch>
            <a:fillRect/>
          </a:stretch>
        </p:blipFill>
        <p:spPr bwMode="auto">
          <a:xfrm>
            <a:off x="4627756" y="2133865"/>
            <a:ext cx="4085203" cy="34358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200" y="1661529"/>
            <a:ext cx="4040188" cy="477055"/>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
                <a:srgbClr val="00007D"/>
              </a:buClr>
              <a:buSzPct val="75000"/>
              <a:buNone/>
              <a:tabLst/>
              <a:defRPr/>
            </a:pP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4. Pharmacy managers</a:t>
            </a:r>
            <a:endParaRPr kumimoji="0" lang="en-US" sz="160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8" name="Rectangle 2"/>
          <p:cNvSpPr txBox="1">
            <a:spLocks noChangeArrowheads="1"/>
          </p:cNvSpPr>
          <p:nvPr/>
        </p:nvSpPr>
        <p:spPr>
          <a:xfrm>
            <a:off x="457200" y="464205"/>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a:spcBef>
                <a:spcPct val="0"/>
              </a:spcBef>
              <a:buClrTx/>
              <a:buSzTx/>
              <a:buNone/>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lvl="0" algn="ctr">
              <a:spcBef>
                <a:spcPct val="0"/>
              </a:spcBef>
              <a:buClrTx/>
              <a:buSzTx/>
              <a:buNone/>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200" b="1" i="0" u="none"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itchFamily="34" charset="0"/>
                <a:ea typeface="+mj-ea"/>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PERCEPTION - quality, price, packaging, availability</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9" name="Text Placeholder 2"/>
          <p:cNvSpPr txBox="1">
            <a:spLocks/>
          </p:cNvSpPr>
          <p:nvPr/>
        </p:nvSpPr>
        <p:spPr>
          <a:xfrm>
            <a:off x="4645025" y="1661529"/>
            <a:ext cx="4041775" cy="479504"/>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
                <a:srgbClr val="00007D"/>
              </a:buClr>
              <a:buSzPct val="75000"/>
              <a:buNone/>
              <a:tabLst/>
              <a:defRPr/>
            </a:pP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5. Pharmacists</a:t>
            </a:r>
            <a:endParaRPr kumimoji="0" lang="en-US" sz="160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504566" y="2133600"/>
            <a:ext cx="4068487" cy="3152788"/>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3" cstate="print"/>
          <a:srcRect/>
          <a:stretch>
            <a:fillRect/>
          </a:stretch>
        </p:blipFill>
        <p:spPr bwMode="auto">
          <a:xfrm>
            <a:off x="4772711" y="2124074"/>
            <a:ext cx="3877874" cy="31623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605775"/>
            <a:ext cx="8218449" cy="394465"/>
          </a:xfrm>
        </p:spPr>
        <p:txBody>
          <a:bodyPr anchor="ctr"/>
          <a:lstStyle/>
          <a:p>
            <a:pPr lvl="0" algn="ctr">
              <a:buClr>
                <a:srgbClr val="00007D"/>
              </a:buClr>
            </a:pPr>
            <a:r>
              <a:rPr lang="en-US" sz="1600" dirty="0" smtClean="0">
                <a:solidFill>
                  <a:srgbClr val="000000"/>
                </a:solidFill>
                <a:latin typeface="Arial" pitchFamily="34" charset="0"/>
                <a:cs typeface="Arial" pitchFamily="34" charset="0"/>
              </a:rPr>
              <a:t>2. Procurers at clinics</a:t>
            </a:r>
          </a:p>
        </p:txBody>
      </p:sp>
      <p:sp>
        <p:nvSpPr>
          <p:cNvPr id="7" name="Rectangle 2"/>
          <p:cNvSpPr txBox="1">
            <a:spLocks noGrp="1" noChangeArrowheads="1"/>
          </p:cNvSpPr>
          <p:nvPr>
            <p:ph type="title"/>
          </p:nvPr>
        </p:nvSpPr>
        <p:spPr>
          <a:xfrm>
            <a:off x="457200" y="464205"/>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t>Assessment of the Domestic Perception of Armenian Pharmaceutical Products</a:t>
            </a: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0"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Perception - Values of different characteristics</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199" y="2071678"/>
            <a:ext cx="8240752" cy="36994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199" y="1605775"/>
            <a:ext cx="8218449" cy="394465"/>
          </a:xfrm>
          <a:prstGeom prst="rect">
            <a:avLst/>
          </a:prstGeom>
        </p:spPr>
        <p:txBody>
          <a:bodyPr anchor="ctr"/>
          <a:lstStyle/>
          <a:p>
            <a:pPr marL="342900" marR="0" lvl="0" indent="-342900" algn="ctr" defTabSz="914400" rtl="0" eaLnBrk="0" fontAlgn="base" latinLnBrk="0" hangingPunct="0">
              <a:lnSpc>
                <a:spcPct val="100000"/>
              </a:lnSpc>
              <a:spcBef>
                <a:spcPct val="20000"/>
              </a:spcBef>
              <a:spcAft>
                <a:spcPct val="0"/>
              </a:spcAft>
              <a:buClr>
                <a:srgbClr val="00007D"/>
              </a:buClr>
              <a:buSzPct val="75000"/>
              <a:buNone/>
              <a:tabLst/>
              <a:defRPr/>
            </a:pPr>
            <a:r>
              <a:rPr lang="en-US" sz="1600" b="1" kern="0" dirty="0" smtClean="0">
                <a:solidFill>
                  <a:srgbClr val="000000"/>
                </a:solidFill>
                <a:latin typeface="Arial" pitchFamily="34" charset="0"/>
                <a:cs typeface="Arial" pitchFamily="34" charset="0"/>
              </a:rPr>
              <a:t>4</a:t>
            </a: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 Pharmacy managers</a:t>
            </a:r>
          </a:p>
        </p:txBody>
      </p:sp>
      <p:sp>
        <p:nvSpPr>
          <p:cNvPr id="8" name="Rectangle 2"/>
          <p:cNvSpPr txBox="1">
            <a:spLocks noChangeArrowheads="1"/>
          </p:cNvSpPr>
          <p:nvPr/>
        </p:nvSpPr>
        <p:spPr>
          <a:xfrm>
            <a:off x="457200" y="464205"/>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a:spcBef>
                <a:spcPct val="0"/>
              </a:spcBef>
              <a:buClrTx/>
              <a:buSzTx/>
              <a:buNone/>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4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4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lvl="0" algn="ctr">
              <a:spcBef>
                <a:spcPct val="0"/>
              </a:spcBef>
              <a:buClrTx/>
              <a:buSzTx/>
              <a:buNone/>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 Perception - Values of different characteristics</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484438" y="2076450"/>
            <a:ext cx="8213513" cy="358867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722313" y="4406900"/>
            <a:ext cx="7772400" cy="1362075"/>
          </a:xfrm>
          <a:prstGeom prst="rect">
            <a:avLst/>
          </a:prstGeom>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Consumers’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Behavior</a:t>
            </a:r>
            <a:endParaRPr lang="en-US" sz="3200" b="1" cap="small" dirty="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 Placeholder 9"/>
          <p:cNvSpPr txBox="1">
            <a:spLocks/>
          </p:cNvSpPr>
          <p:nvPr/>
        </p:nvSpPr>
        <p:spPr>
          <a:xfrm>
            <a:off x="722313" y="2906713"/>
            <a:ext cx="7772400" cy="1500187"/>
          </a:xfrm>
          <a:prstGeom prst="rect">
            <a:avLst/>
          </a:prstGeom>
        </p:spPr>
        <p:txBody>
          <a:bodyPr anchor="b"/>
          <a:lstStyle/>
          <a:p>
            <a:pPr marL="342900" marR="0" lvl="0" indent="-342900" algn="l" defTabSz="914400" rtl="0" eaLnBrk="0" fontAlgn="base" latinLnBrk="0" hangingPunct="0">
              <a:lnSpc>
                <a:spcPct val="100000"/>
              </a:lnSpc>
              <a:spcBef>
                <a:spcPct val="20000"/>
              </a:spcBef>
              <a:spcAft>
                <a:spcPct val="0"/>
              </a:spcAft>
              <a:buClr>
                <a:schemeClr val="bg2"/>
              </a:buClr>
              <a:buSzPct val="75000"/>
              <a:buNone/>
              <a:tabLst/>
              <a:defRPr/>
            </a:pPr>
            <a:r>
              <a:rPr lang="en-US" sz="2000" b="1" dirty="0" smtClean="0">
                <a:latin typeface="Arial" pitchFamily="34" charset="0"/>
                <a:cs typeface="Arial" pitchFamily="34" charset="0"/>
              </a:rPr>
              <a:t>Chapter 4</a:t>
            </a:r>
            <a:endParaRPr lang="en-US" sz="2000" b="1" dirty="0">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80840"/>
            <a:ext cx="3055434" cy="4048489"/>
          </a:xfrm>
        </p:spPr>
        <p:txBody>
          <a:bodyPr/>
          <a:lstStyle/>
          <a:p>
            <a:r>
              <a:rPr lang="en-US" sz="1400" dirty="0" smtClean="0">
                <a:latin typeface="Arial" pitchFamily="34" charset="0"/>
                <a:cs typeface="Arial" pitchFamily="34" charset="0"/>
              </a:rPr>
              <a:t>Sooner or later each consumer has to buy pharmaceuticals (frequently or rarely), there is always a second agent (individual), who usually gives advice.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independently from whose and which kind of advices are used by consumers to make a decision on purchasing pharmaceuticals, there is a group of people whose advice or opinion has exceptional importance and meaning for consumers. These people are </a:t>
            </a:r>
            <a:r>
              <a:rPr lang="en-US" sz="1400" b="1" u="sng" dirty="0" smtClean="0">
                <a:latin typeface="Arial" pitchFamily="34" charset="0"/>
                <a:cs typeface="Arial" pitchFamily="34" charset="0"/>
              </a:rPr>
              <a:t>physicians.</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5" name="Rectangle 2"/>
          <p:cNvSpPr txBox="1">
            <a:spLocks noGrp="1" noChangeArrowheads="1"/>
          </p:cNvSpPr>
          <p:nvPr>
            <p:ph type="title"/>
          </p:nvPr>
        </p:nvSpPr>
        <p:spPr>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Behavior - Consumers</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Placeholder 2"/>
          <p:cNvSpPr txBox="1">
            <a:spLocks/>
          </p:cNvSpPr>
          <p:nvPr/>
        </p:nvSpPr>
        <p:spPr>
          <a:xfrm>
            <a:off x="4071934" y="1846212"/>
            <a:ext cx="4286280" cy="582656"/>
          </a:xfrm>
          <a:prstGeom prst="rect">
            <a:avLst/>
          </a:prstGeom>
        </p:spPr>
        <p:txBody>
          <a:bodyPr anchor="ctr"/>
          <a:lstStyle/>
          <a:p>
            <a:pPr marL="342900" lvl="0" indent="-342900" algn="ctr" eaLnBrk="0" hangingPunct="0">
              <a:buClr>
                <a:srgbClr val="00007D"/>
              </a:buClr>
              <a:buNone/>
            </a:pPr>
            <a:r>
              <a:rPr lang="en-US" sz="1400" b="1" kern="0" dirty="0" smtClean="0">
                <a:solidFill>
                  <a:srgbClr val="000000"/>
                </a:solidFill>
                <a:latin typeface="Arial" pitchFamily="34" charset="0"/>
                <a:cs typeface="Arial" pitchFamily="34" charset="0"/>
              </a:rPr>
              <a:t>Groups of advisors that direct consumers’ purchase of pharmaceuticals</a:t>
            </a:r>
            <a:endParaRPr kumimoji="0" lang="en-US" sz="14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3571869" y="2500305"/>
            <a:ext cx="5251208" cy="279609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Behavior - Consumers</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2"/>
          <p:cNvSpPr>
            <a:spLocks noGrp="1"/>
          </p:cNvSpPr>
          <p:nvPr>
            <p:ph sz="half" idx="1"/>
          </p:nvPr>
        </p:nvSpPr>
        <p:spPr>
          <a:xfrm>
            <a:off x="457200" y="1981200"/>
            <a:ext cx="3257544" cy="4305320"/>
          </a:xfrm>
        </p:spPr>
        <p:txBody>
          <a:bodyPr/>
          <a:lstStyle/>
          <a:p>
            <a:r>
              <a:rPr lang="en-US" sz="1400" dirty="0" smtClean="0">
                <a:latin typeface="Arial" pitchFamily="34" charset="0"/>
                <a:cs typeface="Arial" pitchFamily="34" charset="0"/>
              </a:rPr>
              <a:t>The most important factor affecting the consumers’ decision is </a:t>
            </a:r>
            <a:r>
              <a:rPr lang="en-US" sz="1400" b="1" u="sng" dirty="0" smtClean="0">
                <a:latin typeface="Arial" pitchFamily="34" charset="0"/>
                <a:cs typeface="Arial" pitchFamily="34" charset="0"/>
              </a:rPr>
              <a:t>the physicians’ guarantee (advice)</a:t>
            </a:r>
            <a:r>
              <a:rPr lang="en-US" sz="1400" dirty="0" smtClean="0">
                <a:latin typeface="Arial" pitchFamily="34" charset="0"/>
                <a:cs typeface="Arial" pitchFamily="34" charset="0"/>
              </a:rPr>
              <a:t>. </a:t>
            </a: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r>
              <a:rPr lang="en-US" sz="1400" dirty="0" smtClean="0">
                <a:latin typeface="Arial" pitchFamily="34" charset="0"/>
                <a:cs typeface="Arial" pitchFamily="34" charset="0"/>
              </a:rPr>
              <a:t>Physicians do know about this propensity towards their advice and </a:t>
            </a:r>
            <a:r>
              <a:rPr lang="en-US" sz="1400" b="1" u="sng" dirty="0" smtClean="0">
                <a:latin typeface="Arial" pitchFamily="34" charset="0"/>
                <a:cs typeface="Arial" pitchFamily="34" charset="0"/>
              </a:rPr>
              <a:t>usually get benefits from that</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34% of consumers stated that they had situations when physicians prescribed a medication and “advised” that “the </a:t>
            </a:r>
            <a:r>
              <a:rPr lang="en-US" sz="1400" b="1" u="sng" dirty="0" smtClean="0">
                <a:latin typeface="Arial" pitchFamily="34" charset="0"/>
                <a:cs typeface="Arial" pitchFamily="34" charset="0"/>
              </a:rPr>
              <a:t>pharmaceuticals of particular producer or particular origin must be bought” </a:t>
            </a:r>
            <a:r>
              <a:rPr lang="en-US" sz="1400" dirty="0" smtClean="0">
                <a:latin typeface="Arial" pitchFamily="34" charset="0"/>
                <a:cs typeface="Arial" pitchFamily="34" charset="0"/>
              </a:rPr>
              <a:t>. 5% of consumers always and 39% - very often face this kind of situations. </a:t>
            </a:r>
            <a:endParaRPr lang="en-US" sz="1400" dirty="0">
              <a:latin typeface="Arial" pitchFamily="34" charset="0"/>
              <a:cs typeface="Arial" pitchFamily="34" charset="0"/>
            </a:endParaRPr>
          </a:p>
        </p:txBody>
      </p:sp>
      <p:sp>
        <p:nvSpPr>
          <p:cNvPr id="7" name="Text Placeholder 2"/>
          <p:cNvSpPr txBox="1">
            <a:spLocks/>
          </p:cNvSpPr>
          <p:nvPr/>
        </p:nvSpPr>
        <p:spPr>
          <a:xfrm>
            <a:off x="4071934" y="1846213"/>
            <a:ext cx="4636135" cy="500066"/>
          </a:xfrm>
          <a:prstGeom prst="rect">
            <a:avLst/>
          </a:prstGeom>
        </p:spPr>
        <p:txBody>
          <a:bodyPr anchor="ctr"/>
          <a:lstStyle/>
          <a:p>
            <a:pPr marL="342900" lvl="0" indent="-342900" algn="ctr" eaLnBrk="0" hangingPunct="0">
              <a:buClr>
                <a:srgbClr val="00007D"/>
              </a:buClr>
              <a:buNone/>
            </a:pPr>
            <a:r>
              <a:rPr lang="en-US" sz="1400" b="1" kern="0" dirty="0" smtClean="0">
                <a:solidFill>
                  <a:srgbClr val="000000"/>
                </a:solidFill>
                <a:latin typeface="Arial" pitchFamily="34" charset="0"/>
                <a:cs typeface="Arial" pitchFamily="34" charset="0"/>
              </a:rPr>
              <a:t>Factors affecting the decision of purchasing pharmaceuticals and their importance</a:t>
            </a:r>
            <a:endParaRPr kumimoji="0" lang="en-US" sz="14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8" name="Text Placeholder 2"/>
          <p:cNvSpPr txBox="1">
            <a:spLocks/>
          </p:cNvSpPr>
          <p:nvPr/>
        </p:nvSpPr>
        <p:spPr>
          <a:xfrm>
            <a:off x="5027104" y="5181497"/>
            <a:ext cx="3647870" cy="1076102"/>
          </a:xfrm>
          <a:prstGeom prst="rect">
            <a:avLst/>
          </a:prstGeom>
        </p:spPr>
        <p:txBody>
          <a:bodyPr anchor="t"/>
          <a:lstStyle/>
          <a:p>
            <a:pPr marL="342900" lvl="0" indent="-342900" algn="ctr" eaLnBrk="0" hangingPunct="0">
              <a:buClr>
                <a:srgbClr val="00007D"/>
              </a:buClr>
              <a:buNone/>
            </a:pPr>
            <a:r>
              <a:rPr lang="en-US" sz="1400" u="sng" kern="0" dirty="0" smtClean="0">
                <a:solidFill>
                  <a:srgbClr val="000000"/>
                </a:solidFill>
                <a:latin typeface="Arial" pitchFamily="34" charset="0"/>
                <a:cs typeface="Arial" pitchFamily="34" charset="0"/>
              </a:rPr>
              <a:t>Explanation of ranks</a:t>
            </a:r>
          </a:p>
          <a:p>
            <a:pPr marL="342900" lvl="0" indent="-342900" eaLnBrk="0" hangingPunct="0">
              <a:buClr>
                <a:srgbClr val="00007D"/>
              </a:buClr>
              <a:buNone/>
            </a:pPr>
            <a:r>
              <a:rPr lang="en-US" sz="1400" kern="0" dirty="0" smtClean="0">
                <a:solidFill>
                  <a:srgbClr val="000000"/>
                </a:solidFill>
                <a:latin typeface="Arial" pitchFamily="34" charset="0"/>
                <a:cs typeface="Arial" pitchFamily="34" charset="0"/>
              </a:rPr>
              <a:t>	</a:t>
            </a:r>
            <a:r>
              <a:rPr lang="en-US" sz="1400" b="1" i="1" kern="0" dirty="0" smtClean="0">
                <a:solidFill>
                  <a:srgbClr val="000000"/>
                </a:solidFill>
                <a:latin typeface="Arial" pitchFamily="34" charset="0"/>
                <a:cs typeface="Arial" pitchFamily="34" charset="0"/>
              </a:rPr>
              <a:t>	3 - very important</a:t>
            </a:r>
          </a:p>
          <a:p>
            <a:pPr marL="342900" lvl="0" indent="-342900" eaLnBrk="0" hangingPunct="0">
              <a:buClr>
                <a:srgbClr val="00007D"/>
              </a:buClr>
              <a:buNone/>
            </a:pPr>
            <a:r>
              <a:rPr lang="en-US" sz="1400" b="1" i="1" kern="0" dirty="0" smtClean="0">
                <a:solidFill>
                  <a:srgbClr val="000000"/>
                </a:solidFill>
                <a:latin typeface="Arial" pitchFamily="34" charset="0"/>
                <a:cs typeface="Arial" pitchFamily="34" charset="0"/>
              </a:rPr>
              <a:t>		2 - important</a:t>
            </a:r>
          </a:p>
          <a:p>
            <a:pPr marL="342900" lvl="0" indent="-342900" eaLnBrk="0" hangingPunct="0">
              <a:buClr>
                <a:srgbClr val="00007D"/>
              </a:buClr>
              <a:buNone/>
            </a:pPr>
            <a:r>
              <a:rPr lang="en-US" sz="1400" b="1" i="1" kern="0" dirty="0" smtClean="0">
                <a:solidFill>
                  <a:srgbClr val="000000"/>
                </a:solidFill>
                <a:latin typeface="Arial" pitchFamily="34" charset="0"/>
                <a:cs typeface="Arial" pitchFamily="34" charset="0"/>
              </a:rPr>
              <a:t>		1 - unimportant</a:t>
            </a:r>
          </a:p>
        </p:txBody>
      </p:sp>
      <p:pic>
        <p:nvPicPr>
          <p:cNvPr id="11267" name="Picture 3"/>
          <p:cNvPicPr>
            <a:picLocks noGrp="1" noChangeAspect="1" noChangeArrowheads="1"/>
          </p:cNvPicPr>
          <p:nvPr>
            <p:ph sz="half" idx="2"/>
          </p:nvPr>
        </p:nvPicPr>
        <p:blipFill>
          <a:blip r:embed="rId2" cstate="print"/>
          <a:srcRect/>
          <a:stretch>
            <a:fillRect/>
          </a:stretch>
        </p:blipFill>
        <p:spPr bwMode="auto">
          <a:xfrm>
            <a:off x="3643305" y="2428867"/>
            <a:ext cx="5121553" cy="26440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3401122" cy="3886200"/>
          </a:xfrm>
        </p:spPr>
        <p:txBody>
          <a:bodyPr/>
          <a:lstStyle/>
          <a:p>
            <a:r>
              <a:rPr lang="en-US" sz="1600" b="1" dirty="0" smtClean="0">
                <a:latin typeface="Arial" pitchFamily="34" charset="0"/>
                <a:cs typeface="Arial" pitchFamily="34" charset="0"/>
              </a:rPr>
              <a:t>How consumers deal with these situations? </a:t>
            </a: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What consumers do when they do not find the prescribed pharmaceuticals at pharmacy? </a:t>
            </a:r>
          </a:p>
        </p:txBody>
      </p:sp>
      <p:sp>
        <p:nvSpPr>
          <p:cNvPr id="4" name="Content Placeholder 3"/>
          <p:cNvSpPr>
            <a:spLocks noGrp="1"/>
          </p:cNvSpPr>
          <p:nvPr>
            <p:ph sz="half" idx="2"/>
          </p:nvPr>
        </p:nvSpPr>
        <p:spPr>
          <a:xfrm>
            <a:off x="3857620" y="1981200"/>
            <a:ext cx="4829180" cy="3886200"/>
          </a:xfrm>
        </p:spPr>
        <p:txBody>
          <a:bodyPr/>
          <a:lstStyle/>
          <a:p>
            <a:pPr>
              <a:buSzPct val="100000"/>
              <a:buFont typeface="Wingdings" pitchFamily="2" charset="2"/>
              <a:buChar char=""/>
            </a:pPr>
            <a:r>
              <a:rPr lang="en-US" sz="1600" dirty="0" smtClean="0">
                <a:latin typeface="Arial" pitchFamily="34" charset="0"/>
                <a:cs typeface="Arial" pitchFamily="34" charset="0"/>
              </a:rPr>
              <a:t>88% of them follow physicians’ advice; </a:t>
            </a:r>
            <a:endParaRPr lang="en-US" sz="1600" b="1" dirty="0" smtClean="0">
              <a:latin typeface="Arial" pitchFamily="34" charset="0"/>
              <a:cs typeface="Arial" pitchFamily="34" charset="0"/>
            </a:endParaRPr>
          </a:p>
          <a:p>
            <a:pPr>
              <a:buSzPct val="100000"/>
              <a:buFont typeface="Wingdings" pitchFamily="2" charset="2"/>
              <a:buChar char=""/>
            </a:pPr>
            <a:r>
              <a:rPr lang="en-US" sz="1600" dirty="0" smtClean="0">
                <a:latin typeface="Arial" pitchFamily="34" charset="0"/>
                <a:cs typeface="Arial" pitchFamily="34" charset="0"/>
              </a:rPr>
              <a:t>5% is getting upset and consults with other physicians;</a:t>
            </a:r>
          </a:p>
          <a:p>
            <a:pPr>
              <a:buSzPct val="100000"/>
              <a:buFont typeface="Wingdings" pitchFamily="2" charset="2"/>
              <a:buChar char=""/>
            </a:pPr>
            <a:r>
              <a:rPr lang="en-US" sz="1600" dirty="0" smtClean="0">
                <a:latin typeface="Arial" pitchFamily="34" charset="0"/>
                <a:cs typeface="Arial" pitchFamily="34" charset="0"/>
              </a:rPr>
              <a:t>3% also consults pharmacists and other specialists; </a:t>
            </a:r>
          </a:p>
          <a:p>
            <a:pPr>
              <a:buSzPct val="100000"/>
              <a:buFont typeface="Wingdings" pitchFamily="2" charset="2"/>
              <a:buChar char=""/>
            </a:pPr>
            <a:r>
              <a:rPr lang="en-US" sz="1600" dirty="0" smtClean="0">
                <a:latin typeface="Arial" pitchFamily="34" charset="0"/>
                <a:cs typeface="Arial" pitchFamily="34" charset="0"/>
              </a:rPr>
              <a:t>Others do not have clear behavior.</a:t>
            </a:r>
          </a:p>
          <a:p>
            <a:pPr>
              <a:buSzPct val="100000"/>
              <a:buFont typeface="Wingdings" pitchFamily="2" charset="2"/>
              <a:buChar char=""/>
            </a:pPr>
            <a:endParaRPr lang="en-US" sz="1600" dirty="0" smtClean="0">
              <a:latin typeface="Arial" pitchFamily="34" charset="0"/>
              <a:cs typeface="Arial" pitchFamily="34" charset="0"/>
            </a:endParaRPr>
          </a:p>
          <a:p>
            <a:pPr>
              <a:buSzPct val="100000"/>
              <a:buFont typeface="Wingdings" pitchFamily="2" charset="2"/>
              <a:buChar char=""/>
            </a:pPr>
            <a:endParaRPr lang="en-US" sz="1800" dirty="0" smtClean="0">
              <a:latin typeface="Arial" pitchFamily="34" charset="0"/>
              <a:cs typeface="Arial" pitchFamily="34" charset="0"/>
            </a:endParaRPr>
          </a:p>
          <a:p>
            <a:pPr>
              <a:buSzPct val="100000"/>
              <a:buFont typeface="Wingdings" pitchFamily="2" charset="2"/>
              <a:buChar char=""/>
            </a:pPr>
            <a:r>
              <a:rPr lang="en-US" sz="1600" dirty="0" smtClean="0">
                <a:latin typeface="Arial" pitchFamily="34" charset="0"/>
                <a:cs typeface="Arial" pitchFamily="34" charset="0"/>
              </a:rPr>
              <a:t>83% try to find the pharmaceuticals in other pharmacies, or contact other individuals, even relatives that live abroad; </a:t>
            </a:r>
          </a:p>
          <a:p>
            <a:pPr>
              <a:buSzPct val="100000"/>
              <a:buFont typeface="Wingdings" pitchFamily="2" charset="2"/>
              <a:buChar char=""/>
            </a:pPr>
            <a:r>
              <a:rPr lang="en-US" sz="1600" dirty="0" smtClean="0">
                <a:latin typeface="Arial" pitchFamily="34" charset="0"/>
                <a:cs typeface="Arial" pitchFamily="34" charset="0"/>
              </a:rPr>
              <a:t>14% of consumers are inclined to substitute the prescribed pharmaceuticals with analogues.</a:t>
            </a:r>
          </a:p>
        </p:txBody>
      </p:sp>
      <p:sp>
        <p:nvSpPr>
          <p:cNvPr id="5" name="Rectangle 2"/>
          <p:cNvSpPr txBox="1">
            <a:spLocks noGrp="1" noChangeArrowheads="1"/>
          </p:cNvSpPr>
          <p:nvPr>
            <p:ph type="title"/>
          </p:nvPr>
        </p:nvSpPr>
        <p:spPr>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eaLnBrk="1" hangingPunct="1">
              <a:defRPr/>
            </a:pPr>
            <a:r>
              <a:rPr lang="en-US" sz="1400" b="1" dirty="0" smtClean="0">
                <a:latin typeface="Arial" pitchFamily="34" charset="0"/>
                <a:cs typeface="Arial" pitchFamily="34" charset="0"/>
              </a:rPr>
              <a:t>Assessment of the Domestic Perception of Armenian Pharmaceutical Products</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Behavior - Consumers</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936596"/>
            <a:ext cx="8218449" cy="4305320"/>
          </a:xfrm>
          <a:blipFill>
            <a:blip r:embed="rId2" cstate="print">
              <a:duotone>
                <a:schemeClr val="accent1">
                  <a:shade val="45000"/>
                  <a:satMod val="135000"/>
                </a:schemeClr>
                <a:prstClr val="white"/>
              </a:duotone>
            </a:blip>
            <a:stretch>
              <a:fillRect/>
            </a:stretch>
          </a:blipFill>
        </p:spPr>
        <p:style>
          <a:lnRef idx="0">
            <a:schemeClr val="accent6"/>
          </a:lnRef>
          <a:fillRef idx="1002">
            <a:schemeClr val="lt1"/>
          </a:fillRef>
          <a:effectRef idx="3">
            <a:schemeClr val="accent6"/>
          </a:effectRef>
          <a:fontRef idx="minor">
            <a:schemeClr val="lt1"/>
          </a:fontRef>
        </p:style>
        <p:txBody>
          <a:bodyPr/>
          <a:lstStyle/>
          <a:p>
            <a:r>
              <a:rPr lang="en-US" sz="1400" b="1" dirty="0" smtClean="0">
                <a:solidFill>
                  <a:schemeClr val="tx1"/>
                </a:solidFill>
                <a:latin typeface="Arial" pitchFamily="34" charset="0"/>
                <a:cs typeface="Arial" pitchFamily="34" charset="0"/>
              </a:rPr>
              <a:t>93% of officials responsible for purchase of pharmaceuticals at clinics state that none of the institution managers interfere the process of fulfilling professional duties by physicians. </a:t>
            </a:r>
            <a:endParaRPr lang="en-US" sz="1400" b="1" dirty="0" smtClean="0">
              <a:solidFill>
                <a:schemeClr val="tx1">
                  <a:lumMod val="95000"/>
                  <a:lumOff val="5000"/>
                </a:schemeClr>
              </a:solidFill>
              <a:latin typeface="Arial" pitchFamily="34" charset="0"/>
              <a:cs typeface="Arial" pitchFamily="34" charset="0"/>
            </a:endParaRPr>
          </a:p>
          <a:p>
            <a:endParaRPr lang="en-US" sz="600" b="1" dirty="0" smtClean="0">
              <a:solidFill>
                <a:schemeClr val="tx1">
                  <a:lumMod val="95000"/>
                  <a:lumOff val="5000"/>
                </a:schemeClr>
              </a:solidFill>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At clinics physicians have such freedom of actions, which automatically makes them one of the most important players in the process of pharmaceuticals circulation within and out of clinics. </a:t>
            </a:r>
            <a:endParaRPr lang="en-US" sz="1400" b="1" dirty="0" smtClean="0">
              <a:solidFill>
                <a:schemeClr val="tx1">
                  <a:lumMod val="95000"/>
                  <a:lumOff val="5000"/>
                </a:schemeClr>
              </a:solidFill>
              <a:latin typeface="Arial" pitchFamily="34" charset="0"/>
              <a:cs typeface="Arial" pitchFamily="34" charset="0"/>
            </a:endParaRPr>
          </a:p>
          <a:p>
            <a:endParaRPr lang="en-US" sz="600" b="1" dirty="0" smtClean="0">
              <a:solidFill>
                <a:schemeClr val="tx1">
                  <a:lumMod val="95000"/>
                  <a:lumOff val="5000"/>
                </a:schemeClr>
              </a:solidFill>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Many participants of the pharmaceuticals market, including producers, confirmed that at clinics cases of “cooperation” between suppliers of pharmaceuticals and physicians is very common. Physicians are motivated by suppliers of pharmaceuticals to write prescriptions and give advice that contribute or promote sales of the “</a:t>
            </a:r>
            <a:r>
              <a:rPr lang="en-US" sz="1400" b="1" i="1" dirty="0" smtClean="0">
                <a:solidFill>
                  <a:schemeClr val="tx1"/>
                </a:solidFill>
                <a:latin typeface="Arial" pitchFamily="34" charset="0"/>
                <a:cs typeface="Arial" pitchFamily="34" charset="0"/>
              </a:rPr>
              <a:t>motivator’s</a:t>
            </a:r>
            <a:r>
              <a:rPr lang="en-US" sz="1400" b="1" dirty="0" smtClean="0">
                <a:solidFill>
                  <a:schemeClr val="tx1"/>
                </a:solidFill>
                <a:latin typeface="Arial" pitchFamily="34" charset="0"/>
                <a:cs typeface="Arial" pitchFamily="34" charset="0"/>
              </a:rPr>
              <a:t>” production. </a:t>
            </a:r>
            <a:endParaRPr lang="en-US" sz="1400" b="1" dirty="0" smtClean="0">
              <a:solidFill>
                <a:schemeClr val="tx1">
                  <a:lumMod val="95000"/>
                  <a:lumOff val="5000"/>
                </a:schemeClr>
              </a:solidFill>
              <a:latin typeface="Arial" pitchFamily="34" charset="0"/>
              <a:cs typeface="Arial" pitchFamily="34" charset="0"/>
            </a:endParaRPr>
          </a:p>
          <a:p>
            <a:endParaRPr lang="en-US" sz="600" b="1" dirty="0" smtClean="0">
              <a:solidFill>
                <a:schemeClr val="tx1">
                  <a:lumMod val="95000"/>
                  <a:lumOff val="5000"/>
                </a:schemeClr>
              </a:solidFill>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According to some experts, physicians that are closing deals with suppliers, are break </a:t>
            </a:r>
            <a:r>
              <a:rPr lang="en-US" sz="1400" b="1" dirty="0" err="1" smtClean="0">
                <a:solidFill>
                  <a:schemeClr val="tx1"/>
                </a:solidFill>
                <a:latin typeface="Arial" pitchFamily="34" charset="0"/>
                <a:cs typeface="Arial" pitchFamily="34" charset="0"/>
              </a:rPr>
              <a:t>ing</a:t>
            </a:r>
            <a:r>
              <a:rPr lang="en-US" sz="1400" b="1" dirty="0" smtClean="0">
                <a:solidFill>
                  <a:schemeClr val="tx1"/>
                </a:solidFill>
                <a:latin typeface="Arial" pitchFamily="34" charset="0"/>
                <a:cs typeface="Arial" pitchFamily="34" charset="0"/>
              </a:rPr>
              <a:t> norms of morality, since pharmaceuticals have direct relation to people’s health, and therefore, physicians should prescribe the most efficient pharmaceuticals, rather than the ones sales of which make profit to him/her. </a:t>
            </a:r>
            <a:endParaRPr lang="en-US" sz="1400" b="1" dirty="0" smtClean="0">
              <a:solidFill>
                <a:schemeClr val="tx1">
                  <a:lumMod val="95000"/>
                  <a:lumOff val="5000"/>
                </a:schemeClr>
              </a:solidFill>
              <a:latin typeface="Arial" pitchFamily="34" charset="0"/>
              <a:cs typeface="Arial" pitchFamily="34" charset="0"/>
            </a:endParaRPr>
          </a:p>
          <a:p>
            <a:endParaRPr lang="en-US" sz="1200" b="1" dirty="0" smtClean="0">
              <a:solidFill>
                <a:schemeClr val="tx1">
                  <a:lumMod val="95000"/>
                  <a:lumOff val="5000"/>
                </a:schemeClr>
              </a:solidFill>
              <a:latin typeface="Arial" pitchFamily="34" charset="0"/>
              <a:cs typeface="Arial" pitchFamily="34" charset="0"/>
            </a:endParaRPr>
          </a:p>
          <a:p>
            <a:pPr lvl="1">
              <a:buNone/>
            </a:pPr>
            <a:r>
              <a:rPr lang="en-US" sz="1800" b="1" dirty="0" smtClean="0">
                <a:solidFill>
                  <a:schemeClr val="tx1">
                    <a:lumMod val="95000"/>
                    <a:lumOff val="5000"/>
                  </a:schemeClr>
                </a:solidFill>
                <a:latin typeface="Arial" pitchFamily="34" charset="0"/>
                <a:cs typeface="Arial" pitchFamily="34" charset="0"/>
              </a:rPr>
              <a:t>BUT IS THAT TRUE?  WHAT PHYSICIANS SAY?</a:t>
            </a:r>
            <a:endParaRPr lang="en-US" sz="1800" b="1" dirty="0">
              <a:solidFill>
                <a:schemeClr val="tx1">
                  <a:lumMod val="95000"/>
                  <a:lumOff val="5000"/>
                </a:schemeClr>
              </a:solidFill>
              <a:latin typeface="Arial" pitchFamily="34" charset="0"/>
              <a:cs typeface="Arial" pitchFamily="34" charset="0"/>
            </a:endParaRPr>
          </a:p>
        </p:txBody>
      </p:sp>
      <p:sp>
        <p:nvSpPr>
          <p:cNvPr id="5" name="Rectangle 2"/>
          <p:cNvSpPr txBox="1">
            <a:spLocks noGrp="1" noChangeArrowheads="1"/>
          </p:cNvSpPr>
          <p:nvPr>
            <p:ph type="title"/>
          </p:nvPr>
        </p:nvSpPr>
        <p:spPr>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0" i="0" u="none" strike="noStrike" kern="0" cap="none" spc="0" normalizeH="0" baseline="0" noProof="0" dirty="0" smtClean="0">
                <a:ln>
                  <a:noFill/>
                </a:ln>
                <a:solidFill>
                  <a:schemeClr val="tx1"/>
                </a:solidFill>
                <a:effectLst/>
                <a:uLnTx/>
                <a:uFillTx/>
                <a:latin typeface="Arial" pitchFamily="34" charset="0"/>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2200" b="1" i="0" u="none"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itchFamily="34" charset="0"/>
                <a:cs typeface="Arial" pitchFamily="34" charset="0"/>
              </a:rPr>
              <a:t> </a:t>
            </a:r>
            <a:r>
              <a:rPr lang="en-US" sz="20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Behavior - Representatives of clinics</a:t>
            </a:r>
            <a:endParaRPr lang="ru-RU" sz="20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outerShdw>
                </a:effectLst>
                <a:latin typeface="Arial" pitchFamily="34" charset="0"/>
                <a:cs typeface="Arial" pitchFamily="34" charset="0"/>
              </a:rPr>
              <a:t>The Cluster of Health Care</a:t>
            </a:r>
            <a:endParaRPr lang="ru-RU" sz="2200" b="1" cap="small" dirty="0" smtClean="0">
              <a:solidFill>
                <a:srgbClr val="333399"/>
              </a:solidFill>
              <a:effectLst>
                <a:outerShdw blurRad="38100" dist="38100" dir="2700000" algn="tl">
                  <a:srgbClr val="000000"/>
                </a:outerShdw>
              </a:effectLst>
              <a:latin typeface="Arial" pitchFamily="34" charset="0"/>
              <a:cs typeface="Arial" pitchFamily="34" charset="0"/>
            </a:endParaRPr>
          </a:p>
        </p:txBody>
      </p:sp>
      <p:sp>
        <p:nvSpPr>
          <p:cNvPr id="5123" name="Rectangle 3"/>
          <p:cNvSpPr>
            <a:spLocks noGrp="1" noChangeArrowheads="1"/>
          </p:cNvSpPr>
          <p:nvPr>
            <p:ph type="body" idx="1"/>
          </p:nvPr>
        </p:nvSpPr>
        <p:spPr>
          <a:gradFill rotWithShape="1">
            <a:gsLst>
              <a:gs pos="0">
                <a:srgbClr val="666699"/>
              </a:gs>
              <a:gs pos="100000">
                <a:srgbClr val="FFFFFF"/>
              </a:gs>
            </a:gsLst>
            <a:lin ang="0" scaled="1"/>
          </a:gradFill>
        </p:spPr>
        <p:txBody>
          <a:bodyPr/>
          <a:lstStyle/>
          <a:p>
            <a:pPr eaLnBrk="1" hangingPunct="1">
              <a:buSzTx/>
            </a:pPr>
            <a:r>
              <a:rPr lang="en-US" sz="1900" b="1" dirty="0" smtClean="0">
                <a:latin typeface="Arial" pitchFamily="34" charset="0"/>
                <a:cs typeface="Arial" pitchFamily="34" charset="0"/>
              </a:rPr>
              <a:t>Regulating authority	    		  Ministry of Health of RA</a:t>
            </a:r>
            <a:endParaRPr lang="ru-RU" sz="1900" b="1" dirty="0" smtClean="0">
              <a:latin typeface="Arial" pitchFamily="34" charset="0"/>
              <a:cs typeface="Arial" pitchFamily="34" charset="0"/>
            </a:endParaRPr>
          </a:p>
          <a:p>
            <a:pPr eaLnBrk="1" hangingPunct="1">
              <a:buSzTx/>
            </a:pPr>
            <a:r>
              <a:rPr lang="en-US" sz="1900" b="1" dirty="0" smtClean="0">
                <a:latin typeface="Arial" pitchFamily="34" charset="0"/>
                <a:cs typeface="Arial" pitchFamily="34" charset="0"/>
              </a:rPr>
              <a:t>Educational institutions 			</a:t>
            </a:r>
            <a:r>
              <a:rPr lang="ru-RU" sz="1900" b="1" dirty="0" smtClean="0">
                <a:latin typeface="Arial" pitchFamily="34" charset="0"/>
                <a:cs typeface="Arial" pitchFamily="34" charset="0"/>
              </a:rPr>
              <a:t>&gt; 10</a:t>
            </a:r>
          </a:p>
          <a:p>
            <a:pPr eaLnBrk="1" hangingPunct="1">
              <a:buSzTx/>
            </a:pPr>
            <a:r>
              <a:rPr lang="en-US" sz="1900" b="1" dirty="0" smtClean="0">
                <a:latin typeface="Arial" pitchFamily="34" charset="0"/>
                <a:cs typeface="Arial" pitchFamily="34" charset="0"/>
              </a:rPr>
              <a:t>Newspapers and magazines 			</a:t>
            </a:r>
            <a:r>
              <a:rPr lang="ru-RU" sz="1900" b="1" dirty="0" smtClean="0">
                <a:latin typeface="Arial" pitchFamily="34" charset="0"/>
                <a:cs typeface="Arial" pitchFamily="34" charset="0"/>
              </a:rPr>
              <a:t>~ 20</a:t>
            </a:r>
          </a:p>
          <a:p>
            <a:pPr eaLnBrk="1" hangingPunct="1">
              <a:buSzTx/>
            </a:pPr>
            <a:r>
              <a:rPr lang="en-US" sz="1900" b="1" dirty="0" smtClean="0">
                <a:latin typeface="Arial" pitchFamily="34" charset="0"/>
                <a:cs typeface="Arial" pitchFamily="34" charset="0"/>
              </a:rPr>
              <a:t>Health care NGOs 				</a:t>
            </a:r>
            <a:r>
              <a:rPr lang="ru-RU" sz="1900" b="1" dirty="0" smtClean="0">
                <a:latin typeface="Arial" pitchFamily="34" charset="0"/>
                <a:cs typeface="Arial" pitchFamily="34" charset="0"/>
              </a:rPr>
              <a:t>&gt; 20</a:t>
            </a:r>
          </a:p>
          <a:p>
            <a:pPr eaLnBrk="1" hangingPunct="1">
              <a:buSzTx/>
            </a:pPr>
            <a:r>
              <a:rPr lang="en-US" sz="1900" b="1" dirty="0" smtClean="0">
                <a:latin typeface="Arial" pitchFamily="34" charset="0"/>
                <a:cs typeface="Arial" pitchFamily="34" charset="0"/>
              </a:rPr>
              <a:t>Charitable organizations 			~ 10</a:t>
            </a:r>
            <a:endParaRPr lang="ru-RU" sz="1900" b="1" dirty="0" smtClean="0">
              <a:latin typeface="Arial" pitchFamily="34" charset="0"/>
              <a:cs typeface="Arial" pitchFamily="34" charset="0"/>
            </a:endParaRPr>
          </a:p>
          <a:p>
            <a:pPr eaLnBrk="1" hangingPunct="1">
              <a:buSzTx/>
            </a:pPr>
            <a:r>
              <a:rPr lang="en-US" sz="1900" b="1" dirty="0" smtClean="0">
                <a:latin typeface="Arial" pitchFamily="34" charset="0"/>
                <a:cs typeface="Arial" pitchFamily="34" charset="0"/>
              </a:rPr>
              <a:t>61 licensed importers 			61 </a:t>
            </a:r>
            <a:endParaRPr lang="ru-RU" sz="1900" b="1" dirty="0" smtClean="0">
              <a:latin typeface="Arial" pitchFamily="34" charset="0"/>
              <a:cs typeface="Arial" pitchFamily="34" charset="0"/>
            </a:endParaRPr>
          </a:p>
          <a:p>
            <a:pPr eaLnBrk="1" hangingPunct="1">
              <a:buSzTx/>
            </a:pPr>
            <a:r>
              <a:rPr lang="en-US" sz="1900" b="1" dirty="0" smtClean="0">
                <a:latin typeface="Arial" pitchFamily="34" charset="0"/>
                <a:cs typeface="Arial" pitchFamily="34" charset="0"/>
              </a:rPr>
              <a:t>Distributors 					&gt; 20</a:t>
            </a:r>
            <a:endParaRPr lang="ru-RU" sz="1900" b="1" dirty="0" smtClean="0">
              <a:latin typeface="Arial" pitchFamily="34" charset="0"/>
              <a:cs typeface="Arial" pitchFamily="34" charset="0"/>
            </a:endParaRPr>
          </a:p>
          <a:p>
            <a:pPr eaLnBrk="1" hangingPunct="1">
              <a:buSzTx/>
            </a:pPr>
            <a:r>
              <a:rPr lang="en-US" sz="1900" b="1" dirty="0" smtClean="0">
                <a:latin typeface="Arial" pitchFamily="34" charset="0"/>
                <a:cs typeface="Arial" pitchFamily="34" charset="0"/>
              </a:rPr>
              <a:t>Producers					17</a:t>
            </a:r>
            <a:endParaRPr lang="ru-RU" sz="1900" b="1" dirty="0" smtClean="0">
              <a:latin typeface="Arial" pitchFamily="34" charset="0"/>
              <a:cs typeface="Arial" pitchFamily="34" charset="0"/>
            </a:endParaRPr>
          </a:p>
          <a:p>
            <a:pPr eaLnBrk="1" hangingPunct="1">
              <a:buSzTx/>
            </a:pPr>
            <a:r>
              <a:rPr lang="en-US" sz="1900" b="1" dirty="0" smtClean="0">
                <a:latin typeface="Arial" pitchFamily="34" charset="0"/>
                <a:cs typeface="Arial" pitchFamily="34" charset="0"/>
              </a:rPr>
              <a:t>State and private clinics 			751 </a:t>
            </a:r>
          </a:p>
          <a:p>
            <a:pPr eaLnBrk="1" hangingPunct="1">
              <a:buSzTx/>
            </a:pPr>
            <a:r>
              <a:rPr lang="en-US" sz="1900" b="1" dirty="0" smtClean="0">
                <a:latin typeface="Arial" pitchFamily="34" charset="0"/>
                <a:cs typeface="Arial" pitchFamily="34" charset="0"/>
              </a:rPr>
              <a:t>Pharmacies 					1105 </a:t>
            </a:r>
            <a:endParaRPr lang="ru-RU" sz="1900" b="1"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207298" cy="3886200"/>
          </a:xfrm>
          <a:blipFill>
            <a:blip r:embed="rId2" cstate="print">
              <a:duotone>
                <a:schemeClr val="accent1">
                  <a:shade val="45000"/>
                  <a:satMod val="135000"/>
                </a:schemeClr>
                <a:prstClr val="white"/>
              </a:duotone>
            </a:blip>
            <a:stretch>
              <a:fillRect/>
            </a:stretch>
          </a:blipFill>
        </p:spPr>
        <p:style>
          <a:lnRef idx="0">
            <a:schemeClr val="accent2"/>
          </a:lnRef>
          <a:fillRef idx="1003">
            <a:schemeClr val="lt1"/>
          </a:fillRef>
          <a:effectRef idx="3">
            <a:schemeClr val="accent2"/>
          </a:effectRef>
          <a:fontRef idx="minor">
            <a:schemeClr val="lt1"/>
          </a:fontRef>
        </p:style>
        <p:txBody>
          <a:bodyPr/>
          <a:lstStyle/>
          <a:p>
            <a:r>
              <a:rPr lang="en-US" sz="1600" b="1" dirty="0" smtClean="0">
                <a:solidFill>
                  <a:schemeClr val="tx1"/>
                </a:solidFill>
                <a:latin typeface="Arial" pitchFamily="34" charset="0"/>
                <a:cs typeface="Arial" pitchFamily="34" charset="0"/>
              </a:rPr>
              <a:t>89% of physicians </a:t>
            </a:r>
            <a:r>
              <a:rPr lang="en-US" sz="1600" b="1" u="sng" dirty="0" smtClean="0">
                <a:solidFill>
                  <a:schemeClr val="tx1"/>
                </a:solidFill>
                <a:latin typeface="Arial" pitchFamily="34" charset="0"/>
                <a:cs typeface="Arial" pitchFamily="34" charset="0"/>
              </a:rPr>
              <a:t>did not reject</a:t>
            </a:r>
            <a:r>
              <a:rPr lang="en-US" sz="1600" b="1" dirty="0" smtClean="0">
                <a:solidFill>
                  <a:schemeClr val="tx1"/>
                </a:solidFill>
                <a:latin typeface="Arial" pitchFamily="34" charset="0"/>
                <a:cs typeface="Arial" pitchFamily="34" charset="0"/>
              </a:rPr>
              <a:t> the fact of </a:t>
            </a:r>
            <a:r>
              <a:rPr lang="en-US" sz="1600" b="1" u="sng" dirty="0" smtClean="0">
                <a:solidFill>
                  <a:schemeClr val="tx1"/>
                </a:solidFill>
                <a:latin typeface="Arial" pitchFamily="34" charset="0"/>
                <a:cs typeface="Arial" pitchFamily="34" charset="0"/>
              </a:rPr>
              <a:t>cooperation</a:t>
            </a:r>
            <a:r>
              <a:rPr lang="en-US" sz="1600" b="1" dirty="0" smtClean="0">
                <a:solidFill>
                  <a:schemeClr val="tx1"/>
                </a:solidFill>
                <a:latin typeface="Arial" pitchFamily="34" charset="0"/>
                <a:cs typeface="Arial" pitchFamily="34" charset="0"/>
              </a:rPr>
              <a:t> with suppliers of pharmaceuticals. </a:t>
            </a:r>
            <a:endParaRPr lang="en-US" sz="1600" b="1" dirty="0" smtClean="0">
              <a:solidFill>
                <a:schemeClr val="tx1">
                  <a:lumMod val="95000"/>
                  <a:lumOff val="5000"/>
                </a:schemeClr>
              </a:solidFill>
              <a:latin typeface="Arial" pitchFamily="34" charset="0"/>
              <a:cs typeface="Arial" pitchFamily="34" charset="0"/>
            </a:endParaRPr>
          </a:p>
          <a:p>
            <a:endParaRPr lang="en-US" sz="1600" b="1" dirty="0" smtClean="0">
              <a:solidFill>
                <a:schemeClr val="tx1">
                  <a:lumMod val="95000"/>
                  <a:lumOff val="5000"/>
                </a:schemeClr>
              </a:solidFill>
              <a:latin typeface="Arial" pitchFamily="34" charset="0"/>
              <a:cs typeface="Arial" pitchFamily="34" charset="0"/>
            </a:endParaRPr>
          </a:p>
          <a:p>
            <a:r>
              <a:rPr lang="en-US" sz="1600" b="1" dirty="0" smtClean="0">
                <a:solidFill>
                  <a:schemeClr val="tx1">
                    <a:lumMod val="95000"/>
                    <a:lumOff val="5000"/>
                  </a:schemeClr>
                </a:solidFill>
                <a:latin typeface="Arial" pitchFamily="34" charset="0"/>
                <a:cs typeface="Arial" pitchFamily="34" charset="0"/>
              </a:rPr>
              <a:t>62% of physicians did not reject that they direct their patients in purchasing pharmaceuticals of certain origin and producer. </a:t>
            </a:r>
          </a:p>
          <a:p>
            <a:pPr>
              <a:buNone/>
            </a:pPr>
            <a:r>
              <a:rPr lang="en-US" sz="1400" b="1" dirty="0" smtClean="0">
                <a:solidFill>
                  <a:schemeClr val="tx1">
                    <a:lumMod val="95000"/>
                    <a:lumOff val="5000"/>
                  </a:schemeClr>
                </a:solidFill>
                <a:latin typeface="Arial" pitchFamily="34" charset="0"/>
                <a:cs typeface="Arial" pitchFamily="34" charset="0"/>
              </a:rPr>
              <a:t>----------------------------------------------------------------------------------------------------------------------------------------</a:t>
            </a:r>
          </a:p>
          <a:p>
            <a:pPr>
              <a:buSzPct val="100000"/>
              <a:buFont typeface="Wingdings" pitchFamily="2" charset="2"/>
              <a:buChar char=""/>
            </a:pPr>
            <a:r>
              <a:rPr lang="en-US" sz="1600" b="1" dirty="0" smtClean="0">
                <a:solidFill>
                  <a:schemeClr val="tx1">
                    <a:lumMod val="95000"/>
                    <a:lumOff val="5000"/>
                  </a:schemeClr>
                </a:solidFill>
                <a:latin typeface="Arial" pitchFamily="34" charset="0"/>
                <a:cs typeface="Arial" pitchFamily="34" charset="0"/>
              </a:rPr>
              <a:t>The existence of “</a:t>
            </a:r>
            <a:r>
              <a:rPr lang="en-US" sz="1600" b="1" u="sng" dirty="0" smtClean="0">
                <a:solidFill>
                  <a:schemeClr val="tx1">
                    <a:lumMod val="95000"/>
                    <a:lumOff val="5000"/>
                  </a:schemeClr>
                </a:solidFill>
                <a:latin typeface="Arial" pitchFamily="34" charset="0"/>
                <a:cs typeface="Arial" pitchFamily="34" charset="0"/>
              </a:rPr>
              <a:t>Physicians - importers/producers</a:t>
            </a:r>
            <a:r>
              <a:rPr lang="en-US" sz="1600" b="1" dirty="0" smtClean="0">
                <a:solidFill>
                  <a:schemeClr val="tx1">
                    <a:lumMod val="95000"/>
                    <a:lumOff val="5000"/>
                  </a:schemeClr>
                </a:solidFill>
                <a:latin typeface="Arial" pitchFamily="34" charset="0"/>
                <a:cs typeface="Arial" pitchFamily="34" charset="0"/>
              </a:rPr>
              <a:t>” cooperation was completely rejected by 77% of Procurers at clinics. Instead, the rest or 23% did not exclude the possibility of existence of this relation. </a:t>
            </a:r>
          </a:p>
          <a:p>
            <a:pPr>
              <a:buSzPct val="100000"/>
              <a:buFont typeface="Wingdings" pitchFamily="2" charset="2"/>
              <a:buChar char=""/>
            </a:pPr>
            <a:endParaRPr lang="en-US" sz="1600" b="1" dirty="0" smtClean="0">
              <a:solidFill>
                <a:schemeClr val="tx1">
                  <a:lumMod val="95000"/>
                  <a:lumOff val="5000"/>
                </a:schemeClr>
              </a:solidFill>
              <a:latin typeface="Arial" pitchFamily="34" charset="0"/>
              <a:cs typeface="Arial" pitchFamily="34" charset="0"/>
            </a:endParaRPr>
          </a:p>
          <a:p>
            <a:pPr>
              <a:buSzPct val="100000"/>
              <a:buFont typeface="Wingdings" pitchFamily="2" charset="2"/>
              <a:buChar char=""/>
            </a:pPr>
            <a:r>
              <a:rPr lang="en-US" sz="1600" b="1" dirty="0" smtClean="0">
                <a:solidFill>
                  <a:schemeClr val="tx1">
                    <a:lumMod val="95000"/>
                    <a:lumOff val="5000"/>
                  </a:schemeClr>
                </a:solidFill>
                <a:latin typeface="Arial" pitchFamily="34" charset="0"/>
                <a:cs typeface="Arial" pitchFamily="34" charset="0"/>
              </a:rPr>
              <a:t>We might conclude that suppliers of pharmaceuticals to clinics created relationships at the level of Procurers at clinics, which allows through “efforts” of the latter promote sales of their own production. </a:t>
            </a:r>
            <a:endParaRPr lang="en-US" sz="1600" b="1" dirty="0">
              <a:solidFill>
                <a:schemeClr val="tx1">
                  <a:lumMod val="95000"/>
                  <a:lumOff val="5000"/>
                </a:schemeClr>
              </a:solidFill>
              <a:latin typeface="Arial" pitchFamily="34" charset="0"/>
              <a:cs typeface="Arial" pitchFamily="34" charset="0"/>
            </a:endParaRPr>
          </a:p>
        </p:txBody>
      </p:sp>
      <p:sp>
        <p:nvSpPr>
          <p:cNvPr id="5" name="Rectangle 2"/>
          <p:cNvSpPr txBox="1">
            <a:spLocks noGrp="1" noChangeArrowheads="1"/>
          </p:cNvSpPr>
          <p:nvPr>
            <p:ph type="title"/>
          </p:nvPr>
        </p:nvSpPr>
        <p:spPr>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eaLnBrk="1" hangingPunct="1">
              <a:defRPr/>
            </a:pPr>
            <a:r>
              <a:rPr lang="en-US" sz="1600" b="1" dirty="0" smtClean="0">
                <a:latin typeface="Arial" pitchFamily="34" charset="0"/>
                <a:cs typeface="Arial" pitchFamily="34" charset="0"/>
              </a:rPr>
              <a:t>Assessment of the Domestic Perception of Armenian Pharmaceutical Products</a:t>
            </a:r>
            <a:br>
              <a:rPr lang="en-US" sz="1600" b="1" dirty="0" smtClean="0">
                <a:latin typeface="Arial" pitchFamily="34" charset="0"/>
                <a:cs typeface="Arial" pitchFamily="34" charset="0"/>
              </a:rPr>
            </a:b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2200" b="1" dirty="0" smtClean="0">
                <a:solidFill>
                  <a:srgbClr val="333399"/>
                </a:solidFill>
                <a:effectLst>
                  <a:outerShdw blurRad="38100" dist="38100" dir="2700000" algn="tl">
                    <a:srgbClr val="000000"/>
                  </a:outerShdw>
                </a:effectLst>
                <a:latin typeface="Arial" pitchFamily="34" charset="0"/>
                <a:cs typeface="Arial" pitchFamily="34" charset="0"/>
              </a:rPr>
              <a:t> </a:t>
            </a: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Behavior - Representatives of clinics</a:t>
            </a:r>
            <a:endParaRPr kumimoji="0" lang="ru-RU" sz="2200" b="1" i="0" u="none"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AM" pitchFamily="34" charset="0"/>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714488"/>
            <a:ext cx="5114932" cy="4411675"/>
          </a:xfrm>
        </p:spPr>
        <p:txBody>
          <a:bodyPr/>
          <a:lstStyle/>
          <a:p>
            <a:r>
              <a:rPr lang="en-US" sz="1400" b="1" dirty="0" smtClean="0">
                <a:latin typeface="Arial" pitchFamily="34" charset="0"/>
                <a:cs typeface="Arial" pitchFamily="34" charset="0"/>
              </a:rPr>
              <a:t>36% of pharmacy managers interfere with their pharmacists’ work giving commands and directions related to selling some pharmaceuticals, although they are the main decision-makers regarding to purchase of pharmaceuticals. </a:t>
            </a:r>
          </a:p>
          <a:p>
            <a:r>
              <a:rPr lang="en-US" sz="1400" b="1" dirty="0" smtClean="0">
                <a:latin typeface="Arial" pitchFamily="34" charset="0"/>
                <a:cs typeface="Arial" pitchFamily="34" charset="0"/>
              </a:rPr>
              <a:t>Pharmacists might become one of major players who affect the turnover of pharmaceuticals, if the physicians don’t practice the strict “instructions’” of patients. </a:t>
            </a:r>
          </a:p>
          <a:p>
            <a:r>
              <a:rPr lang="en-US" sz="1400" b="1" dirty="0" smtClean="0">
                <a:latin typeface="Arial" pitchFamily="34" charset="0"/>
                <a:cs typeface="Arial" pitchFamily="34" charset="0"/>
              </a:rPr>
              <a:t>Pharmacists:</a:t>
            </a:r>
          </a:p>
          <a:p>
            <a:pPr lvl="1"/>
            <a:r>
              <a:rPr lang="en-US" sz="1100" b="1" dirty="0" smtClean="0">
                <a:latin typeface="Arial" pitchFamily="34" charset="0"/>
                <a:cs typeface="Arial" pitchFamily="34" charset="0"/>
              </a:rPr>
              <a:t>18% of pharmacists mentioned that all clients that come from physicians’ are clearly directed ;</a:t>
            </a:r>
          </a:p>
          <a:p>
            <a:pPr lvl="1"/>
            <a:r>
              <a:rPr lang="en-US" sz="1100" b="1" dirty="0" smtClean="0">
                <a:latin typeface="Arial" pitchFamily="34" charset="0"/>
                <a:cs typeface="Arial" pitchFamily="34" charset="0"/>
              </a:rPr>
              <a:t>76% thinks that this phenomenon is observed with every second client.</a:t>
            </a:r>
            <a:endParaRPr lang="en-US" sz="1000" b="1" dirty="0" smtClean="0">
              <a:latin typeface="Arial" pitchFamily="34" charset="0"/>
              <a:cs typeface="Arial" pitchFamily="34" charset="0"/>
            </a:endParaRPr>
          </a:p>
          <a:p>
            <a:pPr>
              <a:buClr>
                <a:srgbClr val="00007D"/>
              </a:buClr>
            </a:pPr>
            <a:r>
              <a:rPr lang="en-US" sz="1400" b="1" dirty="0" smtClean="0">
                <a:solidFill>
                  <a:srgbClr val="000000"/>
                </a:solidFill>
                <a:latin typeface="Arial" pitchFamily="34" charset="0"/>
                <a:cs typeface="Arial" pitchFamily="34" charset="0"/>
              </a:rPr>
              <a:t>Pharmacists do not approve this approach: what if they do not sell the prescribed pharmaceuticals at their pharmacy? In that case they start to convince the client that it is also possible to buy the analogue, but as has been described above, clients are not inclined to divert from physician’s prescription. </a:t>
            </a:r>
            <a:endParaRPr lang="en-US" sz="1000" b="1" dirty="0" smtClean="0">
              <a:latin typeface="Arial" pitchFamily="34" charset="0"/>
              <a:cs typeface="Arial" pitchFamily="34" charset="0"/>
            </a:endParaRPr>
          </a:p>
        </p:txBody>
      </p:sp>
      <p:sp>
        <p:nvSpPr>
          <p:cNvPr id="7" name="Text Placeholder 6"/>
          <p:cNvSpPr>
            <a:spLocks noGrp="1"/>
          </p:cNvSpPr>
          <p:nvPr>
            <p:ph type="body" sz="quarter" idx="3"/>
          </p:nvPr>
        </p:nvSpPr>
        <p:spPr>
          <a:xfrm>
            <a:off x="5619181" y="5718196"/>
            <a:ext cx="3071834" cy="639762"/>
          </a:xfrm>
        </p:spPr>
        <p:txBody>
          <a:bodyPr anchor="ctr"/>
          <a:lstStyle/>
          <a:p>
            <a:pPr algn="ctr"/>
            <a:r>
              <a:rPr lang="en-US" sz="1400" dirty="0" smtClean="0">
                <a:latin typeface="Arial" pitchFamily="34" charset="0"/>
                <a:cs typeface="Arial" pitchFamily="34" charset="0"/>
              </a:rPr>
              <a:t>Pharmaceuticals’ procurement decision-makers at pharmacies</a:t>
            </a:r>
            <a:endParaRPr lang="en-US" sz="1400" dirty="0">
              <a:latin typeface="Arial" pitchFamily="34" charset="0"/>
              <a:cs typeface="Arial" pitchFamily="34" charset="0"/>
            </a:endParaRPr>
          </a:p>
        </p:txBody>
      </p:sp>
      <p:sp>
        <p:nvSpPr>
          <p:cNvPr id="9" name="Rectangle 2"/>
          <p:cNvSpPr txBox="1">
            <a:spLocks noGrp="1" noChangeArrowheads="1"/>
          </p:cNvSpPr>
          <p:nvPr>
            <p:ph type="title"/>
          </p:nvPr>
        </p:nvSpPr>
        <p:spPr>
          <a:xfrm>
            <a:off x="457200" y="453054"/>
            <a:ext cx="8229600" cy="1143000"/>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cs typeface="Arial" pitchFamily="34" charset="0"/>
              </a:rPr>
            </a:br>
            <a:r>
              <a:rPr kumimoji="0" lang="en-US" sz="1400" b="1" i="0" u="none" strike="noStrike" kern="0" cap="none" spc="0" normalizeH="0" baseline="0" noProof="0" dirty="0" smtClean="0">
                <a:ln>
                  <a:noFill/>
                </a:ln>
                <a:solidFill>
                  <a:schemeClr val="tx1"/>
                </a:solidFill>
                <a:effectLst/>
                <a:uLnTx/>
                <a:uFillTx/>
                <a:latin typeface="Arial AM" pitchFamily="34" charset="0"/>
                <a:ea typeface="+mj-ea"/>
                <a:cs typeface="+mj-cs"/>
              </a:rPr>
              <a:t/>
            </a:r>
            <a:br>
              <a:rPr kumimoji="0" lang="en-US" sz="1400" b="1" i="0" u="none" strike="noStrike" kern="0" cap="none" spc="0" normalizeH="0" baseline="0" noProof="0" dirty="0" smtClean="0">
                <a:ln>
                  <a:noFill/>
                </a:ln>
                <a:solidFill>
                  <a:schemeClr val="tx1"/>
                </a:solidFill>
                <a:effectLst/>
                <a:uLnTx/>
                <a:uFillTx/>
                <a:latin typeface="Arial AM" pitchFamily="34" charset="0"/>
                <a:ea typeface="+mj-ea"/>
                <a:cs typeface="+mj-cs"/>
              </a:rPr>
            </a:br>
            <a:r>
              <a:rPr kumimoji="0" lang="en-US" sz="1400" b="0" i="0" u="none" strike="noStrike" kern="0" cap="none" spc="0" normalizeH="0" baseline="0" noProof="0" dirty="0" smtClean="0">
                <a:ln>
                  <a:noFill/>
                </a:ln>
                <a:solidFill>
                  <a:schemeClr val="tx1"/>
                </a:solidFill>
                <a:effectLst/>
                <a:uLnTx/>
                <a:uFillTx/>
                <a:latin typeface="Arial AM" pitchFamily="34" charset="0"/>
                <a:ea typeface="+mj-ea"/>
                <a:cs typeface="+mj-cs"/>
              </a:rPr>
              <a:t/>
            </a:r>
            <a:br>
              <a:rPr kumimoji="0" lang="en-US" sz="1400" b="0" i="0" u="none" strike="noStrike" kern="0" cap="none" spc="0" normalizeH="0" baseline="0" noProof="0" dirty="0" smtClean="0">
                <a:ln>
                  <a:noFill/>
                </a:ln>
                <a:solidFill>
                  <a:schemeClr val="tx1"/>
                </a:solidFill>
                <a:effectLst/>
                <a:uLnTx/>
                <a:uFillTx/>
                <a:latin typeface="Arial AM" pitchFamily="34" charset="0"/>
                <a:ea typeface="+mj-ea"/>
                <a:cs typeface="+mj-cs"/>
              </a:rPr>
            </a:br>
            <a:r>
              <a:rPr lang="en-US"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BEHAVIOR - Representatives of pharmacies</a:t>
            </a:r>
            <a:endParaRPr lang="ru-RU" sz="2200" b="1" kern="1200"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12291" name="Picture 3"/>
          <p:cNvPicPr>
            <a:picLocks noGrp="1" noChangeAspect="1" noChangeArrowheads="1"/>
          </p:cNvPicPr>
          <p:nvPr>
            <p:ph sz="quarter" idx="4"/>
          </p:nvPr>
        </p:nvPicPr>
        <p:blipFill>
          <a:blip r:embed="rId2" cstate="print"/>
          <a:srcRect/>
          <a:stretch>
            <a:fillRect/>
          </a:stretch>
        </p:blipFill>
        <p:spPr bwMode="auto">
          <a:xfrm>
            <a:off x="5429256" y="1928802"/>
            <a:ext cx="3278970" cy="37169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81200"/>
            <a:ext cx="3401122" cy="3886200"/>
          </a:xfrm>
          <a:prstGeom prst="rect">
            <a:avLst/>
          </a:prstGeom>
        </p:spPr>
        <p:txBody>
          <a:bodyPr/>
          <a:lstStyle/>
          <a:p>
            <a:pPr marL="342900" indent="-342900" eaLnBrk="0" hangingPunct="0"/>
            <a:r>
              <a:rPr lang="en-US" sz="1400" b="1" kern="0" dirty="0" smtClean="0">
                <a:latin typeface="Arial" pitchFamily="34" charset="0"/>
                <a:cs typeface="Arial" pitchFamily="34" charset="0"/>
              </a:rPr>
              <a:t>What is the behavior of the pharmacists when they don’t have the prescribed pharmaceutical at their pharmacy that the client requests?</a:t>
            </a:r>
            <a:endPar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lvl="0" indent="-342900" eaLnBrk="0" hangingPunct="0"/>
            <a:r>
              <a:rPr kumimoji="0" lang="en-US" sz="1400" b="1" i="0" u="none" strike="noStrike" kern="0" cap="none" spc="0" normalizeH="0" baseline="0" noProof="0" dirty="0" smtClean="0">
                <a:ln>
                  <a:noFill/>
                </a:ln>
                <a:solidFill>
                  <a:schemeClr val="tx1"/>
                </a:solidFill>
                <a:effectLst/>
                <a:uLnTx/>
                <a:uFillTx/>
                <a:latin typeface="Arial" pitchFamily="34" charset="0"/>
                <a:cs typeface="Arial" pitchFamily="34" charset="0"/>
              </a:rPr>
              <a:t>What do the clients decide when pharmacists suggest them analogues  of required pharmaceuticals.</a:t>
            </a:r>
          </a:p>
        </p:txBody>
      </p:sp>
      <p:sp>
        <p:nvSpPr>
          <p:cNvPr id="3" name="Content Placeholder 3"/>
          <p:cNvSpPr txBox="1">
            <a:spLocks/>
          </p:cNvSpPr>
          <p:nvPr/>
        </p:nvSpPr>
        <p:spPr>
          <a:xfrm>
            <a:off x="3857620" y="1981200"/>
            <a:ext cx="4829180" cy="4233882"/>
          </a:xfrm>
          <a:prstGeom prst="rect">
            <a:avLst/>
          </a:prstGeom>
        </p:spPr>
        <p:txBody>
          <a:bodyPr/>
          <a:lstStyle/>
          <a:p>
            <a:pPr marL="342900" indent="-342900" eaLnBrk="0" hangingPunct="0">
              <a:buSzPct val="100000"/>
              <a:buFont typeface="Wingdings" pitchFamily="2" charset="2"/>
              <a:buChar char=""/>
            </a:pPr>
            <a:r>
              <a:rPr lang="en-US" sz="1400" b="1" kern="0" dirty="0" smtClean="0">
                <a:latin typeface="Arial" pitchFamily="34" charset="0"/>
                <a:cs typeface="Arial" pitchFamily="34" charset="0"/>
              </a:rPr>
              <a:t>Pharmacists declare that in almost all cases they all suggest the clients analogue pharmaceuticals. In particular:</a:t>
            </a:r>
          </a:p>
          <a:p>
            <a:pPr marL="800100" lvl="1" indent="-342900" eaLnBrk="0" hangingPunct="0">
              <a:buSzPct val="100000"/>
              <a:buFont typeface="Wingdings" pitchFamily="2" charset="2"/>
              <a:buChar char=""/>
            </a:pPr>
            <a:r>
              <a:rPr lang="en-US" sz="1100" b="1" kern="0" dirty="0" smtClean="0">
                <a:latin typeface="Arial" pitchFamily="34" charset="0"/>
                <a:cs typeface="Arial" pitchFamily="34" charset="0"/>
              </a:rPr>
              <a:t>79% of pharmacists suggest all available analogues;</a:t>
            </a:r>
          </a:p>
          <a:p>
            <a:pPr marL="800100" lvl="1" indent="-342900" eaLnBrk="0" hangingPunct="0">
              <a:buSzPct val="100000"/>
              <a:buFont typeface="Wingdings" pitchFamily="2" charset="2"/>
              <a:buChar char=""/>
            </a:pPr>
            <a:r>
              <a:rPr lang="en-US" sz="1100" b="1" kern="0" dirty="0" smtClean="0">
                <a:latin typeface="Arial" pitchFamily="34" charset="0"/>
                <a:cs typeface="Arial" pitchFamily="34" charset="0"/>
              </a:rPr>
              <a:t>21% propose only those analogues they want. </a:t>
            </a:r>
          </a:p>
          <a:p>
            <a:pPr marL="800100" lvl="1" indent="-342900" eaLnBrk="0" hangingPunct="0">
              <a:buSzPct val="100000"/>
              <a:buFont typeface="Wingdings" pitchFamily="2" charset="2"/>
              <a:buChar char=""/>
            </a:pPr>
            <a:endPar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800100" lvl="1" indent="-342900" eaLnBrk="0" hangingPunct="0">
              <a:buSzPct val="100000"/>
              <a:buFont typeface="Wingdings" pitchFamily="2" charset="2"/>
              <a:buChar char=""/>
            </a:pPr>
            <a:endPar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800100" lvl="1" indent="-342900" eaLnBrk="0" hangingPunct="0">
              <a:buSzPct val="100000"/>
              <a:buFont typeface="Wingdings" pitchFamily="2" charset="2"/>
              <a:buChar char=""/>
            </a:pPr>
            <a:endParaRPr kumimoji="0" lang="en-US" sz="1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indent="-342900" eaLnBrk="0" hangingPunct="0">
              <a:buSzPct val="100000"/>
              <a:buFont typeface="Wingdings" pitchFamily="2" charset="2"/>
              <a:buChar char=""/>
            </a:pPr>
            <a:r>
              <a:rPr lang="en-US" sz="1400" b="1" kern="0" dirty="0" smtClean="0">
                <a:latin typeface="Arial" pitchFamily="34" charset="0"/>
                <a:cs typeface="Arial" pitchFamily="34" charset="0"/>
              </a:rPr>
              <a:t>Only 27% of pharmacists told that clients don’t hesitate and purchase analogue pharmaceuticals that they suggest them; </a:t>
            </a:r>
          </a:p>
          <a:p>
            <a:pPr marL="342900" indent="-342900" eaLnBrk="0" hangingPunct="0">
              <a:buSzPct val="100000"/>
              <a:buFont typeface="Wingdings" pitchFamily="2" charset="2"/>
              <a:buChar char=""/>
            </a:pPr>
            <a:endParaRPr lang="en-US" sz="1400" b="1" kern="0" dirty="0" smtClean="0">
              <a:latin typeface="Arial" pitchFamily="34" charset="0"/>
              <a:cs typeface="Arial" pitchFamily="34" charset="0"/>
            </a:endParaRPr>
          </a:p>
          <a:p>
            <a:pPr marL="342900" indent="-342900" eaLnBrk="0" hangingPunct="0">
              <a:buSzPct val="100000"/>
              <a:buFont typeface="Wingdings" pitchFamily="2" charset="2"/>
              <a:buChar char=""/>
            </a:pPr>
            <a:r>
              <a:rPr lang="en-US" sz="1400" b="1" kern="0" dirty="0" smtClean="0">
                <a:latin typeface="Arial" pitchFamily="34" charset="0"/>
                <a:cs typeface="Arial" pitchFamily="34" charset="0"/>
              </a:rPr>
              <a:t>33% of clients decide to purchase suggested analogue pharmaceuticals, after hearing pharmacists’ explanations;</a:t>
            </a:r>
          </a:p>
          <a:p>
            <a:pPr marL="342900" indent="-342900" eaLnBrk="0" hangingPunct="0">
              <a:buSzPct val="100000"/>
              <a:buNone/>
            </a:pPr>
            <a:r>
              <a:rPr lang="en-US" sz="1400" b="1" kern="0" dirty="0" smtClean="0">
                <a:latin typeface="Arial" pitchFamily="34" charset="0"/>
                <a:cs typeface="Arial" pitchFamily="34" charset="0"/>
              </a:rPr>
              <a:t> </a:t>
            </a:r>
            <a:endParaRPr lang="en-US" sz="1400" kern="0" dirty="0" smtClean="0">
              <a:latin typeface="Arial" pitchFamily="34" charset="0"/>
              <a:cs typeface="Arial" pitchFamily="34" charset="0"/>
            </a:endParaRPr>
          </a:p>
          <a:p>
            <a:pPr marL="342900" indent="-342900" eaLnBrk="0" hangingPunct="0">
              <a:buSzPct val="100000"/>
              <a:buFont typeface="Wingdings" pitchFamily="2" charset="2"/>
              <a:buChar char=""/>
            </a:pPr>
            <a:r>
              <a:rPr lang="en-US" sz="1400" b="1" kern="0" dirty="0" smtClean="0">
                <a:latin typeface="Arial" pitchFamily="34" charset="0"/>
                <a:cs typeface="Arial" pitchFamily="34" charset="0"/>
              </a:rPr>
              <a:t>40% of clients reject the analogue pharmaceuticals suggested  by pharmacists</a:t>
            </a:r>
          </a:p>
        </p:txBody>
      </p:sp>
      <p:sp>
        <p:nvSpPr>
          <p:cNvPr id="4" name="Rectangle 2"/>
          <p:cNvSpPr txBox="1">
            <a:spLocks noChangeArrowheads="1"/>
          </p:cNvSpPr>
          <p:nvPr/>
        </p:nvSpPr>
        <p:spPr>
          <a:xfrm>
            <a:off x="457200" y="457200"/>
            <a:ext cx="8229600" cy="1328726"/>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nchor="ctr"/>
          <a:lstStyle/>
          <a:p>
            <a:pPr lvl="0" algn="ctr">
              <a:spcBef>
                <a:spcPct val="0"/>
              </a:spcBef>
              <a:buClrTx/>
              <a:buSzTx/>
              <a:buNone/>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4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lvl="0" algn="ctr">
              <a:spcBef>
                <a:spcPct val="0"/>
              </a:spcBef>
              <a:buClrTx/>
              <a:buSzTx/>
              <a:buNone/>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200" b="1" i="0" u="none"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itchFamily="34" charset="0"/>
                <a:ea typeface="+mj-ea"/>
                <a:cs typeface="Arial" pitchFamily="34" charset="0"/>
              </a:rPr>
              <a:t> </a:t>
            </a: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BEHAVIOR - Representatives of pharmacies </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81034"/>
            <a:ext cx="8207298" cy="4605486"/>
          </a:xfrm>
          <a:prstGeom prst="rect">
            <a:avLst/>
          </a:prstGeom>
          <a:blipFill>
            <a:blip r:embed="rId2" cstate="print">
              <a:duotone>
                <a:schemeClr val="accent2">
                  <a:shade val="45000"/>
                  <a:satMod val="135000"/>
                </a:schemeClr>
                <a:prstClr val="white"/>
              </a:duotone>
            </a:blip>
            <a:stretch>
              <a:fillRect/>
            </a:stretch>
          </a:blipFill>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Arial" pitchFamily="34" charset="0"/>
                <a:cs typeface="Arial" pitchFamily="34" charset="0"/>
              </a:rPr>
              <a:t>In reality, the physicians and pharmacists are not always in conflict.</a:t>
            </a:r>
          </a:p>
          <a:p>
            <a:pPr marL="800100" lvl="1" indent="-342900" eaLnBrk="0" hangingPunct="0">
              <a:buSzPct val="100000"/>
              <a:buFont typeface="Wingdings" pitchFamily="2" charset="2"/>
              <a:buChar char=""/>
            </a:pPr>
            <a:r>
              <a:rPr lang="en-US" sz="1200" b="1" i="1" kern="0" dirty="0" smtClean="0">
                <a:solidFill>
                  <a:schemeClr val="tx1">
                    <a:lumMod val="95000"/>
                    <a:lumOff val="5000"/>
                  </a:schemeClr>
                </a:solidFill>
                <a:latin typeface="Arial" pitchFamily="34" charset="0"/>
                <a:cs typeface="Arial" pitchFamily="34" charset="0"/>
              </a:rPr>
              <a:t>Some physicians mention in the prescription not only the pharmaceuticals’ name (country, producer), but also address of the pharmacy where it needs to be bought. </a:t>
            </a:r>
          </a:p>
          <a:p>
            <a:pPr marL="342900" indent="-342900" eaLnBrk="0" hangingPunct="0">
              <a:buClr>
                <a:srgbClr val="00007D"/>
              </a:buClr>
              <a:defRPr/>
            </a:pPr>
            <a:r>
              <a:rPr lang="en-US" sz="1400" b="1" kern="0" dirty="0" smtClean="0">
                <a:solidFill>
                  <a:schemeClr val="tx1">
                    <a:lumMod val="95000"/>
                    <a:lumOff val="5000"/>
                  </a:schemeClr>
                </a:solidFill>
                <a:latin typeface="Arial" pitchFamily="34" charset="0"/>
                <a:cs typeface="Arial" pitchFamily="34" charset="0"/>
              </a:rPr>
              <a:t>Such cooperation between physicians and pharmacists theoretically is possible only by intermediation of a third party, which can be importers/producers. It is possible only if the pharmacist is somehow interested or motivated. </a:t>
            </a:r>
          </a:p>
          <a:p>
            <a:pPr marL="342900" indent="-342900" eaLnBrk="0" hangingPunct="0">
              <a:buClr>
                <a:srgbClr val="00007D"/>
              </a:buClr>
              <a:defRPr/>
            </a:pPr>
            <a:r>
              <a:rPr lang="en-US" sz="1400" b="1" kern="0" dirty="0" smtClean="0">
                <a:solidFill>
                  <a:schemeClr val="tx1">
                    <a:lumMod val="95000"/>
                    <a:lumOff val="5000"/>
                  </a:schemeClr>
                </a:solidFill>
                <a:latin typeface="Arial" pitchFamily="34" charset="0"/>
                <a:cs typeface="Arial" pitchFamily="34" charset="0"/>
              </a:rPr>
              <a:t>Pharmacists:</a:t>
            </a:r>
          </a:p>
          <a:p>
            <a:pPr marL="800100" lvl="1" indent="-342900" eaLnBrk="0" hangingPunct="0">
              <a:buClr>
                <a:srgbClr val="00007D"/>
              </a:buClr>
              <a:defRPr/>
            </a:pPr>
            <a:r>
              <a:rPr lang="en-US" sz="1200" b="1" kern="0" dirty="0" smtClean="0">
                <a:solidFill>
                  <a:schemeClr val="tx1">
                    <a:lumMod val="95000"/>
                    <a:lumOff val="5000"/>
                  </a:schemeClr>
                </a:solidFill>
                <a:latin typeface="Arial" pitchFamily="34" charset="0"/>
                <a:cs typeface="Arial" pitchFamily="34" charset="0"/>
              </a:rPr>
              <a:t>20% of pharmacists honestly confessed that in some cases they offer only one analogue even if more than one is available. </a:t>
            </a:r>
          </a:p>
          <a:p>
            <a:pPr marL="800100" lvl="1" indent="-342900" eaLnBrk="0" hangingPunct="0">
              <a:buClr>
                <a:srgbClr val="00007D"/>
              </a:buClr>
              <a:defRPr/>
            </a:pPr>
            <a:r>
              <a:rPr lang="en-US" sz="1200" b="1" kern="0" dirty="0" smtClean="0">
                <a:solidFill>
                  <a:schemeClr val="tx1">
                    <a:lumMod val="95000"/>
                    <a:lumOff val="5000"/>
                  </a:schemeClr>
                </a:solidFill>
                <a:latin typeface="Arial" pitchFamily="34" charset="0"/>
                <a:cs typeface="Arial" pitchFamily="34" charset="0"/>
              </a:rPr>
              <a:t>21% of pharmacists confirmed that there are pharmaceuticals from sales of which they receive dividends as motivation by importers/producers.</a:t>
            </a:r>
          </a:p>
          <a:p>
            <a:pPr marL="800100" lvl="1" indent="-342900" eaLnBrk="0" hangingPunct="0">
              <a:buClr>
                <a:srgbClr val="00007D"/>
              </a:buClr>
              <a:defRPr/>
            </a:pPr>
            <a:r>
              <a:rPr lang="en-US" sz="1200" b="1" kern="0" dirty="0" smtClean="0">
                <a:solidFill>
                  <a:schemeClr val="tx1">
                    <a:lumMod val="95000"/>
                    <a:lumOff val="5000"/>
                  </a:schemeClr>
                </a:solidFill>
                <a:latin typeface="Arial" pitchFamily="34" charset="0"/>
                <a:cs typeface="Arial" pitchFamily="34" charset="0"/>
              </a:rPr>
              <a:t>15% of pharmacists who have not been motivated would like to be. </a:t>
            </a:r>
          </a:p>
          <a:p>
            <a:pPr marL="342900" indent="-342900" eaLnBrk="0" hangingPunct="0">
              <a:buClr>
                <a:srgbClr val="00007D"/>
              </a:buClr>
              <a:defRPr/>
            </a:pPr>
            <a:r>
              <a:rPr lang="en-US" sz="1400" b="1" kern="0" dirty="0" smtClean="0">
                <a:solidFill>
                  <a:srgbClr val="000000">
                    <a:lumMod val="95000"/>
                    <a:lumOff val="5000"/>
                  </a:srgbClr>
                </a:solidFill>
                <a:latin typeface="Arial" pitchFamily="34" charset="0"/>
                <a:cs typeface="Arial" pitchFamily="34" charset="0"/>
              </a:rPr>
              <a:t>Managers of pharmacies:</a:t>
            </a:r>
          </a:p>
          <a:p>
            <a:pPr marL="800100" lvl="1" indent="-342900" eaLnBrk="0" hangingPunct="0">
              <a:buClr>
                <a:srgbClr val="00007D"/>
              </a:buClr>
              <a:defRPr/>
            </a:pPr>
            <a:r>
              <a:rPr lang="en-US" sz="1200" b="1" kern="0" dirty="0" smtClean="0">
                <a:solidFill>
                  <a:srgbClr val="000000">
                    <a:lumMod val="95000"/>
                    <a:lumOff val="5000"/>
                  </a:srgbClr>
                </a:solidFill>
                <a:latin typeface="Arial" pitchFamily="34" charset="0"/>
                <a:cs typeface="Arial" pitchFamily="34" charset="0"/>
              </a:rPr>
              <a:t>27% of pharmacy managers are aware of their employees being motivated (financially) by importers/producers and react normally. </a:t>
            </a:r>
          </a:p>
          <a:p>
            <a:pPr marL="800100" lvl="1" indent="-342900" eaLnBrk="0" hangingPunct="0">
              <a:buClr>
                <a:srgbClr val="00007D"/>
              </a:buClr>
              <a:defRPr/>
            </a:pPr>
            <a:r>
              <a:rPr lang="en-US" sz="1200" b="1" kern="0" dirty="0" smtClean="0">
                <a:solidFill>
                  <a:srgbClr val="000000">
                    <a:lumMod val="95000"/>
                    <a:lumOff val="5000"/>
                  </a:srgbClr>
                </a:solidFill>
                <a:latin typeface="Arial" pitchFamily="34" charset="0"/>
                <a:cs typeface="Arial" pitchFamily="34" charset="0"/>
              </a:rPr>
              <a:t>2% of pharmacy managers told that they found out of cases of their employees being motivated by suppliers and stopped it. </a:t>
            </a:r>
          </a:p>
          <a:p>
            <a:pPr marL="800100" lvl="1" indent="-342900" eaLnBrk="0" hangingPunct="0">
              <a:buClr>
                <a:srgbClr val="00007D"/>
              </a:buClr>
              <a:defRPr/>
            </a:pPr>
            <a:r>
              <a:rPr lang="en-US" sz="1200" b="1" kern="0" dirty="0" smtClean="0">
                <a:solidFill>
                  <a:srgbClr val="000000">
                    <a:lumMod val="95000"/>
                    <a:lumOff val="5000"/>
                  </a:srgbClr>
                </a:solidFill>
                <a:latin typeface="Arial" pitchFamily="34" charset="0"/>
                <a:cs typeface="Arial" pitchFamily="34" charset="0"/>
              </a:rPr>
              <a:t>14% of pharmacy managers simply are not aware of existence of such cooperation. </a:t>
            </a:r>
          </a:p>
          <a:p>
            <a:pPr marL="800100" lvl="1" indent="-342900" eaLnBrk="0" hangingPunct="0">
              <a:buClr>
                <a:srgbClr val="00007D"/>
              </a:buClr>
              <a:defRPr/>
            </a:pPr>
            <a:r>
              <a:rPr lang="en-US" sz="1200" b="1" kern="0" dirty="0" smtClean="0">
                <a:solidFill>
                  <a:srgbClr val="000000">
                    <a:lumMod val="95000"/>
                    <a:lumOff val="5000"/>
                  </a:srgbClr>
                </a:solidFill>
                <a:latin typeface="Arial" pitchFamily="34" charset="0"/>
                <a:cs typeface="Arial" pitchFamily="34" charset="0"/>
              </a:rPr>
              <a:t>55% of pharmacy managers are sure that at their pharmacies there are no cases of employees being motivated by importers/producers, which does not necessarily mean that this is the case. </a:t>
            </a:r>
          </a:p>
          <a:p>
            <a:pPr marL="800100" lvl="1" indent="-342900" eaLnBrk="0" hangingPunct="0">
              <a:buClr>
                <a:srgbClr val="00007D"/>
              </a:buClr>
              <a:buNone/>
              <a:defRPr/>
            </a:pPr>
            <a:endParaRPr lang="en-US" sz="1400" b="1" kern="0" dirty="0" smtClean="0">
              <a:solidFill>
                <a:schemeClr val="tx1">
                  <a:lumMod val="95000"/>
                  <a:lumOff val="5000"/>
                </a:schemeClr>
              </a:solidFill>
              <a:latin typeface="Arial" pitchFamily="34" charset="0"/>
              <a:cs typeface="Arial" pitchFamily="34" charset="0"/>
            </a:endParaRPr>
          </a:p>
        </p:txBody>
      </p:sp>
      <p:sp>
        <p:nvSpPr>
          <p:cNvPr id="3" name="Rectangle 2"/>
          <p:cNvSpPr txBox="1">
            <a:spLocks noChangeArrowheads="1"/>
          </p:cNvSpPr>
          <p:nvPr/>
        </p:nvSpPr>
        <p:spPr>
          <a:xfrm>
            <a:off x="457200" y="457201"/>
            <a:ext cx="8229600" cy="1114412"/>
          </a:xfrm>
          <a:prstGeom prst="rect">
            <a:avLst/>
          </a:prstGeo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0"/>
            <a:tileRect/>
          </a:gradFill>
        </p:spPr>
        <p:txBody>
          <a:bodyPr/>
          <a:lstStyle/>
          <a:p>
            <a:pPr lvl="0" algn="ctr">
              <a:spcBef>
                <a:spcPct val="0"/>
              </a:spcBef>
              <a:buClrTx/>
              <a:buSzTx/>
              <a:buNone/>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Assessment of the Domestic Perception of Armenian Pharmaceutical Products</a:t>
            </a:r>
            <a:br>
              <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6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endParaRPr>
          </a:p>
          <a:p>
            <a:pPr lvl="0" algn="ctr">
              <a:spcBef>
                <a:spcPct val="0"/>
              </a:spcBef>
              <a:buClrTx/>
              <a:buSzTx/>
              <a:buNone/>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6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rPr>
              <a:t> BEHAVIOR - Representatives of pharmacies </a:t>
            </a:r>
            <a:endParaRPr lang="ru-RU" sz="2200" b="1" cap="small" dirty="0" smtClean="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1800" cap="none" dirty="0" smtClean="0">
                <a:latin typeface="Arial" pitchFamily="34" charset="0"/>
                <a:cs typeface="Arial" pitchFamily="34" charset="0"/>
              </a:rPr>
              <a:t>At your desks you may find a package of conclusions and recommendations that the current assessment has resulted in</a:t>
            </a:r>
            <a:endParaRPr lang="en-US" sz="1800" cap="none" dirty="0">
              <a:latin typeface="Arial" pitchFamily="34" charset="0"/>
              <a:cs typeface="Arial" pitchFamily="34" charset="0"/>
            </a:endParaRPr>
          </a:p>
        </p:txBody>
      </p:sp>
      <p:sp>
        <p:nvSpPr>
          <p:cNvPr id="3" name="Text Placeholder 2"/>
          <p:cNvSpPr>
            <a:spLocks noGrp="1"/>
          </p:cNvSpPr>
          <p:nvPr>
            <p:ph type="body" idx="1"/>
          </p:nvPr>
        </p:nvSpPr>
        <p:spPr>
          <a:xfrm>
            <a:off x="722313" y="2285992"/>
            <a:ext cx="7772400" cy="2000264"/>
          </a:xfrm>
          <a:blipFill>
            <a:blip r:embed="rId2" cstate="print">
              <a:duotone>
                <a:schemeClr val="accent1">
                  <a:shade val="45000"/>
                  <a:satMod val="135000"/>
                </a:schemeClr>
                <a:prstClr val="white"/>
              </a:duotone>
            </a:blip>
            <a:tile tx="0" ty="0" sx="100000" sy="100000" flip="none" algn="tl"/>
          </a:blipFill>
        </p:spPr>
        <p:txBody>
          <a:bodyPr anchor="t"/>
          <a:lstStyle/>
          <a:p>
            <a:pPr algn="ctr"/>
            <a:r>
              <a:rPr lang="en-US" sz="6000" b="1" dirty="0" smtClean="0">
                <a:latin typeface="Arial" pitchFamily="34" charset="0"/>
                <a:cs typeface="Arial" pitchFamily="34" charset="0"/>
              </a:rPr>
              <a:t>THE END</a:t>
            </a:r>
          </a:p>
          <a:p>
            <a:pPr algn="ctr"/>
            <a:endParaRPr lang="en-US" sz="1100" dirty="0" smtClean="0">
              <a:latin typeface="Arial" pitchFamily="34" charset="0"/>
              <a:cs typeface="Arial" pitchFamily="34" charset="0"/>
            </a:endParaRPr>
          </a:p>
          <a:p>
            <a:pPr algn="ctr"/>
            <a:r>
              <a:rPr lang="en-US" sz="3200" b="1" dirty="0" smtClean="0">
                <a:latin typeface="Freestyle Script" pitchFamily="66" charset="0"/>
                <a:cs typeface="Arial" pitchFamily="34" charset="0"/>
              </a:rPr>
              <a:t>THANK  YOU</a:t>
            </a:r>
            <a:endParaRPr lang="en-US" sz="2800" b="1" dirty="0">
              <a:latin typeface="Freestyle Script" pitchFamily="66" charset="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457518"/>
            <a:ext cx="8229600" cy="1143000"/>
          </a:xfrm>
          <a:gradFill flip="none" rotWithShape="1">
            <a:gsLst>
              <a:gs pos="0">
                <a:schemeClr val="accent6">
                  <a:lumMod val="50000"/>
                </a:schemeClr>
              </a:gs>
              <a:gs pos="50000">
                <a:schemeClr val="accent6">
                  <a:tint val="44500"/>
                  <a:satMod val="160000"/>
                </a:schemeClr>
              </a:gs>
              <a:gs pos="100000">
                <a:schemeClr val="accent6">
                  <a:tint val="23500"/>
                  <a:satMod val="160000"/>
                </a:schemeClr>
              </a:gs>
            </a:gsLst>
            <a:lin ang="10800000" scaled="1"/>
            <a:tileRect/>
          </a:gradFill>
        </p:spPr>
        <p:txBody>
          <a:bodyPr/>
          <a:lstStyle/>
          <a:p>
            <a:pPr algn="ctr" eaLnBrk="1" hangingPunct="1">
              <a:defRPr/>
            </a:pPr>
            <a:r>
              <a:rPr lang="en-US" sz="1600" b="1" dirty="0" smtClean="0">
                <a:latin typeface="Arial" pitchFamily="34" charset="0"/>
                <a:cs typeface="Arial" pitchFamily="34" charset="0"/>
              </a:rPr>
              <a:t>Assessment of the Domestic Perception of Armenian Pharmaceutical Products</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outerShdw>
                </a:effectLst>
                <a:latin typeface="Arial" pitchFamily="34" charset="0"/>
                <a:cs typeface="Arial" pitchFamily="34" charset="0"/>
              </a:rPr>
              <a:t>Assessment Objectives and Objects</a:t>
            </a:r>
            <a:endParaRPr lang="en-US" sz="2200" cap="small" dirty="0" smtClean="0">
              <a:latin typeface="Arial" pitchFamily="34" charset="0"/>
              <a:cs typeface="Arial" pitchFamily="34" charset="0"/>
            </a:endParaRPr>
          </a:p>
        </p:txBody>
      </p:sp>
      <p:sp>
        <p:nvSpPr>
          <p:cNvPr id="10" name="Text Placeholder 9"/>
          <p:cNvSpPr>
            <a:spLocks noGrp="1"/>
          </p:cNvSpPr>
          <p:nvPr>
            <p:ph type="body" idx="1"/>
          </p:nvPr>
        </p:nvSpPr>
        <p:spPr>
          <a:xfrm>
            <a:off x="457200" y="1653985"/>
            <a:ext cx="4040188" cy="639762"/>
          </a:xfrm>
        </p:spPr>
        <p:txBody>
          <a:bodyPr anchor="ctr"/>
          <a:lstStyle/>
          <a:p>
            <a:pPr algn="ctr" eaLnBrk="1" hangingPunct="1">
              <a:defRPr/>
            </a:pPr>
            <a:r>
              <a:rPr lang="en-US" sz="1600" dirty="0" smtClean="0">
                <a:solidFill>
                  <a:srgbClr val="333399"/>
                </a:solidFill>
                <a:latin typeface="Arial" pitchFamily="34" charset="0"/>
                <a:ea typeface="+mj-ea"/>
                <a:cs typeface="Arial" pitchFamily="34" charset="0"/>
              </a:rPr>
              <a:t>Assessment  </a:t>
            </a:r>
          </a:p>
          <a:p>
            <a:pPr algn="ctr" eaLnBrk="1" hangingPunct="1">
              <a:defRPr/>
            </a:pPr>
            <a:r>
              <a:rPr lang="en-US" sz="1600" dirty="0" smtClean="0">
                <a:solidFill>
                  <a:srgbClr val="333399"/>
                </a:solidFill>
                <a:latin typeface="Arial" pitchFamily="34" charset="0"/>
                <a:ea typeface="+mj-ea"/>
                <a:cs typeface="Arial" pitchFamily="34" charset="0"/>
              </a:rPr>
              <a:t>OBJECTIVES</a:t>
            </a:r>
          </a:p>
        </p:txBody>
      </p:sp>
      <p:sp>
        <p:nvSpPr>
          <p:cNvPr id="11" name="Content Placeholder 10"/>
          <p:cNvSpPr>
            <a:spLocks noGrp="1"/>
          </p:cNvSpPr>
          <p:nvPr>
            <p:ph sz="half" idx="2"/>
          </p:nvPr>
        </p:nvSpPr>
        <p:spPr>
          <a:xfrm>
            <a:off x="457200" y="2357755"/>
            <a:ext cx="4040188" cy="3951288"/>
          </a:xfrm>
          <a:blipFill>
            <a:blip r:embed="rId2" cstate="print">
              <a:duotone>
                <a:schemeClr val="accent2">
                  <a:shade val="45000"/>
                  <a:satMod val="135000"/>
                </a:schemeClr>
                <a:prstClr val="white"/>
              </a:duotone>
            </a:blip>
            <a:stretch>
              <a:fillRect/>
            </a:stretch>
          </a:blipFill>
        </p:spPr>
        <p:style>
          <a:lnRef idx="0">
            <a:scrgbClr r="0" g="0" b="0"/>
          </a:lnRef>
          <a:fillRef idx="1003">
            <a:schemeClr val="lt1"/>
          </a:fillRef>
          <a:effectRef idx="0">
            <a:scrgbClr r="0" g="0" b="0"/>
          </a:effectRef>
          <a:fontRef idx="major"/>
        </p:style>
        <p:txBody>
          <a:bodyPr/>
          <a:lstStyle/>
          <a:p>
            <a:pPr eaLnBrk="1" hangingPunct="1">
              <a:defRPr/>
            </a:pPr>
            <a:r>
              <a:rPr lang="en-US" sz="1800" b="1" dirty="0" smtClean="0">
                <a:latin typeface="Arial" pitchFamily="34" charset="0"/>
                <a:cs typeface="Arial" pitchFamily="34" charset="0"/>
              </a:rPr>
              <a:t>Assessment of the </a:t>
            </a:r>
            <a:r>
              <a:rPr lang="en-US" sz="1800" b="1" u="sng" dirty="0" smtClean="0">
                <a:latin typeface="Arial" pitchFamily="34" charset="0"/>
                <a:cs typeface="Arial" pitchFamily="34" charset="0"/>
              </a:rPr>
              <a:t>consumers’ awareness level</a:t>
            </a:r>
            <a:r>
              <a:rPr lang="en-US" sz="1800" b="1" dirty="0" smtClean="0">
                <a:latin typeface="Arial" pitchFamily="34" charset="0"/>
                <a:cs typeface="Arial" pitchFamily="34" charset="0"/>
              </a:rPr>
              <a:t> about the Armenian pharmaceuticals</a:t>
            </a:r>
          </a:p>
          <a:p>
            <a:pPr eaLnBrk="1" hangingPunct="1">
              <a:defRPr/>
            </a:pPr>
            <a:endParaRPr lang="en-US" sz="1800" b="1" dirty="0" smtClean="0">
              <a:latin typeface="Arial" pitchFamily="34" charset="0"/>
              <a:cs typeface="Arial" pitchFamily="34" charset="0"/>
            </a:endParaRPr>
          </a:p>
          <a:p>
            <a:pPr eaLnBrk="1" hangingPunct="1">
              <a:defRPr/>
            </a:pPr>
            <a:r>
              <a:rPr lang="en-US" sz="1800" b="1" dirty="0" smtClean="0">
                <a:latin typeface="Arial" pitchFamily="34" charset="0"/>
                <a:cs typeface="Arial" pitchFamily="34" charset="0"/>
              </a:rPr>
              <a:t>Assessment of the </a:t>
            </a:r>
            <a:r>
              <a:rPr lang="en-US" sz="1800" b="1" u="sng" dirty="0" smtClean="0">
                <a:latin typeface="Arial" pitchFamily="34" charset="0"/>
                <a:cs typeface="Arial" pitchFamily="34" charset="0"/>
              </a:rPr>
              <a:t>consumers’ perception</a:t>
            </a:r>
            <a:r>
              <a:rPr lang="en-US" sz="1800" b="1" dirty="0" smtClean="0">
                <a:latin typeface="Arial" pitchFamily="34" charset="0"/>
                <a:cs typeface="Arial" pitchFamily="34" charset="0"/>
              </a:rPr>
              <a:t> towards the Armenian pharmaceuticals</a:t>
            </a:r>
          </a:p>
          <a:p>
            <a:pPr eaLnBrk="1" hangingPunct="1">
              <a:defRPr/>
            </a:pPr>
            <a:endParaRPr lang="en-US" sz="1800" b="1" dirty="0" smtClean="0">
              <a:latin typeface="Arial" pitchFamily="34" charset="0"/>
              <a:cs typeface="Arial" pitchFamily="34" charset="0"/>
            </a:endParaRPr>
          </a:p>
          <a:p>
            <a:pPr eaLnBrk="1" hangingPunct="1">
              <a:defRPr/>
            </a:pPr>
            <a:r>
              <a:rPr lang="en-US" sz="1800" b="1" dirty="0" smtClean="0">
                <a:latin typeface="Arial" pitchFamily="34" charset="0"/>
                <a:cs typeface="Arial" pitchFamily="34" charset="0"/>
              </a:rPr>
              <a:t>Assessment and presentation of </a:t>
            </a:r>
            <a:r>
              <a:rPr lang="en-US" sz="1800" b="1" u="sng" dirty="0" smtClean="0">
                <a:latin typeface="Arial" pitchFamily="34" charset="0"/>
                <a:cs typeface="Arial" pitchFamily="34" charset="0"/>
              </a:rPr>
              <a:t>consumers (buyers’) behavior peculiarities</a:t>
            </a:r>
          </a:p>
          <a:p>
            <a:pPr eaLnBrk="1" hangingPunct="1">
              <a:defRPr/>
            </a:pPr>
            <a:endParaRPr lang="en-US" sz="1200" dirty="0" smtClean="0">
              <a:latin typeface="Arial" pitchFamily="34" charset="0"/>
              <a:cs typeface="Arial" pitchFamily="34" charset="0"/>
            </a:endParaRPr>
          </a:p>
          <a:p>
            <a:pPr eaLnBrk="1" hangingPunct="1">
              <a:defRPr/>
            </a:pPr>
            <a:endParaRPr lang="en-US" dirty="0" smtClean="0">
              <a:latin typeface="Arial" pitchFamily="34" charset="0"/>
              <a:cs typeface="Arial" pitchFamily="34" charset="0"/>
            </a:endParaRPr>
          </a:p>
        </p:txBody>
      </p:sp>
      <p:sp>
        <p:nvSpPr>
          <p:cNvPr id="12" name="Text Placeholder 11"/>
          <p:cNvSpPr>
            <a:spLocks noGrp="1"/>
          </p:cNvSpPr>
          <p:nvPr>
            <p:ph type="body" sz="quarter" idx="3"/>
          </p:nvPr>
        </p:nvSpPr>
        <p:spPr>
          <a:xfrm>
            <a:off x="4645025" y="1653985"/>
            <a:ext cx="4041775" cy="639762"/>
          </a:xfrm>
        </p:spPr>
        <p:txBody>
          <a:bodyPr anchor="ctr"/>
          <a:lstStyle/>
          <a:p>
            <a:pPr algn="ctr" eaLnBrk="1" hangingPunct="1">
              <a:defRPr/>
            </a:pPr>
            <a:r>
              <a:rPr lang="en-US" sz="1600" dirty="0" smtClean="0">
                <a:solidFill>
                  <a:srgbClr val="333399"/>
                </a:solidFill>
                <a:latin typeface="Arial" pitchFamily="34" charset="0"/>
                <a:cs typeface="Arial" pitchFamily="34" charset="0"/>
              </a:rPr>
              <a:t>Assessment  </a:t>
            </a:r>
          </a:p>
          <a:p>
            <a:pPr algn="ctr" eaLnBrk="1" hangingPunct="1">
              <a:defRPr/>
            </a:pPr>
            <a:r>
              <a:rPr lang="en-US" sz="1600" dirty="0" smtClean="0">
                <a:solidFill>
                  <a:srgbClr val="333399"/>
                </a:solidFill>
                <a:latin typeface="Arial" pitchFamily="34" charset="0"/>
                <a:cs typeface="Arial" pitchFamily="34" charset="0"/>
              </a:rPr>
              <a:t>OBJECTS</a:t>
            </a:r>
          </a:p>
        </p:txBody>
      </p:sp>
      <p:sp>
        <p:nvSpPr>
          <p:cNvPr id="13" name="Content Placeholder 12"/>
          <p:cNvSpPr>
            <a:spLocks noGrp="1"/>
          </p:cNvSpPr>
          <p:nvPr>
            <p:ph sz="quarter" idx="4"/>
          </p:nvPr>
        </p:nvSpPr>
        <p:spPr>
          <a:xfrm>
            <a:off x="4645025" y="2357755"/>
            <a:ext cx="4041775" cy="3951288"/>
          </a:xfrm>
          <a:blipFill>
            <a:blip r:embed="rId2" cstate="print">
              <a:duotone>
                <a:schemeClr val="accent2">
                  <a:shade val="45000"/>
                  <a:satMod val="135000"/>
                </a:schemeClr>
                <a:prstClr val="white"/>
              </a:duotone>
            </a:blip>
            <a:stretch>
              <a:fillRect/>
            </a:stretch>
          </a:blipFill>
        </p:spPr>
        <p:txBody>
          <a:bodyPr/>
          <a:lstStyle/>
          <a:p>
            <a:pPr marL="457200" indent="-457200" eaLnBrk="1" hangingPunct="1">
              <a:buClr>
                <a:schemeClr val="tx1"/>
              </a:buClr>
              <a:buSzPct val="100000"/>
              <a:buFont typeface="+mj-lt"/>
              <a:buAutoNum type="arabicPeriod"/>
              <a:defRPr/>
            </a:pPr>
            <a:r>
              <a:rPr lang="en-US" sz="2000" b="1" dirty="0" smtClean="0">
                <a:latin typeface="Arial" pitchFamily="34" charset="0"/>
                <a:cs typeface="Arial" pitchFamily="34" charset="0"/>
              </a:rPr>
              <a:t>Consumers</a:t>
            </a:r>
          </a:p>
          <a:p>
            <a:pPr marL="457200" indent="-457200" eaLnBrk="1" hangingPunct="1">
              <a:buClr>
                <a:schemeClr val="tx1"/>
              </a:buClr>
              <a:buFont typeface="+mj-lt"/>
              <a:buAutoNum type="arabicPeriod"/>
              <a:defRPr/>
            </a:pPr>
            <a:endParaRPr lang="en-US" sz="2000" b="1" dirty="0" smtClean="0">
              <a:latin typeface="Arial" pitchFamily="34" charset="0"/>
              <a:cs typeface="Arial" pitchFamily="34" charset="0"/>
            </a:endParaRPr>
          </a:p>
          <a:p>
            <a:pPr marL="457200" indent="-457200" eaLnBrk="1" hangingPunct="1">
              <a:buClr>
                <a:schemeClr val="tx1"/>
              </a:buClr>
              <a:buSzPct val="100000"/>
              <a:buFont typeface="+mj-lt"/>
              <a:buAutoNum type="arabicPeriod"/>
              <a:defRPr/>
            </a:pPr>
            <a:r>
              <a:rPr lang="en-US" sz="2000" b="1" dirty="0" smtClean="0">
                <a:latin typeface="Arial" pitchFamily="34" charset="0"/>
                <a:cs typeface="Arial" pitchFamily="34" charset="0"/>
              </a:rPr>
              <a:t>Procurers at clinics</a:t>
            </a:r>
          </a:p>
          <a:p>
            <a:pPr marL="457200" indent="-457200" eaLnBrk="1" hangingPunct="1">
              <a:buClr>
                <a:schemeClr val="tx1"/>
              </a:buClr>
              <a:buSzPct val="100000"/>
              <a:buFont typeface="+mj-lt"/>
              <a:buAutoNum type="arabicPeriod"/>
              <a:defRPr/>
            </a:pPr>
            <a:endParaRPr lang="en-US" sz="2000" b="1" dirty="0" smtClean="0">
              <a:latin typeface="Arial" pitchFamily="34" charset="0"/>
              <a:cs typeface="Arial" pitchFamily="34" charset="0"/>
            </a:endParaRPr>
          </a:p>
          <a:p>
            <a:pPr marL="457200" indent="-457200" eaLnBrk="1" hangingPunct="1">
              <a:buClr>
                <a:schemeClr val="tx1"/>
              </a:buClr>
              <a:buSzPct val="100000"/>
              <a:buFont typeface="+mj-lt"/>
              <a:buAutoNum type="arabicPeriod"/>
              <a:defRPr/>
            </a:pPr>
            <a:r>
              <a:rPr lang="en-US" sz="2000" b="1" dirty="0" smtClean="0">
                <a:latin typeface="Arial" pitchFamily="34" charset="0"/>
                <a:cs typeface="Arial" pitchFamily="34" charset="0"/>
              </a:rPr>
              <a:t>Physicians</a:t>
            </a:r>
          </a:p>
          <a:p>
            <a:pPr marL="457200" indent="-457200" eaLnBrk="1" hangingPunct="1">
              <a:buClr>
                <a:schemeClr val="tx1"/>
              </a:buClr>
              <a:buSzPct val="100000"/>
              <a:buFont typeface="+mj-lt"/>
              <a:buAutoNum type="arabicPeriod"/>
              <a:defRPr/>
            </a:pPr>
            <a:endParaRPr lang="en-US" sz="2000" b="1" dirty="0" smtClean="0">
              <a:latin typeface="Arial" pitchFamily="34" charset="0"/>
              <a:cs typeface="Arial" pitchFamily="34" charset="0"/>
            </a:endParaRPr>
          </a:p>
          <a:p>
            <a:pPr marL="457200" indent="-457200" eaLnBrk="1" hangingPunct="1">
              <a:buClr>
                <a:schemeClr val="tx1"/>
              </a:buClr>
              <a:buSzPct val="100000"/>
              <a:buFont typeface="+mj-lt"/>
              <a:buAutoNum type="arabicPeriod"/>
              <a:defRPr/>
            </a:pPr>
            <a:r>
              <a:rPr lang="en-US" sz="2000" b="1" dirty="0" smtClean="0">
                <a:latin typeface="Arial" pitchFamily="34" charset="0"/>
                <a:cs typeface="Arial" pitchFamily="34" charset="0"/>
              </a:rPr>
              <a:t>Pharmacy managers</a:t>
            </a:r>
          </a:p>
          <a:p>
            <a:pPr marL="457200" indent="-457200" eaLnBrk="1" hangingPunct="1">
              <a:buClr>
                <a:schemeClr val="tx1"/>
              </a:buClr>
              <a:buSzPct val="100000"/>
              <a:buFont typeface="+mj-lt"/>
              <a:buAutoNum type="arabicPeriod"/>
              <a:defRPr/>
            </a:pPr>
            <a:endParaRPr lang="en-US" sz="2000" b="1" dirty="0" smtClean="0">
              <a:latin typeface="Arial" pitchFamily="34" charset="0"/>
              <a:cs typeface="Arial" pitchFamily="34" charset="0"/>
            </a:endParaRPr>
          </a:p>
          <a:p>
            <a:pPr marL="457200" indent="-457200" eaLnBrk="1" hangingPunct="1">
              <a:buClr>
                <a:schemeClr val="tx1"/>
              </a:buClr>
              <a:buSzPct val="100000"/>
              <a:buFont typeface="+mj-lt"/>
              <a:buAutoNum type="arabicPeriod"/>
              <a:defRPr/>
            </a:pPr>
            <a:r>
              <a:rPr lang="en-US" sz="2000" b="1" dirty="0" smtClean="0">
                <a:latin typeface="Arial" pitchFamily="34" charset="0"/>
                <a:cs typeface="Arial" pitchFamily="34" charset="0"/>
              </a:rPr>
              <a:t>Pharmacists</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88"/>
            <a:ext cx="8229600" cy="1143000"/>
          </a:xfrm>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Assessment Sampling and Geography</a:t>
            </a:r>
            <a:endParaRPr lang="en-US" sz="2200" cap="small"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457200" y="1772857"/>
            <a:ext cx="4040188" cy="639762"/>
          </a:xfrm>
        </p:spPr>
        <p:txBody>
          <a:bodyPr/>
          <a:lstStyle/>
          <a:p>
            <a:pPr algn="ctr" eaLnBrk="1" hangingPunct="1">
              <a:defRPr/>
            </a:pPr>
            <a:r>
              <a:rPr lang="en-US" sz="1600" dirty="0" smtClean="0">
                <a:solidFill>
                  <a:srgbClr val="333399"/>
                </a:solidFill>
                <a:latin typeface="Arial" pitchFamily="34" charset="0"/>
                <a:cs typeface="Arial" pitchFamily="34" charset="0"/>
              </a:rPr>
              <a:t>Assessment </a:t>
            </a:r>
          </a:p>
          <a:p>
            <a:pPr algn="ctr" eaLnBrk="1" hangingPunct="1">
              <a:defRPr/>
            </a:pPr>
            <a:r>
              <a:rPr lang="en-US" sz="1600" cap="small" dirty="0" smtClean="0">
                <a:solidFill>
                  <a:srgbClr val="333399"/>
                </a:solidFill>
                <a:latin typeface="Arial" pitchFamily="34" charset="0"/>
                <a:cs typeface="Arial" pitchFamily="34" charset="0"/>
              </a:rPr>
              <a:t>Sampling</a:t>
            </a:r>
          </a:p>
        </p:txBody>
      </p:sp>
      <p:sp>
        <p:nvSpPr>
          <p:cNvPr id="5" name="Text Placeholder 4"/>
          <p:cNvSpPr>
            <a:spLocks noGrp="1"/>
          </p:cNvSpPr>
          <p:nvPr>
            <p:ph type="body" sz="quarter" idx="3"/>
          </p:nvPr>
        </p:nvSpPr>
        <p:spPr>
          <a:xfrm>
            <a:off x="4645025" y="1772857"/>
            <a:ext cx="4041775" cy="639762"/>
          </a:xfrm>
        </p:spPr>
        <p:txBody>
          <a:bodyPr/>
          <a:lstStyle/>
          <a:p>
            <a:pPr algn="ctr" eaLnBrk="1" hangingPunct="1">
              <a:defRPr/>
            </a:pPr>
            <a:r>
              <a:rPr lang="en-US" sz="1600" dirty="0" smtClean="0">
                <a:solidFill>
                  <a:srgbClr val="333399"/>
                </a:solidFill>
                <a:latin typeface="Arial" pitchFamily="34" charset="0"/>
                <a:cs typeface="Arial" pitchFamily="34" charset="0"/>
              </a:rPr>
              <a:t>Assessment </a:t>
            </a:r>
          </a:p>
          <a:p>
            <a:pPr algn="ctr" eaLnBrk="1" hangingPunct="1">
              <a:defRPr/>
            </a:pPr>
            <a:r>
              <a:rPr lang="en-US" sz="1600" cap="small" dirty="0" smtClean="0">
                <a:solidFill>
                  <a:srgbClr val="333399"/>
                </a:solidFill>
                <a:latin typeface="Arial" pitchFamily="34" charset="0"/>
                <a:cs typeface="Arial" pitchFamily="34" charset="0"/>
              </a:rPr>
              <a:t>geography</a:t>
            </a:r>
          </a:p>
        </p:txBody>
      </p:sp>
      <p:pic>
        <p:nvPicPr>
          <p:cNvPr id="1027" name="Picture 3"/>
          <p:cNvPicPr>
            <a:picLocks noGrp="1" noChangeAspect="1" noChangeArrowheads="1"/>
          </p:cNvPicPr>
          <p:nvPr>
            <p:ph sz="quarter" idx="4"/>
          </p:nvPr>
        </p:nvPicPr>
        <p:blipFill>
          <a:blip r:embed="rId2" cstate="print"/>
          <a:srcRect/>
          <a:stretch>
            <a:fillRect/>
          </a:stretch>
        </p:blipFill>
        <p:spPr bwMode="auto">
          <a:xfrm>
            <a:off x="4533733" y="2571744"/>
            <a:ext cx="4110234" cy="3842177"/>
          </a:xfrm>
          <a:prstGeom prst="rect">
            <a:avLst/>
          </a:prstGeom>
          <a:ln>
            <a:noFill/>
          </a:ln>
          <a:effectLst>
            <a:outerShdw blurRad="292100" dist="139700" dir="2700000" algn="tl" rotWithShape="0">
              <a:srgbClr val="333333">
                <a:alpha val="65000"/>
              </a:srgbClr>
            </a:outerShdw>
          </a:effectLst>
        </p:spPr>
      </p:pic>
      <p:pic>
        <p:nvPicPr>
          <p:cNvPr id="1026" name="Picture 2"/>
          <p:cNvPicPr>
            <a:picLocks noGrp="1" noChangeAspect="1" noChangeArrowheads="1"/>
          </p:cNvPicPr>
          <p:nvPr>
            <p:ph sz="half" idx="2"/>
          </p:nvPr>
        </p:nvPicPr>
        <p:blipFill>
          <a:blip r:embed="rId3" cstate="print"/>
          <a:srcRect/>
          <a:stretch>
            <a:fillRect/>
          </a:stretch>
        </p:blipFill>
        <p:spPr bwMode="auto">
          <a:xfrm>
            <a:off x="317888" y="3643314"/>
            <a:ext cx="5120668" cy="25672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lstStyle/>
          <a:p>
            <a:r>
              <a:rPr lang="en-US" sz="3200"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Consumer </a:t>
            </a:r>
            <a:br>
              <a:rPr lang="en-US" sz="3200"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br>
            <a:r>
              <a:rPr lang="en-US" sz="3200" cap="small"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Profile</a:t>
            </a:r>
            <a:endParaRPr lang="en-US" sz="3200" cap="small" dirty="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 Placeholder 9"/>
          <p:cNvSpPr>
            <a:spLocks noGrp="1"/>
          </p:cNvSpPr>
          <p:nvPr>
            <p:ph type="body" idx="1"/>
          </p:nvPr>
        </p:nvSpPr>
        <p:spPr/>
        <p:txBody>
          <a:bodyPr/>
          <a:lstStyle/>
          <a:p>
            <a:r>
              <a:rPr lang="en-US" b="1" dirty="0" smtClean="0">
                <a:latin typeface="Arial" pitchFamily="34" charset="0"/>
                <a:cs typeface="Arial" pitchFamily="34" charset="0"/>
              </a:rPr>
              <a:t>Chapter 1</a:t>
            </a:r>
            <a:endParaRPr lang="en-US" b="1" dirty="0">
              <a:latin typeface="Arial" pitchFamily="34" charset="0"/>
              <a:cs typeface="Arial" pitchFamily="34" charset="0"/>
            </a:endParaRPr>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2"/>
          </p:nvPr>
        </p:nvSpPr>
        <p:spPr>
          <a:xfrm>
            <a:off x="5929322" y="2000240"/>
            <a:ext cx="2786082" cy="4000528"/>
          </a:xfrm>
        </p:spPr>
        <p:txBody>
          <a:bodyPr/>
          <a:lstStyle/>
          <a:p>
            <a:pPr algn="ctr">
              <a:buNone/>
            </a:pPr>
            <a:r>
              <a:rPr lang="en-US" sz="1200" b="1" dirty="0" smtClean="0">
                <a:latin typeface="Arial" pitchFamily="34" charset="0"/>
                <a:ea typeface="Batang"/>
                <a:cs typeface="Arial" pitchFamily="34" charset="0"/>
              </a:rPr>
              <a:t>COMPARISON</a:t>
            </a:r>
          </a:p>
          <a:p>
            <a:pPr algn="ctr">
              <a:buNone/>
            </a:pPr>
            <a:r>
              <a:rPr lang="en-US" sz="1200" b="1" dirty="0" smtClean="0">
                <a:latin typeface="Arial" pitchFamily="34" charset="0"/>
                <a:ea typeface="Batang"/>
                <a:cs typeface="Arial" pitchFamily="34" charset="0"/>
              </a:rPr>
              <a:t>Yerevan vs. Marzes</a:t>
            </a:r>
          </a:p>
          <a:p>
            <a:pPr algn="ctr">
              <a:buNone/>
            </a:pPr>
            <a:r>
              <a:rPr lang="en-US" sz="1200" b="1" dirty="0" smtClean="0">
                <a:latin typeface="Arial" pitchFamily="34" charset="0"/>
                <a:ea typeface="Batang"/>
                <a:cs typeface="Arial" pitchFamily="34" charset="0"/>
              </a:rPr>
              <a:t>------------------------------------------------------</a:t>
            </a:r>
          </a:p>
          <a:p>
            <a:r>
              <a:rPr lang="en-US" sz="1200" b="1" dirty="0" smtClean="0">
                <a:latin typeface="Arial" pitchFamily="34" charset="0"/>
                <a:ea typeface="Batang"/>
                <a:cs typeface="Arial" pitchFamily="34" charset="0"/>
              </a:rPr>
              <a:t>53% (205 persons) of respondent consumers were from Yerevan,  47% (179 persons) of respondent consumers were from Marzes (regions)</a:t>
            </a:r>
          </a:p>
          <a:p>
            <a:endParaRPr lang="en-US" sz="1200" b="1" dirty="0" smtClean="0">
              <a:latin typeface="Arial" pitchFamily="34" charset="0"/>
              <a:ea typeface="Batang"/>
              <a:cs typeface="Arial" pitchFamily="34" charset="0"/>
            </a:endParaRPr>
          </a:p>
          <a:p>
            <a:r>
              <a:rPr lang="en-US" sz="1200" b="1" dirty="0" smtClean="0">
                <a:latin typeface="Arial" pitchFamily="34" charset="0"/>
                <a:ea typeface="Batang"/>
                <a:cs typeface="Arial" pitchFamily="34" charset="0"/>
              </a:rPr>
              <a:t>57% of respondents from Yerevan have had higher education, 27% - secondary education</a:t>
            </a:r>
          </a:p>
          <a:p>
            <a:endParaRPr lang="en-US" sz="1200" b="1" dirty="0" smtClean="0">
              <a:latin typeface="Arial" pitchFamily="34" charset="0"/>
              <a:ea typeface="Batang"/>
              <a:cs typeface="Arial" pitchFamily="34" charset="0"/>
            </a:endParaRPr>
          </a:p>
          <a:p>
            <a:r>
              <a:rPr lang="en-US" sz="1200" b="1" dirty="0" smtClean="0">
                <a:latin typeface="Arial" pitchFamily="34" charset="0"/>
                <a:ea typeface="Batang"/>
                <a:cs typeface="Arial" pitchFamily="34" charset="0"/>
              </a:rPr>
              <a:t>31% of respondents from Marzes have had higher education, 45% - secondary education</a:t>
            </a:r>
          </a:p>
        </p:txBody>
      </p:sp>
      <p:sp>
        <p:nvSpPr>
          <p:cNvPr id="19" name="Title 1"/>
          <p:cNvSpPr>
            <a:spLocks noGrp="1"/>
          </p:cNvSpPr>
          <p:nvPr>
            <p:ph type="title"/>
          </p:nvPr>
        </p:nvSpPr>
        <p:spPr>
          <a:gradFill flip="none" rotWithShape="1">
            <a:gsLst>
              <a:gs pos="0">
                <a:schemeClr val="accent6">
                  <a:lumMod val="50000"/>
                </a:schemeClr>
              </a:gs>
              <a:gs pos="50000">
                <a:schemeClr val="accent6">
                  <a:lumMod val="75000"/>
                  <a:tint val="44500"/>
                  <a:satMod val="160000"/>
                </a:schemeClr>
              </a:gs>
              <a:gs pos="100000">
                <a:schemeClr val="accent6">
                  <a:lumMod val="75000"/>
                  <a:tint val="23500"/>
                  <a:satMod val="160000"/>
                </a:schemeClr>
              </a:gs>
            </a:gsLst>
            <a:path path="circle">
              <a:fillToRect l="100000" b="100000"/>
            </a:path>
            <a:tileRect t="-100000" r="-100000"/>
          </a:gradFill>
        </p:spPr>
        <p:txBody>
          <a:bodyPr/>
          <a:lstStyle/>
          <a:p>
            <a:pPr algn="ctr"/>
            <a:r>
              <a:rPr lang="en-US" sz="1600" b="1" dirty="0" smtClean="0">
                <a:latin typeface="Arial" pitchFamily="34" charset="0"/>
                <a:cs typeface="Arial" pitchFamily="34" charset="0"/>
              </a:rPr>
              <a:t>Assessment of the Domestic Perception of Armenian Pharmaceutical Products</a:t>
            </a:r>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2200" b="1" cap="small"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Consumers’ profile</a:t>
            </a:r>
            <a:endParaRPr lang="en-US" sz="2200" b="1" cap="small" dirty="0">
              <a:solidFill>
                <a:srgbClr val="33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2027340"/>
            <a:ext cx="5444504" cy="39019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kumimoji="0" lang="ru-RU"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kumimoji="0" lang="ru-RU"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3293</TotalTime>
  <Words>2793</Words>
  <Application>Microsoft Office PowerPoint</Application>
  <PresentationFormat>On-screen Show (4:3)</PresentationFormat>
  <Paragraphs>338</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Pixel</vt:lpstr>
      <vt:lpstr>Assessment of the Domestic Perception of Armenian Pharmaceutical Products</vt:lpstr>
      <vt:lpstr>Content</vt:lpstr>
      <vt:lpstr>Slide 3</vt:lpstr>
      <vt:lpstr>Assessment of the Domestic Perception of Armenian Pharmaceutical Products   Assessment Implementation</vt:lpstr>
      <vt:lpstr>Assessment of the Domestic Perception of Armenian Pharmaceutical Products   The Cluster of Health Care</vt:lpstr>
      <vt:lpstr>Assessment of the Domestic Perception of Armenian Pharmaceutical Products   Assessment Objectives and Objects</vt:lpstr>
      <vt:lpstr>Assessment of the Domestic Perception of Armenian Pharmaceutical Products   Assessment Sampling and Geography</vt:lpstr>
      <vt:lpstr>Consumer  Profile</vt:lpstr>
      <vt:lpstr>Assessment of the Domestic Perception of Armenian Pharmaceutical Products   Consumers’ profile</vt:lpstr>
      <vt:lpstr>Assessment of the Domestic Perception of Armenian Pharmaceutical Products    Consumers’ profile</vt:lpstr>
      <vt:lpstr>Assessment of the Domestic Perception of Armenian Pharmaceutical Products    Consumers’ profile</vt:lpstr>
      <vt:lpstr>Assessment of the Domestic Perception of Armenian Pharmaceutical Products    The profile of clinics and their representatives</vt:lpstr>
      <vt:lpstr>Assessment of the Domestic Perception of Armenian Pharmaceutical Products    The profile of clinics and their representatives</vt:lpstr>
      <vt:lpstr>Assessment of the Domestic Perception of Armenian Pharmaceutical Products    The profile of clinics and their representatives</vt:lpstr>
      <vt:lpstr>Assessment of the Domestic Perception of Armenian Pharmaceutical Products    The profile of pharmacies</vt:lpstr>
      <vt:lpstr>Assessment of the Domestic Perception of Armenian Pharmaceutical Products    The profile of pharmacies</vt:lpstr>
      <vt:lpstr>Assessment of the Domestic Perception of Armenian Pharmaceutical Products    The profile of pharmacies</vt:lpstr>
      <vt:lpstr>Slide 18</vt:lpstr>
      <vt:lpstr>Assessment of the Domestic Perception of Armenian Pharmaceutical Products    Awareness - Armenian Pharmaceutical Production</vt:lpstr>
      <vt:lpstr>Assessment of the Domestic Perception of Armenian Pharmaceutical Products    Awareness - Armenian Pharmaceutical Production</vt:lpstr>
      <vt:lpstr>Assessment of the Domestic Perception of Armenian Pharmaceutical Products    Awareness - Armenian Pharmaceutical Production</vt:lpstr>
      <vt:lpstr>Assessment of the Domestic Perception of Armenian Pharmaceutical Products   Sources of information - Armenian pharmaceutical production</vt:lpstr>
      <vt:lpstr>Assessment of the Domestic Perception of Armenian Pharmaceutical Products    Awareness – Armenian Producers</vt:lpstr>
      <vt:lpstr>Assessment of the Domestic Perception of Armenian Pharmaceutical Products    Awareness – Armenian Producers</vt:lpstr>
      <vt:lpstr>Assessment of the Domestic Perception of Armenian Pharmaceutical Products    Awareness – Armenian Producers</vt:lpstr>
      <vt:lpstr>Assessment of the Domestic Perception of Armenian Pharmaceutical Products    Sources of information - Armenian Producers</vt:lpstr>
      <vt:lpstr>Slide 27</vt:lpstr>
      <vt:lpstr>Slide 28</vt:lpstr>
      <vt:lpstr>Slide 29</vt:lpstr>
      <vt:lpstr>Slide 30</vt:lpstr>
      <vt:lpstr>Slide 31</vt:lpstr>
      <vt:lpstr> Assessment of the Domestic Perception of Armenian Pharmaceutical Products  Perception  Consumers’ experience in using Armenian pharmaceuticals </vt:lpstr>
      <vt:lpstr>Assessment of the Domestic Perception of Armenian Pharmaceutical Products  Perception  Consumers’ experience in using Armenian pharmaceuticals</vt:lpstr>
      <vt:lpstr>Assessment of the Domestic Perception of Armenian Pharmaceutical Products  Perception   Practices of purchasing the Armenian pharmaceuticals at clinics</vt:lpstr>
      <vt:lpstr>Assessment of the Domestic Perception of Armenian Pharmaceutical Products  Perception   Practices of purchasing the Armenian pharmaceuticals at pharmacies</vt:lpstr>
      <vt:lpstr>Assessment of the Domestic Perception of Armenian Pharmaceutical Products    Perception / The importance of pharmaceuticals’ origin</vt:lpstr>
      <vt:lpstr>Slide 37</vt:lpstr>
      <vt:lpstr>Slide 38</vt:lpstr>
      <vt:lpstr>Assessment of the Domestic Perception of Armenian Pharmaceutical Products    PERCEPTION - quality, price, packaging, availability</vt:lpstr>
      <vt:lpstr>Assessment of the Domestic Perception of Armenian Pharmaceutical Products    PERCEPTION - quality, price, packaging, availability</vt:lpstr>
      <vt:lpstr>Assessment of the Domestic Perception of Armenian Pharmaceutical Products    PERCEPTION - quality, price, packaging, availability</vt:lpstr>
      <vt:lpstr>Slide 42</vt:lpstr>
      <vt:lpstr>Assessment of the Domestic Perception of Armenian Pharmaceutical Products    Perception - Values of different characteristics</vt:lpstr>
      <vt:lpstr>Slide 44</vt:lpstr>
      <vt:lpstr>Slide 45</vt:lpstr>
      <vt:lpstr>Assessment of the Domestic Perception of Armenian Pharmaceutical Products    Behavior - Consumers</vt:lpstr>
      <vt:lpstr>Assessment of the Domestic Perception of Armenian Pharmaceutical Products    Behavior - Consumers</vt:lpstr>
      <vt:lpstr>Assessment of the Domestic Perception of Armenian Pharmaceutical Products    Behavior - Consumers</vt:lpstr>
      <vt:lpstr>Assessment of the Domestic Perception of Armenian Pharmaceutical Products    Behavior - Representatives of clinics</vt:lpstr>
      <vt:lpstr>Assessment of the Domestic Perception of Armenian Pharmaceutical Products    Behavior - Representatives of clinics</vt:lpstr>
      <vt:lpstr>Assessment of the Domestic Perception of Armenian Pharmaceutical Products    BEHAVIOR - Representatives of pharmacies</vt:lpstr>
      <vt:lpstr>Slide 52</vt:lpstr>
      <vt:lpstr>Slide 53</vt:lpstr>
      <vt:lpstr>At your desks you may find a package of conclusions and recommendations that the current assessment has resulted in</vt:lpstr>
    </vt:vector>
  </TitlesOfParts>
  <Company>FraVer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êä²èàÔÜºðÆ Þðæ²ÜàôØ Ð²ÚÎ²Î²Ü ¸ºÔ²¶àðÌ²Î²Ü ²ðî²¸ð²ÜøÆ ÀÜÎ²ÈØ²Ü ºì ìºð²´ºðØàôÜøÆ ÞàôÎ²Ú²Î²Ü Ðºî²¼àîàôÂÚàôÜ</dc:title>
  <dc:creator>V.Aghbalyan</dc:creator>
  <cp:lastModifiedBy>Vardan</cp:lastModifiedBy>
  <cp:revision>509</cp:revision>
  <dcterms:created xsi:type="dcterms:W3CDTF">2008-09-03T07:32:44Z</dcterms:created>
  <dcterms:modified xsi:type="dcterms:W3CDTF">2015-04-14T06:30:01Z</dcterms:modified>
</cp:coreProperties>
</file>